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65" r:id="rId3"/>
    <p:sldId id="263" r:id="rId4"/>
    <p:sldId id="257" r:id="rId5"/>
    <p:sldId id="259" r:id="rId6"/>
    <p:sldId id="262" r:id="rId7"/>
    <p:sldId id="264" r:id="rId8"/>
    <p:sldId id="271" r:id="rId9"/>
    <p:sldId id="261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68" d="100"/>
          <a:sy n="68" d="100"/>
        </p:scale>
        <p:origin x="1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ar-SA" dirty="0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ctr">
              <a:buNone/>
              <a:defRPr sz="2000" b="1" cap="all" baseline="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dirty="0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0265B1A6-1DF7-4683-9807-C5193FC4DCE9}" type="datetimeFigureOut">
              <a:rPr lang="en-US" smtClean="0"/>
              <a:t>8/12/2025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884FA80F-61F5-46A6-892C-8C3012998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793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265B1A6-1DF7-4683-9807-C5193FC4DCE9}" type="datetimeFigureOut">
              <a:rPr lang="en-US" smtClean="0"/>
              <a:pPr/>
              <a:t>8/12/2025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84FA80F-61F5-46A6-892C-8C3012998B8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92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B1A6-1DF7-4683-9807-C5193FC4DCE9}" type="datetimeFigureOut">
              <a:rPr lang="en-US" smtClean="0"/>
              <a:t>8/12/2025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FA80F-61F5-46A6-892C-8C3012998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325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B1A6-1DF7-4683-9807-C5193FC4DCE9}" type="datetimeFigureOut">
              <a:rPr lang="en-US" smtClean="0"/>
              <a:t>8/12/2025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FA80F-61F5-46A6-892C-8C3012998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88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B1A6-1DF7-4683-9807-C5193FC4DCE9}" type="datetimeFigureOut">
              <a:rPr lang="en-US" smtClean="0"/>
              <a:t>8/12/2025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FA80F-61F5-46A6-892C-8C3012998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640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B1A6-1DF7-4683-9807-C5193FC4DCE9}" type="datetimeFigureOut">
              <a:rPr lang="en-US" smtClean="0"/>
              <a:t>8/12/2025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FA80F-61F5-46A6-892C-8C3012998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024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B1A6-1DF7-4683-9807-C5193FC4DCE9}" type="datetimeFigureOut">
              <a:rPr lang="en-US" smtClean="0"/>
              <a:t>8/12/2025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FA80F-61F5-46A6-892C-8C3012998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669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B1A6-1DF7-4683-9807-C5193FC4DCE9}" type="datetimeFigureOut">
              <a:rPr lang="en-US" smtClean="0"/>
              <a:t>8/12/2025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FA80F-61F5-46A6-892C-8C3012998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845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B1A6-1DF7-4683-9807-C5193FC4DCE9}" type="datetimeFigureOut">
              <a:rPr lang="en-US" smtClean="0"/>
              <a:t>8/12/2025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FA80F-61F5-46A6-892C-8C3012998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016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B1A6-1DF7-4683-9807-C5193FC4DCE9}" type="datetimeFigureOut">
              <a:rPr lang="en-US" smtClean="0"/>
              <a:t>8/12/2025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FA80F-61F5-46A6-892C-8C3012998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623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B1A6-1DF7-4683-9807-C5193FC4DCE9}" type="datetimeFigureOut">
              <a:rPr lang="en-US" smtClean="0"/>
              <a:t>8/12/2025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FA80F-61F5-46A6-892C-8C3012998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6760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B1A6-1DF7-4683-9807-C5193FC4DCE9}" type="datetimeFigureOut">
              <a:rPr lang="en-US" smtClean="0"/>
              <a:t>8/12/2025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FA80F-61F5-46A6-892C-8C3012998B8E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477941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B1A6-1DF7-4683-9807-C5193FC4DCE9}" type="datetimeFigureOut">
              <a:rPr lang="en-US" smtClean="0"/>
              <a:t>8/12/2025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FA80F-61F5-46A6-892C-8C3012998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6929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B1A6-1DF7-4683-9807-C5193FC4DCE9}" type="datetimeFigureOut">
              <a:rPr lang="en-US" smtClean="0"/>
              <a:t>8/12/2025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FA80F-61F5-46A6-892C-8C3012998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071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 صو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B1A6-1DF7-4683-9807-C5193FC4DCE9}" type="datetimeFigureOut">
              <a:rPr lang="en-US" smtClean="0"/>
              <a:t>8/12/2025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FA80F-61F5-46A6-892C-8C3012998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8950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B1A6-1DF7-4683-9807-C5193FC4DCE9}" type="datetimeFigureOut">
              <a:rPr lang="en-US" smtClean="0"/>
              <a:t>8/12/2025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FA80F-61F5-46A6-892C-8C3012998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228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B1A6-1DF7-4683-9807-C5193FC4DCE9}" type="datetimeFigureOut">
              <a:rPr lang="en-US" smtClean="0"/>
              <a:t>8/12/2025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FA80F-61F5-46A6-892C-8C3012998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224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12000"/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5B1A6-1DF7-4683-9807-C5193FC4DCE9}" type="datetimeFigureOut">
              <a:rPr lang="en-US" smtClean="0"/>
              <a:t>8/12/2025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FA80F-61F5-46A6-892C-8C3012998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1938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sca_esv=bf242ef3a2c390d8&amp;cs=0&amp;q=Cold+Site&amp;sa=X&amp;ved=2ahUKEwiD9-_yuoOPAxUhfKQEHYBIDcAQxccNegQIOxAC&amp;mstk=AUtExfDwfx0r6z8a7Vl-SShzCdGrfEEaY9TIWXQDLGYXxtiimRYKB5T5rNu9qG1fPF1ItDrktdHMLlFfu5vPByRjXqf-dywJLf55KINebhClrLvtXhWapcOUOZT8pY0GUxQWOmk&amp;csui=3" TargetMode="External"/><Relationship Id="rId2" Type="http://schemas.openxmlformats.org/officeDocument/2006/relationships/hyperlink" Target="https://www.google.com/search?sca_esv=bf242ef3a2c390d8&amp;cs=0&amp;q=Hot+Site&amp;sa=X&amp;ved=2ahUKEwiD9-_yuoOPAxUhfKQEHYBIDcAQxccNegQIOxAB&amp;mstk=AUtExfDwfx0r6z8a7Vl-SShzCdGrfEEaY9TIWXQDLGYXxtiimRYKB5T5rNu9qG1fPF1ItDrktdHMLlFfu5vPByRjXqf-dywJLf55KINebhClrLvtXhWapcOUOZT8pY0GUxQWOmk&amp;csui=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search?sca_esv=bf242ef3a2c390d8&amp;cs=0&amp;q=System+Rebuilding&amp;sa=X&amp;ved=2ahUKEwiD9-_yuoOPAxUhfKQEHYBIDcAQxccNegQIPRAB&amp;mstk=AUtExfDwfx0r6z8a7Vl-SShzCdGrfEEaY9TIWXQDLGYXxtiimRYKB5T5rNu9qG1fPF1ItDrktdHMLlFfu5vPByRjXqf-dywJLf55KINebhClrLvtXhWapcOUOZT8pY0GUxQWOmk&amp;csui=3" TargetMode="External"/><Relationship Id="rId5" Type="http://schemas.openxmlformats.org/officeDocument/2006/relationships/hyperlink" Target="https://www.google.com/search?sca_esv=bf242ef3a2c390d8&amp;cs=0&amp;q=Data+Restoration&amp;sa=X&amp;ved=2ahUKEwiD9-_yuoOPAxUhfKQEHYBIDcAQxccNegQIPBAB&amp;mstk=AUtExfDwfx0r6z8a7Vl-SShzCdGrfEEaY9TIWXQDLGYXxtiimRYKB5T5rNu9qG1fPF1ItDrktdHMLlFfu5vPByRjXqf-dywJLf55KINebhClrLvtXhWapcOUOZT8pY0GUxQWOmk&amp;csui=3" TargetMode="External"/><Relationship Id="rId4" Type="http://schemas.openxmlformats.org/officeDocument/2006/relationships/hyperlink" Target="https://www.google.com/search?sca_esv=bf242ef3a2c390d8&amp;cs=0&amp;q=Mobile+Site&amp;sa=X&amp;ved=2ahUKEwiD9-_yuoOPAxUhfKQEHYBIDcAQxccNegQIPxAB&amp;mstk=AUtExfDwfx0r6z8a7Vl-SShzCdGrfEEaY9TIWXQDLGYXxtiimRYKB5T5rNu9qG1fPF1ItDrktdHMLlFfu5vPByRjXqf-dywJLf55KINebhClrLvtXhWapcOUOZT8pY0GUxQWOmk&amp;csui=3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C3401CF-6C08-0183-747A-0DE12A8185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9968573" cy="2387600"/>
          </a:xfrm>
        </p:spPr>
        <p:txBody>
          <a:bodyPr>
            <a:normAutofit/>
          </a:bodyPr>
          <a:lstStyle/>
          <a:p>
            <a:r>
              <a:rPr lang="en-US" cap="none" dirty="0"/>
              <a:t>Disaster Recovery In Telecommunications Environments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32D6A412-83DD-0EDB-4E95-250C96E68C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6424" y="4319490"/>
            <a:ext cx="8791575" cy="1655762"/>
          </a:xfrm>
        </p:spPr>
        <p:txBody>
          <a:bodyPr>
            <a:normAutofit/>
          </a:bodyPr>
          <a:lstStyle/>
          <a:p>
            <a:r>
              <a:rPr lang="en-US" sz="2800" cap="none" dirty="0"/>
              <a:t>Eng Roqia Al-Hamdi</a:t>
            </a:r>
          </a:p>
          <a:p>
            <a:r>
              <a:rPr lang="en-US" sz="2800" cap="none" dirty="0"/>
              <a:t>System Admin Supervisor- </a:t>
            </a:r>
            <a:r>
              <a:rPr lang="en-US" sz="2800" cap="none" dirty="0" err="1"/>
              <a:t>Sabafon</a:t>
            </a:r>
            <a:r>
              <a:rPr lang="en-US" sz="2800" cap="none" dirty="0"/>
              <a:t> 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5942914-D05E-23E4-4950-D0ACD4F154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3641" y="-165002"/>
            <a:ext cx="2095500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35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15A87C3C-A7A3-E7CF-9A70-EEF091EA77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76" t="3279" r="2950" b="9071"/>
          <a:stretch>
            <a:fillRect/>
          </a:stretch>
        </p:blipFill>
        <p:spPr>
          <a:xfrm>
            <a:off x="960942" y="524656"/>
            <a:ext cx="10461563" cy="5490951"/>
          </a:xfrm>
          <a:prstGeom prst="rect">
            <a:avLst/>
          </a:prstGeom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7FE1689D-B6B4-B552-BFA1-70D0B4B2B4CF}"/>
              </a:ext>
            </a:extLst>
          </p:cNvPr>
          <p:cNvSpPr/>
          <p:nvPr/>
        </p:nvSpPr>
        <p:spPr>
          <a:xfrm>
            <a:off x="6355830" y="1004341"/>
            <a:ext cx="4676931" cy="361262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88453A37-78A0-0332-BDD6-0EC489EDB27A}"/>
              </a:ext>
            </a:extLst>
          </p:cNvPr>
          <p:cNvSpPr/>
          <p:nvPr/>
        </p:nvSpPr>
        <p:spPr>
          <a:xfrm>
            <a:off x="5256551" y="1004341"/>
            <a:ext cx="1678898" cy="27132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323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8FC0D4C-8E3E-AAF3-164F-FA11A3CF9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/>
              <a:t>RTO\RPO</a:t>
            </a:r>
          </a:p>
        </p:txBody>
      </p:sp>
      <p:pic>
        <p:nvPicPr>
          <p:cNvPr id="6" name="عنصر نائب للمحتوى 5">
            <a:extLst>
              <a:ext uri="{FF2B5EF4-FFF2-40B4-BE49-F238E27FC236}">
                <a16:creationId xmlns:a16="http://schemas.microsoft.com/office/drawing/2014/main" id="{366E831F-AE77-9417-4DF5-7970FD7753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3" b="7337"/>
          <a:stretch>
            <a:fillRect/>
          </a:stretch>
        </p:blipFill>
        <p:spPr>
          <a:xfrm>
            <a:off x="1381595" y="1710305"/>
            <a:ext cx="9758596" cy="5147695"/>
          </a:xfrm>
        </p:spPr>
      </p:pic>
    </p:spTree>
    <p:extLst>
      <p:ext uri="{BB962C8B-B14F-4D97-AF65-F5344CB8AC3E}">
        <p14:creationId xmlns:p14="http://schemas.microsoft.com/office/powerpoint/2010/main" val="1145681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0B2B7B9-5F9F-D61E-7630-C30DD725C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cap="none" dirty="0"/>
              <a:t>Disaster Recovery</a:t>
            </a:r>
            <a:br>
              <a:rPr lang="en-US" dirty="0"/>
            </a:br>
            <a:endParaRPr lang="en-US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3224763-22F8-2DAF-74BF-7752D9EF07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096" y="2097088"/>
            <a:ext cx="5540742" cy="354171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Disaster recovery (DR) is a coordinated strategy that enables organizations to restore IT infrastructure, data, and business operations following a disruptive event. It focuses on minimizing downtime and data loss, ensuring business continuity by rapidly restoring critical systems and functionalities after a disaster.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9334E872-8791-FB67-AB5B-B0057D063D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11"/>
          <a:stretch>
            <a:fillRect/>
          </a:stretch>
        </p:blipFill>
        <p:spPr>
          <a:xfrm>
            <a:off x="6382045" y="2097089"/>
            <a:ext cx="5537564" cy="354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499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2742C3E-2D93-86D7-73B1-583355AC0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cap="none" dirty="0"/>
              <a:t>Type Of Disasters</a:t>
            </a:r>
            <a:r>
              <a:rPr lang="en-US" b="1" cap="none" dirty="0"/>
              <a:t> </a:t>
            </a:r>
            <a:endParaRPr lang="en-US" cap="none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AFF9365-08A9-E766-A8B8-34D14927CFF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97523" y="1913227"/>
            <a:ext cx="9853467" cy="2544286"/>
          </a:xfrm>
          <a:prstGeom prst="rect">
            <a:avLst/>
          </a:prstGeom>
        </p:spPr>
        <p:txBody>
          <a:bodyPr vert="horz" lIns="91440" tIns="45720" rIns="91440" bIns="45720" rtlCol="1">
            <a:normAutofit fontScale="92500" lnSpcReduction="10000"/>
          </a:bodyPr>
          <a:lstStyle/>
          <a:p>
            <a:pPr algn="l" rtl="0"/>
            <a:endParaRPr lang="en-US" altLang="en-US" dirty="0"/>
          </a:p>
          <a:p>
            <a:pPr algn="l" rtl="0"/>
            <a:r>
              <a:rPr lang="en-US" altLang="en-US" dirty="0"/>
              <a:t>Natural disasters (floods, earthquakes)</a:t>
            </a:r>
          </a:p>
          <a:p>
            <a:pPr algn="l" rtl="0"/>
            <a:r>
              <a:rPr lang="en-US" altLang="en-US" dirty="0"/>
              <a:t>Technological disasters (breaches, server failures)</a:t>
            </a:r>
          </a:p>
          <a:p>
            <a:pPr algn="l" rtl="0"/>
            <a:r>
              <a:rPr lang="en-US" altLang="en-US" dirty="0"/>
              <a:t>Human-induced disasters (human errors or intentional sabotage)</a:t>
            </a:r>
            <a:endParaRPr lang="ar-YE" altLang="en-US" dirty="0"/>
          </a:p>
          <a:p>
            <a:pPr algn="l" rtl="0"/>
            <a:r>
              <a:rPr lang="ar-YE" altLang="en-US" dirty="0"/>
              <a:t> </a:t>
            </a:r>
            <a:r>
              <a:rPr lang="en-US" altLang="en-US" dirty="0"/>
              <a:t>Wars</a:t>
            </a:r>
          </a:p>
          <a:p>
            <a:pPr algn="l" rtl="0"/>
            <a:endParaRPr lang="en-US" altLang="en-US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42DA71C4-38E3-2753-6D5B-E63865D0F3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0637"/>
          <a:stretch>
            <a:fillRect/>
          </a:stretch>
        </p:blipFill>
        <p:spPr>
          <a:xfrm>
            <a:off x="2556119" y="4398079"/>
            <a:ext cx="8243081" cy="2326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369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9EFF0B2-BF74-1E5B-DDAB-68A9B4FDE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/>
              <a:t>Backup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F924B81-598F-DAAB-ED16-78DBC658DD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Backups and Offsite Storage</a:t>
            </a:r>
            <a:endParaRPr lang="en-US" dirty="0"/>
          </a:p>
          <a:p>
            <a:pPr marL="0" lvl="0" indent="0">
              <a:buNone/>
            </a:pPr>
            <a:r>
              <a:rPr lang="en-US" dirty="0"/>
              <a:t> DRP should fully address backup strategy implemented by your organization</a:t>
            </a:r>
          </a:p>
          <a:p>
            <a:pPr marL="0" lvl="0" indent="0">
              <a:buNone/>
            </a:pPr>
            <a:r>
              <a:rPr lang="en-US" dirty="0"/>
              <a:t>◆ </a:t>
            </a:r>
            <a:r>
              <a:rPr lang="en-US" b="1" dirty="0"/>
              <a:t>First step of implementation is backing up the data!</a:t>
            </a:r>
            <a:endParaRPr lang="en-US" dirty="0"/>
          </a:p>
          <a:p>
            <a:pPr marL="0" lvl="0" indent="0">
              <a:buNone/>
            </a:pPr>
            <a:r>
              <a:rPr lang="en-US" dirty="0"/>
              <a:t>◆ Three main types of backups:                                                                                     </a:t>
            </a:r>
          </a:p>
          <a:p>
            <a:pPr marL="457200" lvl="1" indent="0">
              <a:buNone/>
            </a:pPr>
            <a:r>
              <a:rPr lang="en-US" dirty="0"/>
              <a:t>○ </a:t>
            </a:r>
            <a:r>
              <a:rPr lang="en-US" b="1" dirty="0"/>
              <a:t>Full Backup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○ </a:t>
            </a:r>
            <a:r>
              <a:rPr lang="en-US" b="1" dirty="0"/>
              <a:t>Incremental Backup</a:t>
            </a:r>
          </a:p>
          <a:p>
            <a:pPr marL="457200" lvl="1" indent="0">
              <a:buNone/>
            </a:pPr>
            <a:r>
              <a:rPr lang="en-US" dirty="0"/>
              <a:t>○ </a:t>
            </a:r>
            <a:r>
              <a:rPr lang="en-US" b="1" dirty="0"/>
              <a:t>Differential Backup</a:t>
            </a:r>
            <a:endParaRPr lang="en-US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76FDFF31-4684-2E96-95F3-17BA430946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628" y="3919878"/>
            <a:ext cx="4077872" cy="292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196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56B6310-9628-4ABD-2FCF-34EE52B29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/>
              <a:t>Replication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3F409F90-DA76-7427-07AD-618C57BB8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5182771" cy="3541714"/>
          </a:xfrm>
        </p:spPr>
        <p:txBody>
          <a:bodyPr/>
          <a:lstStyle/>
          <a:p>
            <a:r>
              <a:rPr lang="en-US" dirty="0"/>
              <a:t>Replication generally refers to the process of copying and maintaining data or resources across multiple systems to ensure availability, consistency, fault tolerance, and performance.</a:t>
            </a:r>
            <a:endParaRPr lang="ar-YE" dirty="0"/>
          </a:p>
          <a:p>
            <a:endParaRPr lang="en-US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8F9E6A8-DC2D-603E-980D-A88AE0E19F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590"/>
          <a:stretch>
            <a:fillRect/>
          </a:stretch>
        </p:blipFill>
        <p:spPr>
          <a:xfrm>
            <a:off x="6621195" y="1936604"/>
            <a:ext cx="5182771" cy="416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599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C0E6312-7D82-44CB-A0D7-FEE239C24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Replication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FB61414-3B95-1F05-D338-1C64617C35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0506" y="2249485"/>
            <a:ext cx="5499294" cy="4263857"/>
          </a:xfrm>
        </p:spPr>
        <p:txBody>
          <a:bodyPr>
            <a:noAutofit/>
          </a:bodyPr>
          <a:lstStyle/>
          <a:p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1. </a:t>
            </a:r>
            <a:r>
              <a:rPr lang="en-US" sz="1600" b="1" dirty="0">
                <a:solidFill>
                  <a:srgbClr val="7030A0"/>
                </a:solidFill>
              </a:rPr>
              <a:t>Replication Types</a:t>
            </a:r>
            <a:br>
              <a:rPr lang="en-US" sz="1600" b="1" dirty="0">
                <a:solidFill>
                  <a:schemeClr val="bg2">
                    <a:lumMod val="50000"/>
                  </a:schemeClr>
                </a:solidFill>
              </a:rPr>
            </a:br>
            <a:br>
              <a:rPr lang="en-US" sz="16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Replication can be categorized based on how and what is replicated:</a:t>
            </a:r>
            <a:br>
              <a:rPr lang="en-US" sz="1600" b="1" dirty="0">
                <a:solidFill>
                  <a:schemeClr val="bg2">
                    <a:lumMod val="50000"/>
                  </a:schemeClr>
                </a:solidFill>
              </a:rPr>
            </a:br>
            <a:br>
              <a:rPr lang="en-US" sz="16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1- Data Replication</a:t>
            </a:r>
            <a:br>
              <a:rPr lang="en-US" sz="1600" b="1" dirty="0">
                <a:solidFill>
                  <a:schemeClr val="bg2">
                    <a:lumMod val="50000"/>
                  </a:schemeClr>
                </a:solidFill>
              </a:rPr>
            </a:br>
            <a:br>
              <a:rPr lang="en-US" sz="16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2- File/System Replication</a:t>
            </a:r>
            <a:br>
              <a:rPr lang="en-US" sz="1600" b="1" dirty="0">
                <a:solidFill>
                  <a:schemeClr val="bg2">
                    <a:lumMod val="50000"/>
                  </a:schemeClr>
                </a:solidFill>
              </a:rPr>
            </a:br>
            <a:br>
              <a:rPr lang="en-US" sz="16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3- Storage Block Replication</a:t>
            </a:r>
            <a:br>
              <a:rPr lang="en-US" sz="1600" b="1" dirty="0">
                <a:solidFill>
                  <a:schemeClr val="bg2">
                    <a:lumMod val="50000"/>
                  </a:schemeClr>
                </a:solidFill>
              </a:rPr>
            </a:br>
            <a:br>
              <a:rPr lang="en-US" sz="16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4- Virtual Machine (VM) Replication</a:t>
            </a:r>
            <a:br>
              <a:rPr lang="en-US" sz="1600" b="1" dirty="0">
                <a:solidFill>
                  <a:schemeClr val="bg2">
                    <a:lumMod val="50000"/>
                  </a:schemeClr>
                </a:solidFill>
              </a:rPr>
            </a:br>
            <a:br>
              <a:rPr lang="en-US" sz="16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5- Application Replication</a:t>
            </a:r>
            <a:br>
              <a:rPr lang="en-US" sz="1600" b="1" dirty="0">
                <a:solidFill>
                  <a:schemeClr val="bg2">
                    <a:lumMod val="50000"/>
                  </a:schemeClr>
                </a:solidFill>
              </a:rPr>
            </a:br>
            <a:endParaRPr lang="en-US" sz="1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C05FE1E4-92C1-C9C0-D0A8-1DE21B8046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65095" y="2249485"/>
            <a:ext cx="4875211" cy="3541714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Replication Modes</a:t>
            </a:r>
            <a:br>
              <a:rPr lang="en-US" dirty="0">
                <a:solidFill>
                  <a:schemeClr val="bg2">
                    <a:lumMod val="50000"/>
                  </a:schemeClr>
                </a:solidFill>
              </a:rPr>
            </a:br>
            <a:br>
              <a:rPr lang="en-US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Also called replication types based on timing:</a:t>
            </a:r>
            <a:br>
              <a:rPr lang="en-US" dirty="0">
                <a:solidFill>
                  <a:schemeClr val="bg2">
                    <a:lumMod val="50000"/>
                  </a:schemeClr>
                </a:solidFill>
              </a:rPr>
            </a:br>
            <a:br>
              <a:rPr lang="en-US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1-Synchronous</a:t>
            </a:r>
            <a:br>
              <a:rPr lang="en-US" dirty="0">
                <a:solidFill>
                  <a:schemeClr val="bg2">
                    <a:lumMod val="50000"/>
                  </a:schemeClr>
                </a:solidFill>
              </a:rPr>
            </a:br>
            <a:br>
              <a:rPr lang="en-US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2- Asynchronous</a:t>
            </a:r>
            <a:br>
              <a:rPr lang="en-US" dirty="0">
                <a:solidFill>
                  <a:schemeClr val="bg2">
                    <a:lumMod val="50000"/>
                  </a:schemeClr>
                </a:solidFill>
              </a:rPr>
            </a:b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387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9E73F6C-856D-AAEC-9943-68668CFEA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b="1" dirty="0"/>
              <a:t>Alternate Processing Sites</a:t>
            </a:r>
            <a:br>
              <a:rPr lang="en-US" dirty="0"/>
            </a:br>
            <a:endParaRPr lang="en-US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93F71AD-B610-0A81-4448-52CE544241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lvl="0" indent="0" algn="l" rtl="0">
              <a:buNone/>
            </a:pPr>
            <a:r>
              <a:rPr lang="en-US" dirty="0"/>
              <a:t>◆ Selection of alternate processing sites to be used when the primary sites are unavailable.</a:t>
            </a:r>
          </a:p>
          <a:p>
            <a:pPr marL="0" lvl="0" indent="0" algn="l" rtl="0">
              <a:buNone/>
            </a:pPr>
            <a:r>
              <a:rPr lang="en-US" dirty="0"/>
              <a:t>◆ Types of Sites commonly used in Disaster Recovery planning:</a:t>
            </a:r>
          </a:p>
          <a:p>
            <a:pPr marL="457200" lvl="1" indent="0" algn="l" rtl="0">
              <a:buNone/>
            </a:pPr>
            <a:r>
              <a:rPr lang="en-US" dirty="0"/>
              <a:t>○ </a:t>
            </a:r>
            <a:r>
              <a:rPr lang="en-US" b="1" dirty="0"/>
              <a:t>Cold Site</a:t>
            </a:r>
            <a:endParaRPr lang="en-US" dirty="0"/>
          </a:p>
          <a:p>
            <a:pPr marL="457200" lvl="1" indent="0" algn="l" rtl="0">
              <a:buNone/>
            </a:pPr>
            <a:r>
              <a:rPr lang="en-US" dirty="0"/>
              <a:t>○ </a:t>
            </a:r>
            <a:r>
              <a:rPr lang="en-US" b="1" dirty="0"/>
              <a:t>Warm Site</a:t>
            </a:r>
            <a:endParaRPr lang="en-US" dirty="0"/>
          </a:p>
          <a:p>
            <a:pPr marL="457200" lvl="1" indent="0" algn="l" rtl="0">
              <a:buNone/>
            </a:pPr>
            <a:r>
              <a:rPr lang="en-US" dirty="0"/>
              <a:t>○ </a:t>
            </a:r>
            <a:r>
              <a:rPr lang="en-US" b="1" dirty="0"/>
              <a:t>Hot Site</a:t>
            </a:r>
            <a:endParaRPr lang="en-US" dirty="0"/>
          </a:p>
          <a:p>
            <a:pPr marL="457200" lvl="1" indent="0" algn="l" rtl="0">
              <a:buNone/>
            </a:pPr>
            <a:r>
              <a:rPr lang="en-US" dirty="0"/>
              <a:t>○ </a:t>
            </a:r>
            <a:r>
              <a:rPr lang="en-US" b="1" dirty="0"/>
              <a:t>Rolling/Mobile Site</a:t>
            </a:r>
            <a:endParaRPr lang="en-US" dirty="0"/>
          </a:p>
          <a:p>
            <a:pPr marL="457200" lvl="1" indent="0" algn="l" rtl="0">
              <a:buNone/>
            </a:pPr>
            <a:r>
              <a:rPr lang="en-US" dirty="0"/>
              <a:t>○ </a:t>
            </a:r>
            <a:r>
              <a:rPr lang="en-US" b="1" dirty="0"/>
              <a:t>Service Bureaus</a:t>
            </a:r>
          </a:p>
          <a:p>
            <a:pPr marL="457200" lvl="1" indent="0" algn="l" rtl="0">
              <a:buNone/>
            </a:pPr>
            <a:r>
              <a:rPr lang="en-US" dirty="0"/>
              <a:t>○ </a:t>
            </a:r>
            <a:r>
              <a:rPr lang="en-US" b="1" dirty="0"/>
              <a:t>Multiple Sites</a:t>
            </a:r>
            <a:endParaRPr lang="ar-YE" b="1"/>
          </a:p>
          <a:p>
            <a:pPr marL="457200" lvl="1" indent="0" algn="l" rtl="0">
              <a:buNone/>
            </a:pPr>
            <a:r>
              <a:rPr lang="en-US" b="1"/>
              <a:t>Redundant </a:t>
            </a:r>
            <a:r>
              <a:rPr lang="en-US" b="1" dirty="0"/>
              <a:t>Site</a:t>
            </a:r>
            <a:endParaRPr lang="en-US" dirty="0"/>
          </a:p>
          <a:p>
            <a:pPr marL="457200" lvl="1" indent="0" algn="l" rtl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855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16A8E75-88C3-DC08-C78F-F4FFAF1F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Disaster Recovery Plan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04AE5A0-D326-D10D-F16D-B1B2FEF0F8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disaster recovery (DR) plan outlines procedures to restore IT infrastructure and data after an outage, ensuring business continuity</a:t>
            </a:r>
          </a:p>
        </p:txBody>
      </p:sp>
    </p:spTree>
    <p:extLst>
      <p:ext uri="{BB962C8B-B14F-4D97-AF65-F5344CB8AC3E}">
        <p14:creationId xmlns:p14="http://schemas.microsoft.com/office/powerpoint/2010/main" val="273330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235C3FB-EFB9-2DCC-8951-305290689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Disaster Recovery Plan</a:t>
            </a:r>
            <a:endParaRPr lang="en-US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90DFCBE-26E8-65CE-C95F-17458FB0A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10562908" cy="430605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1. </a:t>
            </a:r>
            <a:r>
              <a:rPr lang="en-US" b="1" dirty="0">
                <a:solidFill>
                  <a:srgbClr val="7030A0"/>
                </a:solidFill>
              </a:rPr>
              <a:t>Identify Critical Systems and Data:</a:t>
            </a:r>
          </a:p>
          <a:p>
            <a:pPr lvl="0"/>
            <a:r>
              <a:rPr lang="en-US" b="1" dirty="0"/>
              <a:t>Inventory: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Maintain a detailed inventory of all hardware, software, and network configurations. </a:t>
            </a:r>
          </a:p>
          <a:p>
            <a:pPr lvl="0"/>
            <a:r>
              <a:rPr lang="en-US" b="1" dirty="0"/>
              <a:t>Prioritize: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Determine which systems are essential for business operations and need to be recovered first. </a:t>
            </a:r>
          </a:p>
          <a:p>
            <a:pPr lvl="0"/>
            <a:r>
              <a:rPr lang="en-US" b="1" dirty="0"/>
              <a:t>Data Backup: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Implement a robust backup strategy, including offsite backups, to protect critical data. </a:t>
            </a:r>
          </a:p>
          <a:p>
            <a:pPr marL="0" indent="0">
              <a:buNone/>
            </a:pPr>
            <a:r>
              <a:rPr lang="en-US" dirty="0"/>
              <a:t>2</a:t>
            </a:r>
            <a:r>
              <a:rPr lang="en-US" b="1" dirty="0">
                <a:solidFill>
                  <a:srgbClr val="7030A0"/>
                </a:solidFill>
              </a:rPr>
              <a:t>. Define Recovery Time and Point Objectives (RTO/RPO):</a:t>
            </a:r>
          </a:p>
          <a:p>
            <a:pPr marL="0" lvl="0" indent="0">
              <a:buNone/>
            </a:pPr>
            <a:r>
              <a:rPr lang="en-US" b="1" dirty="0"/>
              <a:t> RTO:</a:t>
            </a:r>
            <a:r>
              <a:rPr lang="en-US" dirty="0"/>
              <a:t> The maximum allowable downtime for a system or application after a disaster.</a:t>
            </a:r>
          </a:p>
          <a:p>
            <a:pPr marL="0" lvl="0" indent="0">
              <a:buNone/>
            </a:pPr>
            <a:r>
              <a:rPr lang="en-US" b="1" dirty="0"/>
              <a:t> RPO:</a:t>
            </a:r>
            <a:r>
              <a:rPr lang="en-US" dirty="0"/>
              <a:t> The maximum acceptable age of data that can be recovered after a disaster.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509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F505EC7-347B-FA2A-0A0E-876895538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Disaster Recovery Plan</a:t>
            </a:r>
            <a:endParaRPr lang="en-US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C96B992-6575-0695-471A-C4E483A93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545" y="2235419"/>
            <a:ext cx="9905999" cy="354171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7030A0"/>
                </a:solidFill>
              </a:rPr>
              <a:t>3-Develop Recovery Procedures</a:t>
            </a:r>
            <a:r>
              <a:rPr lang="en-US" dirty="0"/>
              <a:t>:</a:t>
            </a:r>
          </a:p>
          <a:p>
            <a:pPr lvl="0"/>
            <a:r>
              <a:rPr lang="en-US" b="1" u="sng" dirty="0">
                <a:solidFill>
                  <a:schemeClr val="accent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Hot Site</a:t>
            </a:r>
            <a:r>
              <a:rPr lang="en-US" b="1" dirty="0">
                <a:solidFill>
                  <a:schemeClr val="accent2"/>
                </a:solidFill>
              </a:rPr>
              <a:t>/</a:t>
            </a:r>
            <a:r>
              <a:rPr lang="en-US" b="1" u="sng" dirty="0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Cold Site</a:t>
            </a:r>
            <a:r>
              <a:rPr lang="en-US" b="1" dirty="0"/>
              <a:t>: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Establish procedures for using alternative sites (hot or cold) in case of site unavailability.</a:t>
            </a:r>
          </a:p>
          <a:p>
            <a:pPr lvl="0"/>
            <a:r>
              <a:rPr lang="en-US" b="1" u="sng" dirty="0">
                <a:solidFill>
                  <a:schemeClr val="accent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Mobile Site</a:t>
            </a:r>
            <a:r>
              <a:rPr lang="en-US" b="1" dirty="0"/>
              <a:t>: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Plan for situations where operations need to shift to a temporary location with backup systems.</a:t>
            </a:r>
          </a:p>
          <a:p>
            <a:pPr lvl="0"/>
            <a:r>
              <a:rPr lang="en-US" b="1" u="sng" dirty="0">
                <a:solidFill>
                  <a:schemeClr val="accent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Data Restoration</a:t>
            </a:r>
            <a:r>
              <a:rPr lang="en-US" b="1" dirty="0"/>
              <a:t>: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Define the steps for restoring data from backups, including timelines and required resources.</a:t>
            </a:r>
          </a:p>
          <a:p>
            <a:pPr lvl="0"/>
            <a:r>
              <a:rPr lang="en-US" b="1" u="sng" dirty="0">
                <a:solidFill>
                  <a:schemeClr val="accent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System Rebuilding</a:t>
            </a:r>
            <a:r>
              <a:rPr lang="en-US" b="1" dirty="0"/>
              <a:t>: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Outline the process for rebuilding data centers or critical infrastructure if needed.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84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91BDB19-200A-5196-03CD-85EBCA7DF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Disaster Recovery Plan</a:t>
            </a:r>
            <a:endParaRPr lang="en-US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371F1BC-FEB9-7535-1622-438D1BD406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4- </a:t>
            </a:r>
            <a:r>
              <a:rPr lang="en-US" sz="2900" b="1" dirty="0">
                <a:solidFill>
                  <a:srgbClr val="7030A0"/>
                </a:solidFill>
              </a:rPr>
              <a:t>Communication and Documentation:</a:t>
            </a:r>
          </a:p>
          <a:p>
            <a:pPr lvl="0"/>
            <a:r>
              <a:rPr lang="en-US" b="1" dirty="0"/>
              <a:t>Emergency Contact List: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Maintain an up-to-date list of key personnel and their contact information. </a:t>
            </a:r>
          </a:p>
          <a:p>
            <a:pPr lvl="0"/>
            <a:r>
              <a:rPr lang="en-US" b="1" dirty="0"/>
              <a:t>Communication Channels: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Establish clear communication channels for disseminating information during a disaster. </a:t>
            </a:r>
          </a:p>
          <a:p>
            <a:pPr lvl="0"/>
            <a:r>
              <a:rPr lang="en-US" b="1" dirty="0"/>
              <a:t>Documentation: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Document all procedures, contact information, and recovery steps in a readily accessible format. </a:t>
            </a:r>
          </a:p>
          <a:p>
            <a:pPr lvl="0"/>
            <a:r>
              <a:rPr lang="en-US" b="1" dirty="0"/>
              <a:t>Regular Updates: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Regularly review and update the DR plan to reflect changes in systems, applications, and procedures.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045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D873531-FFAB-8429-F9EF-DE0688AC5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Disaster Recovery Plan</a:t>
            </a:r>
            <a:endParaRPr lang="en-US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3F1CA10-632C-BE58-7177-B53784F49F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/>
              <a:t>5- </a:t>
            </a:r>
            <a:r>
              <a:rPr lang="en-US" sz="2000" b="1" dirty="0">
                <a:solidFill>
                  <a:srgbClr val="7030A0"/>
                </a:solidFill>
              </a:rPr>
              <a:t>Testing and Training:</a:t>
            </a:r>
          </a:p>
          <a:p>
            <a:pPr lvl="0"/>
            <a:r>
              <a:rPr lang="en-US" b="1" dirty="0"/>
              <a:t>Regular Testing:</a:t>
            </a:r>
            <a:r>
              <a:rPr lang="en-US" dirty="0"/>
              <a:t> Conduct regular tests of the DR plan to ensure its effectiveness and identify areas for improvement. </a:t>
            </a:r>
          </a:p>
          <a:p>
            <a:pPr lvl="0"/>
            <a:r>
              <a:rPr lang="en-US" b="1" dirty="0"/>
              <a:t>Employee Training:</a:t>
            </a:r>
            <a:r>
              <a:rPr lang="en-US" dirty="0"/>
              <a:t> Train employees on their roles and responsibilities in the DR plan.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7654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دارة">
  <a:themeElements>
    <a:clrScheme name="دارة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دارة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دارة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TM04033919[[fn=دارة]]</Template>
  <TotalTime>409</TotalTime>
  <Words>639</Words>
  <Application>Microsoft Office PowerPoint</Application>
  <PresentationFormat>شاشة عريضة</PresentationFormat>
  <Paragraphs>72</Paragraphs>
  <Slides>14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7" baseType="lpstr">
      <vt:lpstr>Arial</vt:lpstr>
      <vt:lpstr>Tw Cen MT</vt:lpstr>
      <vt:lpstr>دارة</vt:lpstr>
      <vt:lpstr>Disaster Recovery In Telecommunications Environments</vt:lpstr>
      <vt:lpstr>عرض تقديمي في PowerPoint</vt:lpstr>
      <vt:lpstr>RTO\RPO</vt:lpstr>
      <vt:lpstr>Disaster Recovery </vt:lpstr>
      <vt:lpstr>Type Of Disasters </vt:lpstr>
      <vt:lpstr>Backup</vt:lpstr>
      <vt:lpstr>Replication</vt:lpstr>
      <vt:lpstr>Replication</vt:lpstr>
      <vt:lpstr>Alternate Processing Sites </vt:lpstr>
      <vt:lpstr>Disaster Recovery Plan</vt:lpstr>
      <vt:lpstr>Disaster Recovery Plan</vt:lpstr>
      <vt:lpstr>Disaster Recovery Plan</vt:lpstr>
      <vt:lpstr>Disaster Recovery Plan</vt:lpstr>
      <vt:lpstr>Disaster Recovery Plan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Lenovo</dc:creator>
  <cp:lastModifiedBy>Lenovo</cp:lastModifiedBy>
  <cp:revision>24</cp:revision>
  <dcterms:created xsi:type="dcterms:W3CDTF">2025-08-08T18:32:15Z</dcterms:created>
  <dcterms:modified xsi:type="dcterms:W3CDTF">2025-08-12T05:27:44Z</dcterms:modified>
</cp:coreProperties>
</file>