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1" r:id="rId2"/>
    <p:sldId id="256" r:id="rId3"/>
    <p:sldId id="266" r:id="rId4"/>
    <p:sldId id="267" r:id="rId5"/>
    <p:sldId id="257" r:id="rId6"/>
    <p:sldId id="258" r:id="rId7"/>
    <p:sldId id="259" r:id="rId8"/>
    <p:sldId id="268" r:id="rId9"/>
    <p:sldId id="272" r:id="rId10"/>
    <p:sldId id="260" r:id="rId11"/>
    <p:sldId id="274" r:id="rId12"/>
    <p:sldId id="275" r:id="rId13"/>
    <p:sldId id="261" r:id="rId14"/>
    <p:sldId id="262" r:id="rId15"/>
    <p:sldId id="276" r:id="rId16"/>
    <p:sldId id="269" r:id="rId17"/>
    <p:sldId id="263" r:id="rId18"/>
    <p:sldId id="264" r:id="rId19"/>
    <p:sldId id="270" r:id="rId20"/>
    <p:sldId id="265" r:id="rId21"/>
    <p:sldId id="277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9"/>
    <a:srgbClr val="63B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40" d="100"/>
          <a:sy n="140" d="100"/>
        </p:scale>
        <p:origin x="77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01:28:29.17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5 47 544,'-4'-2'726,"10"-1"-577,17-3-121,75-16 1010,-81 18-774,0 1 0,0 0 0,0 1 1,34 1-1,72 11-35,-75-5-142,117 14 591,253 64 1,-368-67-592,-1 3 1,0 2 0,81 48 0,-35-17-73,23 14 161,215 161 0,-222-135-90,-94-75-73,-1 0 0,-1 2-1,0-1 1,12 23 0,-23-35-10,157 282 382,-146-262-346,1 0 1,1-2-1,1 0 0,2 0 1,22 21-1,8 9 29,-30-26-54,-15-20-8,1 0 0,-1-1-1,10 10 1,-10-13-4,3 3 66,-7-17 22,0-12-70,4-61 80,-2 15-87,20-109 0,-14 119-13,-3 0 0,-2 0 0,-3-1 0,-9-94 0,7 145 3,1 5-7,0 0 0,0 0 0,0 0 1,-1 0-1,1 0 0,-1 0 0,0 0 1,-1-4-1,-6 35-9,-8 56 18,-8 113 0,22-180-4,-1 0-1,-1-1 1,-7 22-1,6-27 1,2 0 0,-1 1 0,2-1 0,-1 1 0,2 0 0,-1 0 0,2 0 0,0 13 0,2-7 9,-1 1-1,-1-1 1,-1 1-1,-5 28 1,6-46-5,0 0 0,0 0 1,-1 0-1,1 0 0,0 0 0,-1 0 1,1 0-1,-1-1 0,1 1 0,-1 0 1,1 0-1,-1-1 0,0 1 0,1 0 1,-1-1-1,0 1 0,0 0 0,1-1 1,-1 1-1,0-1 0,-2 1 0,0 0 18,0 0 0,0 0 0,0 0 0,0-1-1,0 1 1,-6-1 0,-3-1 48,1 0 0,-22-4 0,0-5 90,0-1 0,-42-20 1,-21-8 78,-220-59 82,257 81-376,-13-3-1541,-96-41 0,129 42 715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01:28:58.46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2881 120,'22'11'550,"11"5"184,-14-12-419,0 0 0,1-1 0,0-1 0,21 0 0,84-5 675,-76-3-753,0-2 1,50-14-1,48-8 167,-101 24-310,38-6 182,87-22 0,-121 23-140,96-8 1,11-2-37,24-11-58,58-13-24,29-41 99,-115 33-15,13-4 1,37-12-20,-20 6-67,64-17-2,-222 74-14,40-10-4,-1-3 1,91-39-1,-145 53 5,324-149 1,9 22 8,189-52-39,-469 157 29,83-51 1,-84 42 24,76-31 1,189-69-55,-192 85 38,-88 35-3,-1-1 1,-1-3-1,0-1 1,41-28-1,-60 31-7,20-14-13,84-43 0,120-56 58,-198 104-67,73-29 1,1 1 20,-96 38 5,-1-2 0,-2-1 1,1-1-1,26-27 0,-29 24-7,1 1 1,2 2-1,0 1 0,35-19 0,26-1 15,-53 25-14,-2-1 0,55-33 0,47-50 3,-115 85-2,39-19 0,-19 12 20,-38 19-16,-1 0-1,0 0 0,0 0 0,1 0 0,-1 0 0,-1 0 1,3-4-1,-2 4 0,-1 0 1,1 0-1,0 0 1,0 0-1,0 0 1,0 0-1,0 0 1,5-2-1,1-1-6,-1 1 1,0-1-1,0 0 1,0-1-1,11-12 0,21-16 12,-27 25-2,0-1 1,16-17 0,5-4-1,-26 25-11,-6 5 4,1 1-1,-1-1 0,0 0 0,1 0 0,-1 0 1,0-1-1,1 1 0,-1 0 0,0 0 1,0-1-1,0 1 0,0 0 0,0-1 1,-1 1-1,1-1 0,0 1 0,0-4 0,-24 9-6,-280 50 20,156-18 26,73-16-26,-83 10-1,124-25 12,-88 7 16,103-11-38,0-1 1,0-1-1,0-1 0,-28-5 1,25-5-7,20 12 6,1 0 0,-1 0 0,0-1 1,1 1-1,-1 0 0,1 0 0,-1-1 0,1 1 0,0-1 0,-1 1 1,1 0-1,-1-1 0,1 1 0,0-1 0,-1 1 0,1-1 0,0 1 1,-1-1-1,1 1 0,0-1 0,0 1 0,0-1 0,-1 1 1,1-1-1,0 1 0,0-1 0,0 0 0,0 1 0,0-1 0,0 1 1,0-1-1,0 1 0,0-1 0,0 0 0,0 1 0,1-1 0,-1 1 1,0-1-1,2 0-2,0 0 1,-1 0-1,1 1 0,0-1 1,0 1-1,-1-1 0,1 1 1,0 0-1,0-1 1,0 1-1,2 0 0,10-1-12,249-20 48,-165 17-38,116-20 0,-29-3 33,72-15-37,-248 39 9,17-5-5,-26 8 4,1 0-1,-1 0 1,1-1-1,0 1 0,-1 0 1,1 0-1,-1 0 0,1 0 1,0 0-1,-1 0 1,1 0-1,-1 0 0,1 0 1,0 0-1,-1 0 0,1 0 1,-1 1-1,1-1 1,0 0-1,-1 0 0,1 1 1,-1-1-1,1 0 0,-1 1 1,1-1-1,-1 0 1,1 1-1,-1-1 0,1 1 1,-2 0 3,0-1 1,0 1 0,1-1-1,-1 1 1,0-1 0,0 1-1,1-1 1,-1 1 0,1 0-1,-1-1 1,0 1 0,1 0-1,-1-1 1,0 3-1,-7 10 0,0-1 0,-14 15 0,11-13-4,-18 27 0,-165 265 122,147-231-320,3 2 0,3 2-1,-52 145 1,73-169-156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01:29:27.733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0 911 376,'0'-3'124,"1"1"-1,-1-1 1,0 1-1,1-1 1,-1 1-1,1-1 1,0 1-1,0-1 1,0 1-1,0 0 1,0-1-1,0 1 1,1 0-1,-1 0 1,1 0-1,-1 0 1,1 0-1,0 1 1,0-1 0,0 0-1,0 1 1,3-2-1,4-2-9,0 0 0,1 1 1,0 0-1,12-3 0,-16 5-19,81-20 434,1 3-1,1 5 1,107-5-1,1322-81 39,332-23-576,364 12-725,-723 69 201,-43 10 162,-269-10 159,53 5 355,-275 98 295,-871-54-291,-41-5-82,55 11 1,-97-12-60,10 3 85,-12-3-90,-1-1 1,0 0-1,0 1 0,0-1 0,0 0 1,0 0-1,0 1 0,0-1 0,0 0 1,0 1-1,0-1 0,0 0 0,0 1 0,0-1 1,0 0-1,0 1 0,0-1 0,0 0 1,-1 1-1,1-1 0,0 0 0,0 0 1,0 1-1,0-1 0,-1 0 0,1 0 1,0 1-1,0-1 0,-1 0 0,1 0 1,0 0-1,0 1 0,-1-1 0,1 0 0,0 0 1,0 0-1,-1 0 0,1 0 0,0 1 1,-1-1-1,-1 1 1,0 0 0,-1 0 0,1 0 0,0 0 1,-1-1-1,1 1 0,-1-1 0,1 1 0,-1-1 0,1 0 0,-4 0 0,-34-3 24,26 2-18,-4 0-1,-33-3 49,-86-15-1,-235-60 20,233 57-62,-56-12 15,120 19-7,-144-32 57,173 34-68,1-2-1,-73-34 0,113 47-8,0-1 0,0 0 0,1 0 0,-1-1 0,-3-3 1,6 5-3,0 1 1,1-1 0,0 0 0,-1 1 0,1-1 0,0 0-1,0 0 1,0 0 0,0 0 0,0 0 0,0 0 0,1 0-1,-1 0 1,1 0 0,-1-4 0,1 6 2,1-1-1,-1 0 1,0 0 0,1 0-1,-1 0 1,1 0 0,-1 1 0,1-1-1,-1 0 1,1 0 0,-1 1-1,1-1 1,0 0 0,-1 1 0,1-1-1,0 1 1,0-1 0,0 1-1,-1-1 1,1 1 0,0 0-1,0-1 1,0 1 0,0 0 0,0 0-1,0-1 1,0 1 0,1 0-1,30-3 23,-28 2-18,42 2-2,0 2 1,0 1 0,73 18-1,-87-15 3,603 94 102,-379-65-121,-150-20 28,116 34-1,-214-48-17,0 1 1,0 0-1,-1 0 0,1 0 1,11 8-1,-18-10 2,0 0-1,0-1 0,0 1 1,0 0-1,0 0 1,-1 0-1,1 0 0,0 0 1,0 0-1,-1 0 1,1 0-1,0 0 1,-1 0-1,1 1 0,-1-1 1,0 0-1,1 0 1,-1 3-1,0-3 2,0 1 0,-1-1 0,1 1 0,-1-1 0,1 1 0,-1-1 0,1 1 0,-1-1 0,0 1 0,0-1 1,0 0-1,0 1 0,0-1 0,0 0 0,0 0 0,0 0 0,-1 0 0,1 0 0,-2 1 0,-7 5 11,-1 0-1,1-1 1,-1 0-1,-1-1 1,-13 4-1,-63 16 123,50-15-33,-363 127 1211,9 30-1062,-94 36-1475,312-139 809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558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1.png"/><Relationship Id="rId4" Type="http://schemas.openxmlformats.org/officeDocument/2006/relationships/customXml" Target="../ink/ink1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AE25EE03-584C-42BE-B213-A6436F174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1" y="0"/>
            <a:ext cx="501015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AD92A220-1CE2-49B8-A214-3384218B1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0"/>
            <a:ext cx="501015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0E69BE12-57BE-411C-96CF-E137A3149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6" b="50498"/>
          <a:stretch/>
        </p:blipFill>
        <p:spPr bwMode="auto">
          <a:xfrm>
            <a:off x="1" y="1346549"/>
            <a:ext cx="9144000" cy="188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93AAE451-DE12-4791-A81C-9F65FD126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74" b="1"/>
          <a:stretch/>
        </p:blipFill>
        <p:spPr bwMode="auto">
          <a:xfrm>
            <a:off x="1" y="3232597"/>
            <a:ext cx="9612022" cy="201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0615BDC2-4467-4CAF-9B90-5027CCEAC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89" b="88666"/>
          <a:stretch/>
        </p:blipFill>
        <p:spPr bwMode="auto">
          <a:xfrm>
            <a:off x="-181626" y="0"/>
            <a:ext cx="2365332" cy="56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y be an image of ‎text that says '‎S955566666655555 تحت عنوان... أمان الشبكة اللاسلكية التحديات) (والحلول نتشرف بدضوركم في مؤتمر سمارت اكس في قاعة الخيمة الساعة 9:00 صباحاً الاربعاء 2025/8/13 المحاضر دا عدنان حيدر 4G موالكس VORTEK-N رئيس قسم الأمن السبراني برازي 802 8000 4G‎'‎">
            <a:extLst>
              <a:ext uri="{FF2B5EF4-FFF2-40B4-BE49-F238E27FC236}">
                <a16:creationId xmlns:a16="http://schemas.microsoft.com/office/drawing/2014/main" id="{064A4C88-4A3F-4927-9F7D-DBE7F11F77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4" r="86416" b="78915"/>
          <a:stretch/>
        </p:blipFill>
        <p:spPr bwMode="auto">
          <a:xfrm>
            <a:off x="-1" y="567847"/>
            <a:ext cx="9144000" cy="77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CFD3B0-40D1-4AC7-9340-4BC59F3B7BE9}"/>
              </a:ext>
            </a:extLst>
          </p:cNvPr>
          <p:cNvSpPr txBox="1"/>
          <p:nvPr/>
        </p:nvSpPr>
        <p:spPr>
          <a:xfrm>
            <a:off x="2143188" y="3207545"/>
            <a:ext cx="5325647" cy="1138773"/>
          </a:xfrm>
          <a:prstGeom prst="rect">
            <a:avLst/>
          </a:prstGeom>
          <a:solidFill>
            <a:srgbClr val="E9E9E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YE" sz="2800" dirty="0">
                <a:latin typeface="دCairo Black"/>
                <a:cs typeface="Cairo Black" pitchFamily="2" charset="-78"/>
              </a:rPr>
              <a:t>د/ عدنـــــــان حيــــــدر</a:t>
            </a:r>
          </a:p>
          <a:p>
            <a:pPr algn="ctr" rtl="1"/>
            <a:r>
              <a:rPr lang="ar-YE" sz="2000" dirty="0">
                <a:latin typeface="دCairo Black"/>
                <a:cs typeface="Cairo Black" pitchFamily="2" charset="-78"/>
              </a:rPr>
              <a:t>رئيس قسم الامن السيبراني والشبكات</a:t>
            </a:r>
          </a:p>
          <a:p>
            <a:pPr algn="ctr" rtl="1"/>
            <a:r>
              <a:rPr lang="ar-YE" sz="2000" dirty="0">
                <a:latin typeface="دCairo Black"/>
                <a:cs typeface="Cairo Black" pitchFamily="2" charset="-78"/>
              </a:rPr>
              <a:t>جامعـــــــــــــة الـــــــــــــرازي</a:t>
            </a:r>
            <a:endParaRPr lang="en-US" sz="2000" dirty="0">
              <a:latin typeface="دCairo Black"/>
              <a:cs typeface="Cairo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161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864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405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WiFi Security: Protecting Your Digital Life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285750" y="1971675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Understanding Risks and Solutions for Everyday Users</a:t>
            </a:r>
            <a:endParaRPr lang="en-US" sz="2025" dirty="0"/>
          </a:p>
        </p:txBody>
      </p:sp>
      <p:sp>
        <p:nvSpPr>
          <p:cNvPr id="5" name="Text 2"/>
          <p:cNvSpPr/>
          <p:nvPr/>
        </p:nvSpPr>
        <p:spPr>
          <a:xfrm>
            <a:off x="285750" y="2928938"/>
            <a:ext cx="428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 today's connected world, WiFi networks are everywhere - but so are the risks.</a:t>
            </a:r>
            <a:endParaRPr lang="en-US" sz="1046" dirty="0"/>
          </a:p>
        </p:txBody>
      </p:sp>
      <p:sp>
        <p:nvSpPr>
          <p:cNvPr id="6" name="Text 3"/>
          <p:cNvSpPr/>
          <p:nvPr/>
        </p:nvSpPr>
        <p:spPr>
          <a:xfrm>
            <a:off x="285750" y="3500438"/>
            <a:ext cx="42862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This presentation will help you understand:</a:t>
            </a:r>
            <a:endParaRPr lang="en-US" sz="1046" dirty="0"/>
          </a:p>
        </p:txBody>
      </p:sp>
      <p:sp>
        <p:nvSpPr>
          <p:cNvPr id="7" name="Text 4"/>
          <p:cNvSpPr/>
          <p:nvPr/>
        </p:nvSpPr>
        <p:spPr>
          <a:xfrm>
            <a:off x="514350" y="3871913"/>
            <a:ext cx="40576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Common WiFi security threats</a:t>
            </a:r>
            <a:endParaRPr lang="en-US" sz="1046" dirty="0"/>
          </a:p>
        </p:txBody>
      </p:sp>
      <p:sp>
        <p:nvSpPr>
          <p:cNvPr id="8" name="Text 5"/>
          <p:cNvSpPr/>
          <p:nvPr/>
        </p:nvSpPr>
        <p:spPr>
          <a:xfrm>
            <a:off x="514350" y="4129088"/>
            <a:ext cx="40576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Real-life scenarios where you're vulnerable</a:t>
            </a:r>
            <a:endParaRPr lang="en-US" sz="1046" dirty="0"/>
          </a:p>
        </p:txBody>
      </p:sp>
      <p:sp>
        <p:nvSpPr>
          <p:cNvPr id="9" name="Text 6"/>
          <p:cNvSpPr/>
          <p:nvPr/>
        </p:nvSpPr>
        <p:spPr>
          <a:xfrm>
            <a:off x="514350" y="4386263"/>
            <a:ext cx="40576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Practical solutions to protect yourself</a:t>
            </a:r>
            <a:endParaRPr lang="en-US" sz="1046" dirty="0"/>
          </a:p>
        </p:txBody>
      </p:sp>
      <p:sp>
        <p:nvSpPr>
          <p:cNvPr id="10" name="Text 7"/>
          <p:cNvSpPr/>
          <p:nvPr/>
        </p:nvSpPr>
        <p:spPr>
          <a:xfrm>
            <a:off x="514350" y="4643438"/>
            <a:ext cx="40576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Emerging trends in wireless security</a:t>
            </a:r>
            <a:endParaRPr lang="en-US" sz="1046" dirty="0"/>
          </a:p>
        </p:txBody>
      </p:sp>
      <p:sp>
        <p:nvSpPr>
          <p:cNvPr id="11" name="Text 8"/>
          <p:cNvSpPr/>
          <p:nvPr/>
        </p:nvSpPr>
        <p:spPr>
          <a:xfrm>
            <a:off x="285750" y="5014913"/>
            <a:ext cx="428625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2563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technical background required!</a:t>
            </a:r>
            <a:endParaRPr lang="en-US" sz="1046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2643188"/>
            <a:ext cx="2857500" cy="285750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759594" y="5529263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932188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4104782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4277376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4449970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4622564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4795158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4967753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5140347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5312941" y="552926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4E58A6ED-7DFC-42B3-B628-931A1E63D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79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Wi-Fi – Be Careful">
            <a:extLst>
              <a:ext uri="{FF2B5EF4-FFF2-40B4-BE49-F238E27FC236}">
                <a16:creationId xmlns:a16="http://schemas.microsoft.com/office/drawing/2014/main" id="{B11F190D-F9AC-49C0-A091-83659837F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991"/>
            <a:ext cx="9144000" cy="477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9CFC69-B7A2-4051-B64A-C116BBFE6EFF}"/>
              </a:ext>
            </a:extLst>
          </p:cNvPr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63B1BD"/>
          </a:solidFill>
          <a:ln>
            <a:solidFill>
              <a:srgbClr val="63B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Common WiFi Security Threats</a:t>
            </a:r>
            <a:endParaRPr lang="en-US" sz="2025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096566"/>
            <a:ext cx="150019" cy="1714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64356" y="885825"/>
            <a:ext cx="383619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Man-in-the-Middle Attacks</a:t>
            </a:r>
            <a:endParaRPr lang="en-US" sz="1046" dirty="0"/>
          </a:p>
        </p:txBody>
      </p:sp>
      <p:sp>
        <p:nvSpPr>
          <p:cNvPr id="6" name="Text 2"/>
          <p:cNvSpPr/>
          <p:nvPr/>
        </p:nvSpPr>
        <p:spPr>
          <a:xfrm>
            <a:off x="564356" y="1135856"/>
            <a:ext cx="383619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Attackers intercept communications between your device and the network</a:t>
            </a:r>
            <a:endParaRPr lang="en-US" sz="837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832372"/>
            <a:ext cx="171450" cy="1714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64356" y="1621631"/>
            <a:ext cx="383619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Weak Passwords</a:t>
            </a:r>
            <a:endParaRPr lang="en-US" sz="1046" dirty="0"/>
          </a:p>
        </p:txBody>
      </p:sp>
      <p:sp>
        <p:nvSpPr>
          <p:cNvPr id="9" name="Text 4"/>
          <p:cNvSpPr/>
          <p:nvPr/>
        </p:nvSpPr>
        <p:spPr>
          <a:xfrm>
            <a:off x="564356" y="1871663"/>
            <a:ext cx="383619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Easy-to-guess passwords make networks vulnerable to brute force attacks</a:t>
            </a:r>
            <a:endParaRPr lang="en-US" sz="837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482453"/>
            <a:ext cx="214313" cy="1714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7219" y="2357438"/>
            <a:ext cx="325149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Rogue Access Points</a:t>
            </a:r>
            <a:endParaRPr lang="en-US" sz="1046" dirty="0"/>
          </a:p>
        </p:txBody>
      </p:sp>
      <p:sp>
        <p:nvSpPr>
          <p:cNvPr id="12" name="Text 6"/>
          <p:cNvSpPr/>
          <p:nvPr/>
        </p:nvSpPr>
        <p:spPr>
          <a:xfrm>
            <a:off x="607219" y="2607469"/>
            <a:ext cx="325149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Fake hotspots designed to steal your data when you connect</a:t>
            </a:r>
            <a:endParaRPr lang="en-US" sz="837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046809"/>
            <a:ext cx="150019" cy="17145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64356" y="2921794"/>
            <a:ext cx="267611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Outdated Router Firmware</a:t>
            </a:r>
            <a:endParaRPr lang="en-US" sz="1046" dirty="0"/>
          </a:p>
        </p:txBody>
      </p:sp>
      <p:sp>
        <p:nvSpPr>
          <p:cNvPr id="15" name="Text 8"/>
          <p:cNvSpPr/>
          <p:nvPr/>
        </p:nvSpPr>
        <p:spPr>
          <a:xfrm>
            <a:off x="564356" y="3171825"/>
            <a:ext cx="267611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Unpatched vulnerabilities that hackers can exploit</a:t>
            </a:r>
            <a:endParaRPr lang="en-US" sz="837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50" y="3611166"/>
            <a:ext cx="214313" cy="17145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07219" y="3486150"/>
            <a:ext cx="358811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Unsecured IoT Devices</a:t>
            </a:r>
            <a:endParaRPr lang="en-US" sz="1046" dirty="0"/>
          </a:p>
        </p:txBody>
      </p:sp>
      <p:sp>
        <p:nvSpPr>
          <p:cNvPr id="18" name="Text 10"/>
          <p:cNvSpPr/>
          <p:nvPr/>
        </p:nvSpPr>
        <p:spPr>
          <a:xfrm>
            <a:off x="607219" y="3736181"/>
            <a:ext cx="358811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Smart devices with poor security become entry points for attackers</a:t>
            </a:r>
            <a:endParaRPr lang="en-US" sz="837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3450" y="885825"/>
            <a:ext cx="3571875" cy="3623528"/>
          </a:xfrm>
          <a:prstGeom prst="rect">
            <a:avLst/>
          </a:prstGeom>
        </p:spPr>
      </p:pic>
      <p:sp>
        <p:nvSpPr>
          <p:cNvPr id="20" name="Shape 11"/>
          <p:cNvSpPr/>
          <p:nvPr/>
        </p:nvSpPr>
        <p:spPr>
          <a:xfrm>
            <a:off x="375959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2"/>
          <p:cNvSpPr/>
          <p:nvPr/>
        </p:nvSpPr>
        <p:spPr>
          <a:xfrm>
            <a:off x="3932188" y="4886325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3"/>
          <p:cNvSpPr/>
          <p:nvPr/>
        </p:nvSpPr>
        <p:spPr>
          <a:xfrm>
            <a:off x="4104782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4"/>
          <p:cNvSpPr/>
          <p:nvPr/>
        </p:nvSpPr>
        <p:spPr>
          <a:xfrm>
            <a:off x="4277376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5"/>
          <p:cNvSpPr/>
          <p:nvPr/>
        </p:nvSpPr>
        <p:spPr>
          <a:xfrm>
            <a:off x="4449970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6"/>
          <p:cNvSpPr/>
          <p:nvPr/>
        </p:nvSpPr>
        <p:spPr>
          <a:xfrm>
            <a:off x="462256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7"/>
          <p:cNvSpPr/>
          <p:nvPr/>
        </p:nvSpPr>
        <p:spPr>
          <a:xfrm>
            <a:off x="4795158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4967753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19"/>
          <p:cNvSpPr/>
          <p:nvPr/>
        </p:nvSpPr>
        <p:spPr>
          <a:xfrm>
            <a:off x="5140347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0"/>
          <p:cNvSpPr/>
          <p:nvPr/>
        </p:nvSpPr>
        <p:spPr>
          <a:xfrm>
            <a:off x="5312941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Man-in-the-Middle Attacks Explained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96541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285750" y="896541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38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1238" dirty="0"/>
          </a:p>
        </p:txBody>
      </p:sp>
      <p:sp>
        <p:nvSpPr>
          <p:cNvPr id="6" name="Text 3"/>
          <p:cNvSpPr/>
          <p:nvPr/>
        </p:nvSpPr>
        <p:spPr>
          <a:xfrm>
            <a:off x="571500" y="885825"/>
            <a:ext cx="76351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Setup</a:t>
            </a:r>
            <a:endParaRPr lang="en-US" sz="1238" dirty="0"/>
          </a:p>
        </p:txBody>
      </p:sp>
      <p:sp>
        <p:nvSpPr>
          <p:cNvPr id="7" name="Text 4"/>
          <p:cNvSpPr/>
          <p:nvPr/>
        </p:nvSpPr>
        <p:spPr>
          <a:xfrm>
            <a:off x="285750" y="1193006"/>
            <a:ext cx="41148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Attacker positions themselves between your device and the WiFi network, often using specialized tools or rogue access points. </a:t>
            </a:r>
            <a:endParaRPr lang="en-US" sz="942" dirty="0"/>
          </a:p>
        </p:txBody>
      </p:sp>
      <p:sp>
        <p:nvSpPr>
          <p:cNvPr id="8" name="Shape 5"/>
          <p:cNvSpPr/>
          <p:nvPr/>
        </p:nvSpPr>
        <p:spPr>
          <a:xfrm>
            <a:off x="285750" y="1768078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85750" y="1768078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38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1238" dirty="0"/>
          </a:p>
        </p:txBody>
      </p:sp>
      <p:sp>
        <p:nvSpPr>
          <p:cNvPr id="10" name="Text 7"/>
          <p:cNvSpPr/>
          <p:nvPr/>
        </p:nvSpPr>
        <p:spPr>
          <a:xfrm>
            <a:off x="571500" y="1757363"/>
            <a:ext cx="127742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Interception</a:t>
            </a:r>
            <a:endParaRPr lang="en-US" sz="1238" dirty="0"/>
          </a:p>
        </p:txBody>
      </p:sp>
      <p:sp>
        <p:nvSpPr>
          <p:cNvPr id="11" name="Text 8"/>
          <p:cNvSpPr/>
          <p:nvPr/>
        </p:nvSpPr>
        <p:spPr>
          <a:xfrm>
            <a:off x="285750" y="2064544"/>
            <a:ext cx="41148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All your internet traffic passes through the attacker's device before reaching its intended destination. </a:t>
            </a:r>
            <a:endParaRPr lang="en-US" sz="942" dirty="0"/>
          </a:p>
        </p:txBody>
      </p:sp>
      <p:sp>
        <p:nvSpPr>
          <p:cNvPr id="12" name="Shape 9"/>
          <p:cNvSpPr/>
          <p:nvPr/>
        </p:nvSpPr>
        <p:spPr>
          <a:xfrm>
            <a:off x="285750" y="2639616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85750" y="2639616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38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1238" dirty="0"/>
          </a:p>
        </p:txBody>
      </p:sp>
      <p:sp>
        <p:nvSpPr>
          <p:cNvPr id="14" name="Text 11"/>
          <p:cNvSpPr/>
          <p:nvPr/>
        </p:nvSpPr>
        <p:spPr>
          <a:xfrm>
            <a:off x="571500" y="2628900"/>
            <a:ext cx="72657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Theft</a:t>
            </a:r>
            <a:endParaRPr lang="en-US" sz="1238" dirty="0"/>
          </a:p>
        </p:txBody>
      </p:sp>
      <p:sp>
        <p:nvSpPr>
          <p:cNvPr id="15" name="Text 12"/>
          <p:cNvSpPr/>
          <p:nvPr/>
        </p:nvSpPr>
        <p:spPr>
          <a:xfrm>
            <a:off x="285750" y="2936081"/>
            <a:ext cx="41148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Attackers can view unencrypted data, including passwords, credit card details, and personal information. </a:t>
            </a:r>
            <a:endParaRPr lang="en-US" sz="942" dirty="0"/>
          </a:p>
        </p:txBody>
      </p:sp>
      <p:sp>
        <p:nvSpPr>
          <p:cNvPr id="16" name="Shape 13"/>
          <p:cNvSpPr/>
          <p:nvPr/>
        </p:nvSpPr>
        <p:spPr>
          <a:xfrm>
            <a:off x="285750" y="3536156"/>
            <a:ext cx="4114800" cy="1078706"/>
          </a:xfrm>
          <a:prstGeom prst="rect">
            <a:avLst/>
          </a:prstGeom>
          <a:solidFill>
            <a:srgbClr val="E74C3C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285750" y="3536156"/>
            <a:ext cx="28575" cy="1078706"/>
          </a:xfrm>
          <a:prstGeom prst="rect">
            <a:avLst/>
          </a:prstGeom>
          <a:solidFill>
            <a:srgbClr val="E74C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6" y="3664744"/>
            <a:ext cx="171450" cy="1714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35794" y="3643313"/>
            <a:ext cx="138890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It's Dangerous</a:t>
            </a:r>
            <a:endParaRPr lang="en-US" sz="1046" dirty="0"/>
          </a:p>
        </p:txBody>
      </p:sp>
      <p:sp>
        <p:nvSpPr>
          <p:cNvPr id="20" name="Text 16"/>
          <p:cNvSpPr/>
          <p:nvPr/>
        </p:nvSpPr>
        <p:spPr>
          <a:xfrm>
            <a:off x="392906" y="3929063"/>
            <a:ext cx="3900488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These attacks are nearly invisible to users and can happen on any unsecured network, especially public WiFi at cafes, airports, and hotels. </a:t>
            </a:r>
            <a:endParaRPr lang="en-US" sz="942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885825"/>
            <a:ext cx="3929063" cy="1837311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375959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3932188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4104782" y="4886325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4277376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4449970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462256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3"/>
          <p:cNvSpPr/>
          <p:nvPr/>
        </p:nvSpPr>
        <p:spPr>
          <a:xfrm>
            <a:off x="4795158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4"/>
          <p:cNvSpPr/>
          <p:nvPr/>
        </p:nvSpPr>
        <p:spPr>
          <a:xfrm>
            <a:off x="4967753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5"/>
          <p:cNvSpPr/>
          <p:nvPr/>
        </p:nvSpPr>
        <p:spPr>
          <a:xfrm>
            <a:off x="5140347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6"/>
          <p:cNvSpPr/>
          <p:nvPr/>
        </p:nvSpPr>
        <p:spPr>
          <a:xfrm>
            <a:off x="5312941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Real-life Scenarios: When You're at Risk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85825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8" y="978694"/>
            <a:ext cx="214313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0094" y="896541"/>
            <a:ext cx="10365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Coffee Shops </a:t>
            </a:r>
            <a:endParaRPr lang="en-US" sz="1238" dirty="0"/>
          </a:p>
        </p:txBody>
      </p:sp>
      <p:sp>
        <p:nvSpPr>
          <p:cNvPr id="7" name="Shape 3"/>
          <p:cNvSpPr/>
          <p:nvPr/>
        </p:nvSpPr>
        <p:spPr>
          <a:xfrm>
            <a:off x="1858045" y="930473"/>
            <a:ext cx="613135" cy="192881"/>
          </a:xfrm>
          <a:prstGeom prst="rect">
            <a:avLst/>
          </a:prstGeom>
          <a:solidFill>
            <a:srgbClr val="E74C3C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1858045" y="930473"/>
            <a:ext cx="613135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High Risk</a:t>
            </a:r>
            <a:endParaRPr lang="en-US" sz="732" dirty="0"/>
          </a:p>
        </p:txBody>
      </p:sp>
      <p:sp>
        <p:nvSpPr>
          <p:cNvPr id="9" name="Text 5"/>
          <p:cNvSpPr/>
          <p:nvPr/>
        </p:nvSpPr>
        <p:spPr>
          <a:xfrm>
            <a:off x="750094" y="1180505"/>
            <a:ext cx="36504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Popular targets for attackers due to high traffic and users often accessing sensitive accounts while connected. </a:t>
            </a:r>
            <a:endParaRPr lang="en-US" sz="942" dirty="0"/>
          </a:p>
        </p:txBody>
      </p:sp>
      <p:sp>
        <p:nvSpPr>
          <p:cNvPr id="10" name="Shape 6"/>
          <p:cNvSpPr/>
          <p:nvPr/>
        </p:nvSpPr>
        <p:spPr>
          <a:xfrm>
            <a:off x="285750" y="1719132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03" y="1812001"/>
            <a:ext cx="192881" cy="1714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50094" y="1729848"/>
            <a:ext cx="66512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Airports </a:t>
            </a:r>
            <a:endParaRPr lang="en-US" sz="1238" dirty="0"/>
          </a:p>
        </p:txBody>
      </p:sp>
      <p:sp>
        <p:nvSpPr>
          <p:cNvPr id="13" name="Shape 8"/>
          <p:cNvSpPr/>
          <p:nvPr/>
        </p:nvSpPr>
        <p:spPr>
          <a:xfrm>
            <a:off x="1486653" y="1763781"/>
            <a:ext cx="613135" cy="192881"/>
          </a:xfrm>
          <a:prstGeom prst="rect">
            <a:avLst/>
          </a:prstGeom>
          <a:solidFill>
            <a:srgbClr val="E74C3C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1486653" y="1763781"/>
            <a:ext cx="613135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High Risk</a:t>
            </a:r>
            <a:endParaRPr lang="en-US" sz="732" dirty="0"/>
          </a:p>
        </p:txBody>
      </p:sp>
      <p:sp>
        <p:nvSpPr>
          <p:cNvPr id="15" name="Text 10"/>
          <p:cNvSpPr/>
          <p:nvPr/>
        </p:nvSpPr>
        <p:spPr>
          <a:xfrm>
            <a:off x="750094" y="2013812"/>
            <a:ext cx="36504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International travelers are prime targets as they often need to access banking and travel information. </a:t>
            </a:r>
            <a:endParaRPr lang="en-US" sz="942" dirty="0"/>
          </a:p>
        </p:txBody>
      </p:sp>
      <p:sp>
        <p:nvSpPr>
          <p:cNvPr id="16" name="Shape 11"/>
          <p:cNvSpPr/>
          <p:nvPr/>
        </p:nvSpPr>
        <p:spPr>
          <a:xfrm>
            <a:off x="285750" y="2552440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9" y="2645308"/>
            <a:ext cx="171450" cy="1714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50094" y="2563155"/>
            <a:ext cx="53343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Hotels </a:t>
            </a:r>
            <a:endParaRPr lang="en-US" sz="1238" dirty="0"/>
          </a:p>
        </p:txBody>
      </p:sp>
      <p:sp>
        <p:nvSpPr>
          <p:cNvPr id="19" name="Shape 13"/>
          <p:cNvSpPr/>
          <p:nvPr/>
        </p:nvSpPr>
        <p:spPr>
          <a:xfrm>
            <a:off x="1354968" y="2597088"/>
            <a:ext cx="788268" cy="192881"/>
          </a:xfrm>
          <a:prstGeom prst="rect">
            <a:avLst/>
          </a:prstGeom>
          <a:solidFill>
            <a:srgbClr val="F39C12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/>
          <p:nvPr/>
        </p:nvSpPr>
        <p:spPr>
          <a:xfrm>
            <a:off x="1354968" y="2597088"/>
            <a:ext cx="788268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F39C1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Medium Risk</a:t>
            </a:r>
            <a:endParaRPr lang="en-US" sz="732" dirty="0"/>
          </a:p>
        </p:txBody>
      </p:sp>
      <p:sp>
        <p:nvSpPr>
          <p:cNvPr id="21" name="Text 15"/>
          <p:cNvSpPr/>
          <p:nvPr/>
        </p:nvSpPr>
        <p:spPr>
          <a:xfrm>
            <a:off x="750094" y="2847119"/>
            <a:ext cx="36504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Hotel networks often have minimal security and are shared among many guests, creating opportunities for attackers. </a:t>
            </a:r>
            <a:endParaRPr lang="en-US" sz="942" dirty="0"/>
          </a:p>
        </p:txBody>
      </p:sp>
      <p:sp>
        <p:nvSpPr>
          <p:cNvPr id="22" name="Shape 16"/>
          <p:cNvSpPr/>
          <p:nvPr/>
        </p:nvSpPr>
        <p:spPr>
          <a:xfrm>
            <a:off x="285750" y="3385747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03" y="3478616"/>
            <a:ext cx="192881" cy="1714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50094" y="3396462"/>
            <a:ext cx="139986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Shopping Centers </a:t>
            </a:r>
            <a:endParaRPr lang="en-US" sz="1238" dirty="0"/>
          </a:p>
        </p:txBody>
      </p:sp>
      <p:sp>
        <p:nvSpPr>
          <p:cNvPr id="25" name="Shape 18"/>
          <p:cNvSpPr/>
          <p:nvPr/>
        </p:nvSpPr>
        <p:spPr>
          <a:xfrm>
            <a:off x="2221399" y="3430395"/>
            <a:ext cx="788268" cy="192881"/>
          </a:xfrm>
          <a:prstGeom prst="rect">
            <a:avLst/>
          </a:prstGeom>
          <a:solidFill>
            <a:srgbClr val="F39C12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19"/>
          <p:cNvSpPr/>
          <p:nvPr/>
        </p:nvSpPr>
        <p:spPr>
          <a:xfrm>
            <a:off x="2221399" y="3430395"/>
            <a:ext cx="788268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F39C1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Medium Risk</a:t>
            </a:r>
            <a:endParaRPr lang="en-US" sz="732" dirty="0"/>
          </a:p>
        </p:txBody>
      </p:sp>
      <p:sp>
        <p:nvSpPr>
          <p:cNvPr id="27" name="Text 20"/>
          <p:cNvSpPr/>
          <p:nvPr/>
        </p:nvSpPr>
        <p:spPr>
          <a:xfrm>
            <a:off x="750094" y="3680427"/>
            <a:ext cx="36504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Free mall WiFi networks are rarely secured properly and often used for online shopping with credit cards. </a:t>
            </a:r>
            <a:endParaRPr lang="en-US" sz="942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450" y="885825"/>
            <a:ext cx="3929063" cy="257116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4743450" y="3571289"/>
            <a:ext cx="4114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732" i="1" dirty="0">
                <a:solidFill>
                  <a:srgbClr val="4B556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The most vulnerable moments are when you're checking email, accessing bank accounts, or entering passwords on public WiFi. </a:t>
            </a:r>
            <a:endParaRPr lang="en-US" sz="732" dirty="0"/>
          </a:p>
        </p:txBody>
      </p:sp>
      <p:sp>
        <p:nvSpPr>
          <p:cNvPr id="30" name="Shape 22"/>
          <p:cNvSpPr/>
          <p:nvPr/>
        </p:nvSpPr>
        <p:spPr>
          <a:xfrm>
            <a:off x="375959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3"/>
          <p:cNvSpPr/>
          <p:nvPr/>
        </p:nvSpPr>
        <p:spPr>
          <a:xfrm>
            <a:off x="3932188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4"/>
          <p:cNvSpPr/>
          <p:nvPr/>
        </p:nvSpPr>
        <p:spPr>
          <a:xfrm>
            <a:off x="4104782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5"/>
          <p:cNvSpPr/>
          <p:nvPr/>
        </p:nvSpPr>
        <p:spPr>
          <a:xfrm>
            <a:off x="4277376" y="4886325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4449970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4622564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4795158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29"/>
          <p:cNvSpPr/>
          <p:nvPr/>
        </p:nvSpPr>
        <p:spPr>
          <a:xfrm>
            <a:off x="4967753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5140347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1"/>
          <p:cNvSpPr/>
          <p:nvPr/>
        </p:nvSpPr>
        <p:spPr>
          <a:xfrm>
            <a:off x="5312941" y="488632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F1FC0867-5D4A-4FE1-B568-2C0F888A4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074" name="Picture 2" descr="Wireless Security Protocols">
            <a:extLst>
              <a:ext uri="{FF2B5EF4-FFF2-40B4-BE49-F238E27FC236}">
                <a16:creationId xmlns:a16="http://schemas.microsoft.com/office/drawing/2014/main" id="{D81CE388-373F-48EE-B24E-E0AE2525C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788"/>
            <a:ext cx="9144000" cy="47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895DA61-5365-41DA-B213-0C5A97112F39}"/>
                  </a:ext>
                </a:extLst>
              </p14:cNvPr>
              <p14:cNvContentPartPr/>
              <p14:nvPr/>
            </p14:nvContentPartPr>
            <p14:xfrm>
              <a:off x="6826384" y="658746"/>
              <a:ext cx="895320" cy="499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895DA61-5365-41DA-B213-0C5A97112F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72744" y="551106"/>
                <a:ext cx="1002960" cy="71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B51F092-5AF8-4703-8CEC-109E42B13FED}"/>
                  </a:ext>
                </a:extLst>
              </p14:cNvPr>
              <p14:cNvContentPartPr/>
              <p14:nvPr/>
            </p14:nvContentPartPr>
            <p14:xfrm>
              <a:off x="2170504" y="718506"/>
              <a:ext cx="2718360" cy="1052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B51F092-5AF8-4703-8CEC-109E42B13FE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6504" y="610866"/>
                <a:ext cx="2826000" cy="12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 hidden="1">
                <a:extLst>
                  <a:ext uri="{FF2B5EF4-FFF2-40B4-BE49-F238E27FC236}">
                    <a16:creationId xmlns:a16="http://schemas.microsoft.com/office/drawing/2014/main" id="{18EFE677-E502-4BCC-9689-790D4C1C51C8}"/>
                  </a:ext>
                </a:extLst>
              </p14:cNvPr>
              <p14:cNvContentPartPr/>
              <p14:nvPr/>
            </p14:nvContentPartPr>
            <p14:xfrm>
              <a:off x="2311264" y="4258746"/>
              <a:ext cx="4598640" cy="345600"/>
            </p14:xfrm>
          </p:contentPart>
        </mc:Choice>
        <mc:Fallback xmlns="">
          <p:pic>
            <p:nvPicPr>
              <p:cNvPr id="12" name="Ink 11" hidden="1">
                <a:extLst>
                  <a:ext uri="{FF2B5EF4-FFF2-40B4-BE49-F238E27FC236}">
                    <a16:creationId xmlns:a16="http://schemas.microsoft.com/office/drawing/2014/main" id="{18EFE677-E502-4BCC-9689-790D4C1C51C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57264" y="4150746"/>
                <a:ext cx="4706280" cy="5612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Arrow: Right 12">
            <a:extLst>
              <a:ext uri="{FF2B5EF4-FFF2-40B4-BE49-F238E27FC236}">
                <a16:creationId xmlns:a16="http://schemas.microsoft.com/office/drawing/2014/main" id="{EBD80C61-CF0C-4B5B-B55C-80A876BF0BE3}"/>
              </a:ext>
            </a:extLst>
          </p:cNvPr>
          <p:cNvSpPr/>
          <p:nvPr/>
        </p:nvSpPr>
        <p:spPr>
          <a:xfrm>
            <a:off x="2480153" y="4351965"/>
            <a:ext cx="4252587" cy="345599"/>
          </a:xfrm>
          <a:prstGeom prst="rightArrow">
            <a:avLst>
              <a:gd name="adj1" fmla="val 50000"/>
              <a:gd name="adj2" fmla="val 130434"/>
            </a:avLst>
          </a:prstGeom>
          <a:gradFill flip="none" rotWithShape="1">
            <a:gsLst>
              <a:gs pos="0">
                <a:srgbClr val="FF0000"/>
              </a:gs>
              <a:gs pos="35000">
                <a:srgbClr val="FF0000"/>
              </a:gs>
              <a:gs pos="52243">
                <a:schemeClr val="accent6">
                  <a:lumMod val="60000"/>
                  <a:lumOff val="40000"/>
                </a:schemeClr>
              </a:gs>
              <a:gs pos="78000">
                <a:srgbClr val="92D050"/>
              </a:gs>
              <a:gs pos="100000">
                <a:schemeClr val="accent6">
                  <a:lumMod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1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e Captive Portal Login Pages Still Necessary? | ANTlabs">
            <a:extLst>
              <a:ext uri="{FF2B5EF4-FFF2-40B4-BE49-F238E27FC236}">
                <a16:creationId xmlns:a16="http://schemas.microsoft.com/office/drawing/2014/main" id="{4710F3FF-54F6-4F0E-8C07-9623F4E7E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08" y="1146432"/>
            <a:ext cx="3883366" cy="337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Wifi Open Flat Design. Icon Eps Stock Vector - Illustration of signal,  lock: 125023004">
            <a:extLst>
              <a:ext uri="{FF2B5EF4-FFF2-40B4-BE49-F238E27FC236}">
                <a16:creationId xmlns:a16="http://schemas.microsoft.com/office/drawing/2014/main" id="{E37486F7-DDC4-4085-8CBF-D13A146D2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77" y="-145351"/>
            <a:ext cx="1338375" cy="13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ow Does WPA-Enterprise Secure Your Network">
            <a:extLst>
              <a:ext uri="{FF2B5EF4-FFF2-40B4-BE49-F238E27FC236}">
                <a16:creationId xmlns:a16="http://schemas.microsoft.com/office/drawing/2014/main" id="{3D0534C5-2A8F-453E-8BF2-1E840DBE3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8" t="23972" r="33239" b="15409"/>
          <a:stretch/>
        </p:blipFill>
        <p:spPr bwMode="auto">
          <a:xfrm>
            <a:off x="6889898" y="130433"/>
            <a:ext cx="964022" cy="87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6C12F6-A424-40CA-A240-2145EC2FE6ED}"/>
              </a:ext>
            </a:extLst>
          </p:cNvPr>
          <p:cNvSpPr txBox="1"/>
          <p:nvPr/>
        </p:nvSpPr>
        <p:spPr>
          <a:xfrm flipH="1">
            <a:off x="736288" y="881614"/>
            <a:ext cx="2113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 </a:t>
            </a:r>
            <a:r>
              <a:rPr lang="en-US" sz="2000" b="1" dirty="0" err="1"/>
              <a:t>WiFi</a:t>
            </a:r>
            <a:r>
              <a:rPr lang="en-US" sz="2000" b="1" dirty="0"/>
              <a:t> Password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BCC80-CCE6-4C39-8517-DFB4516C147D}"/>
              </a:ext>
            </a:extLst>
          </p:cNvPr>
          <p:cNvSpPr txBox="1"/>
          <p:nvPr/>
        </p:nvSpPr>
        <p:spPr>
          <a:xfrm flipH="1">
            <a:off x="6208744" y="881614"/>
            <a:ext cx="2113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WiFi</a:t>
            </a:r>
            <a:r>
              <a:rPr lang="en-US" sz="2000" b="1" dirty="0"/>
              <a:t> Password is</a:t>
            </a:r>
          </a:p>
          <a:p>
            <a:pPr algn="ctr"/>
            <a:r>
              <a:rPr lang="en-US" sz="2000" b="1" dirty="0"/>
              <a:t>12345678 </a:t>
            </a:r>
          </a:p>
        </p:txBody>
      </p:sp>
      <p:pic>
        <p:nvPicPr>
          <p:cNvPr id="6154" name="Picture 10" descr="Hackers use sniffers on unsecured Wi-Fi networks to spy on everyone who connects.">
            <a:extLst>
              <a:ext uri="{FF2B5EF4-FFF2-40B4-BE49-F238E27FC236}">
                <a16:creationId xmlns:a16="http://schemas.microsoft.com/office/drawing/2014/main" id="{2A7319F9-B026-4023-B9F2-D8E61183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19" y="1980097"/>
            <a:ext cx="4585656" cy="208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AAF43D3-29EA-4FCA-99D1-3C1F2214DDC4}"/>
              </a:ext>
            </a:extLst>
          </p:cNvPr>
          <p:cNvCxnSpPr/>
          <p:nvPr/>
        </p:nvCxnSpPr>
        <p:spPr>
          <a:xfrm>
            <a:off x="4408456" y="973657"/>
            <a:ext cx="0" cy="354418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24424C1-D82F-42F6-A1BA-8BDC3BA20427}"/>
              </a:ext>
            </a:extLst>
          </p:cNvPr>
          <p:cNvSpPr txBox="1"/>
          <p:nvPr/>
        </p:nvSpPr>
        <p:spPr>
          <a:xfrm flipH="1">
            <a:off x="3351778" y="40882"/>
            <a:ext cx="2113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Public </a:t>
            </a:r>
            <a:r>
              <a:rPr lang="en-US" sz="3200" b="1" dirty="0" err="1"/>
              <a:t>WiFi</a:t>
            </a: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4281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576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Growing IoT Security Challenge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85825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IoT Devices Are Vulnerable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343025"/>
            <a:ext cx="160734" cy="14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3641" y="1285875"/>
            <a:ext cx="384690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Default Credentials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553641" y="1535906"/>
            <a:ext cx="3846909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Many IoT devices ship with default passwords that users never change, creating easy access for attackers.</a:t>
            </a:r>
            <a:endParaRPr lang="en-US" sz="837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055949"/>
            <a:ext cx="125016" cy="1428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17922" y="1998799"/>
            <a:ext cx="388262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Infrequent Updates</a:t>
            </a:r>
            <a:endParaRPr lang="en-US" sz="1046" dirty="0"/>
          </a:p>
        </p:txBody>
      </p:sp>
      <p:sp>
        <p:nvSpPr>
          <p:cNvPr id="10" name="Text 5"/>
          <p:cNvSpPr/>
          <p:nvPr/>
        </p:nvSpPr>
        <p:spPr>
          <a:xfrm>
            <a:off x="517922" y="2248830"/>
            <a:ext cx="3882628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Manufacturers often provide limited or no security updates, leaving devices vulnerable to known exploits.</a:t>
            </a:r>
            <a:endParaRPr lang="en-US" sz="837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768873"/>
            <a:ext cx="142875" cy="14287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35781" y="2711723"/>
            <a:ext cx="386476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Limited Security Features</a:t>
            </a:r>
            <a:endParaRPr lang="en-US" sz="1046" dirty="0"/>
          </a:p>
        </p:txBody>
      </p:sp>
      <p:sp>
        <p:nvSpPr>
          <p:cNvPr id="13" name="Text 7"/>
          <p:cNvSpPr/>
          <p:nvPr/>
        </p:nvSpPr>
        <p:spPr>
          <a:xfrm>
            <a:off x="535781" y="2961754"/>
            <a:ext cx="3864769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Many IoT devices lack basic security features like encryption or secure boot processes.</a:t>
            </a:r>
            <a:endParaRPr lang="en-US" sz="837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481797"/>
            <a:ext cx="178594" cy="14287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71500" y="3424647"/>
            <a:ext cx="38290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Network Access</a:t>
            </a:r>
            <a:endParaRPr lang="en-US" sz="1046" dirty="0"/>
          </a:p>
        </p:txBody>
      </p:sp>
      <p:sp>
        <p:nvSpPr>
          <p:cNvPr id="16" name="Text 9"/>
          <p:cNvSpPr/>
          <p:nvPr/>
        </p:nvSpPr>
        <p:spPr>
          <a:xfrm>
            <a:off x="571500" y="3674678"/>
            <a:ext cx="382905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Once compromised, IoT devices can provide attackers with access to your entire home network.</a:t>
            </a:r>
            <a:endParaRPr lang="en-US" sz="837" dirty="0"/>
          </a:p>
        </p:txBody>
      </p:sp>
      <p:sp>
        <p:nvSpPr>
          <p:cNvPr id="17" name="Shape 10"/>
          <p:cNvSpPr/>
          <p:nvPr/>
        </p:nvSpPr>
        <p:spPr>
          <a:xfrm>
            <a:off x="285750" y="4173289"/>
            <a:ext cx="4114800" cy="798649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1"/>
          <p:cNvSpPr/>
          <p:nvPr/>
        </p:nvSpPr>
        <p:spPr>
          <a:xfrm>
            <a:off x="285750" y="4173289"/>
            <a:ext cx="28575" cy="798649"/>
          </a:xfrm>
          <a:prstGeom prst="rect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2"/>
          <p:cNvSpPr/>
          <p:nvPr/>
        </p:nvSpPr>
        <p:spPr>
          <a:xfrm>
            <a:off x="392906" y="4280446"/>
            <a:ext cx="39004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Scale of the Problem</a:t>
            </a:r>
            <a:endParaRPr lang="en-US" sz="942" dirty="0"/>
          </a:p>
        </p:txBody>
      </p:sp>
      <p:sp>
        <p:nvSpPr>
          <p:cNvPr id="20" name="Text 13"/>
          <p:cNvSpPr/>
          <p:nvPr/>
        </p:nvSpPr>
        <p:spPr>
          <a:xfrm>
            <a:off x="392906" y="4544764"/>
            <a:ext cx="3900488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By 2025, it's estimated that over 75 billion IoT devices will be connected worldwide, creating an enormous attack surface for hackers. </a:t>
            </a:r>
            <a:endParaRPr lang="en-US" sz="837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450" y="885825"/>
            <a:ext cx="3929063" cy="2438028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3759594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5"/>
          <p:cNvSpPr/>
          <p:nvPr/>
        </p:nvSpPr>
        <p:spPr>
          <a:xfrm>
            <a:off x="3932188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6"/>
          <p:cNvSpPr/>
          <p:nvPr/>
        </p:nvSpPr>
        <p:spPr>
          <a:xfrm>
            <a:off x="4104782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7"/>
          <p:cNvSpPr/>
          <p:nvPr/>
        </p:nvSpPr>
        <p:spPr>
          <a:xfrm>
            <a:off x="4277376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8"/>
          <p:cNvSpPr/>
          <p:nvPr/>
        </p:nvSpPr>
        <p:spPr>
          <a:xfrm>
            <a:off x="4449970" y="5000513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9"/>
          <p:cNvSpPr/>
          <p:nvPr/>
        </p:nvSpPr>
        <p:spPr>
          <a:xfrm>
            <a:off x="4622564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0"/>
          <p:cNvSpPr/>
          <p:nvPr/>
        </p:nvSpPr>
        <p:spPr>
          <a:xfrm>
            <a:off x="4795158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4967753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2"/>
          <p:cNvSpPr/>
          <p:nvPr/>
        </p:nvSpPr>
        <p:spPr>
          <a:xfrm>
            <a:off x="5140347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3"/>
          <p:cNvSpPr/>
          <p:nvPr/>
        </p:nvSpPr>
        <p:spPr>
          <a:xfrm>
            <a:off x="5312941" y="5000513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ere is the WPS button on a router ...">
            <a:extLst>
              <a:ext uri="{FF2B5EF4-FFF2-40B4-BE49-F238E27FC236}">
                <a16:creationId xmlns:a16="http://schemas.microsoft.com/office/drawing/2014/main" id="{E9B6B928-E7D6-4BE2-9CCB-DA6F273ED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23" y="125929"/>
            <a:ext cx="34956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5C257F-32B1-46FF-A171-DD597D693E5A}"/>
              </a:ext>
            </a:extLst>
          </p:cNvPr>
          <p:cNvSpPr txBox="1"/>
          <p:nvPr/>
        </p:nvSpPr>
        <p:spPr>
          <a:xfrm>
            <a:off x="1098698" y="19918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4CE3D56-2363-4D3F-92B2-D8940FDA6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t="31335" r="14791" b="17441"/>
          <a:stretch/>
        </p:blipFill>
        <p:spPr bwMode="auto">
          <a:xfrm>
            <a:off x="1881962" y="1857152"/>
            <a:ext cx="5036289" cy="29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6364D1-5D75-43BA-AAC4-5C7F736014EA}"/>
              </a:ext>
            </a:extLst>
          </p:cNvPr>
          <p:cNvSpPr/>
          <p:nvPr/>
        </p:nvSpPr>
        <p:spPr>
          <a:xfrm rot="20349681">
            <a:off x="4589134" y="2892071"/>
            <a:ext cx="1007606" cy="627136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7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721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WPS: Convenience vs. Security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85825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 is WPS?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307306"/>
            <a:ext cx="142875" cy="14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5781" y="1250156"/>
            <a:ext cx="3864769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**Wi-Fi Protected Setup (WPS)** is a feature designed to make connecting devices to a wireless network easier, often using a simple PIN or button press. </a:t>
            </a:r>
            <a:endParaRPr lang="en-US" sz="942" dirty="0"/>
          </a:p>
        </p:txBody>
      </p:sp>
      <p:sp>
        <p:nvSpPr>
          <p:cNvPr id="7" name="Text 3"/>
          <p:cNvSpPr/>
          <p:nvPr/>
        </p:nvSpPr>
        <p:spPr>
          <a:xfrm>
            <a:off x="285750" y="1897363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Weakness</a:t>
            </a: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318845"/>
            <a:ext cx="142875" cy="1428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5781" y="2261695"/>
            <a:ext cx="3864769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Despite its convenience, WPS has a critical design flaw: its 8-digit PIN can be brute-forced in a matter of hours due to a mathematical vulnerability. </a:t>
            </a:r>
            <a:endParaRPr lang="en-US" sz="942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966052"/>
            <a:ext cx="160734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3641" y="2908902"/>
            <a:ext cx="3846909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Once the PIN is cracked, an attacker gains access to your WiFi password and, consequently, your entire network. </a:t>
            </a:r>
            <a:endParaRPr lang="en-US" sz="942" dirty="0"/>
          </a:p>
        </p:txBody>
      </p:sp>
      <p:sp>
        <p:nvSpPr>
          <p:cNvPr id="12" name="Shape 6"/>
          <p:cNvSpPr/>
          <p:nvPr/>
        </p:nvSpPr>
        <p:spPr>
          <a:xfrm>
            <a:off x="285750" y="3447529"/>
            <a:ext cx="4114800" cy="1794477"/>
          </a:xfrm>
          <a:prstGeom prst="rect">
            <a:avLst/>
          </a:prstGeom>
          <a:solidFill>
            <a:srgbClr val="2ECC71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7"/>
          <p:cNvSpPr/>
          <p:nvPr/>
        </p:nvSpPr>
        <p:spPr>
          <a:xfrm>
            <a:off x="285750" y="3447529"/>
            <a:ext cx="28575" cy="1794477"/>
          </a:xfrm>
          <a:prstGeom prst="rect">
            <a:avLst/>
          </a:prstGeom>
          <a:solidFill>
            <a:srgbClr val="2ECC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06" y="3576117"/>
            <a:ext cx="171450" cy="17145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35794" y="3554685"/>
            <a:ext cx="133518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2ECC7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Recommendations</a:t>
            </a:r>
            <a:endParaRPr lang="en-US" sz="1046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06" y="3897585"/>
            <a:ext cx="142875" cy="1428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42938" y="3840435"/>
            <a:ext cx="3650456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**Disable WPS:** The most effective way to protect yourself is to disable WPS on your router. Check your router's administration panel. </a:t>
            </a:r>
            <a:endParaRPr lang="en-US" sz="942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906" y="4544792"/>
            <a:ext cx="142875" cy="142875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42938" y="4487642"/>
            <a:ext cx="3650456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**Update Firmware:** Ensure your router's firmware is always up-to-date, as some updates may address WPS-related vulnerabilities. </a:t>
            </a:r>
            <a:endParaRPr lang="en-US" sz="942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3450" y="885825"/>
            <a:ext cx="3571875" cy="3571875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4743450" y="4629150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Broken Promise of Convenience</a:t>
            </a:r>
            <a:endParaRPr lang="en-US" sz="942" dirty="0"/>
          </a:p>
        </p:txBody>
      </p:sp>
      <p:sp>
        <p:nvSpPr>
          <p:cNvPr id="22" name="Text 12"/>
          <p:cNvSpPr/>
          <p:nvPr/>
        </p:nvSpPr>
        <p:spPr>
          <a:xfrm>
            <a:off x="4743450" y="4943475"/>
            <a:ext cx="411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While WPS aimed to simplify network connections, its inherent security flaw makes it a significant risk that should be avoided. </a:t>
            </a:r>
            <a:endParaRPr lang="en-US" sz="837" dirty="0"/>
          </a:p>
        </p:txBody>
      </p:sp>
      <p:sp>
        <p:nvSpPr>
          <p:cNvPr id="23" name="Shape 13"/>
          <p:cNvSpPr/>
          <p:nvPr/>
        </p:nvSpPr>
        <p:spPr>
          <a:xfrm>
            <a:off x="3673311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4"/>
          <p:cNvSpPr/>
          <p:nvPr/>
        </p:nvSpPr>
        <p:spPr>
          <a:xfrm>
            <a:off x="3845905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5"/>
          <p:cNvSpPr/>
          <p:nvPr/>
        </p:nvSpPr>
        <p:spPr>
          <a:xfrm>
            <a:off x="4018499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6"/>
          <p:cNvSpPr/>
          <p:nvPr/>
        </p:nvSpPr>
        <p:spPr>
          <a:xfrm>
            <a:off x="4191093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7"/>
          <p:cNvSpPr/>
          <p:nvPr/>
        </p:nvSpPr>
        <p:spPr>
          <a:xfrm>
            <a:off x="4363687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18"/>
          <p:cNvSpPr/>
          <p:nvPr/>
        </p:nvSpPr>
        <p:spPr>
          <a:xfrm>
            <a:off x="4536281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19"/>
          <p:cNvSpPr/>
          <p:nvPr/>
        </p:nvSpPr>
        <p:spPr>
          <a:xfrm>
            <a:off x="4708875" y="5314950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0"/>
          <p:cNvSpPr/>
          <p:nvPr/>
        </p:nvSpPr>
        <p:spPr>
          <a:xfrm>
            <a:off x="4881469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1"/>
          <p:cNvSpPr/>
          <p:nvPr/>
        </p:nvSpPr>
        <p:spPr>
          <a:xfrm>
            <a:off x="5054064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2"/>
          <p:cNvSpPr/>
          <p:nvPr/>
        </p:nvSpPr>
        <p:spPr>
          <a:xfrm>
            <a:off x="5226658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3"/>
          <p:cNvSpPr/>
          <p:nvPr/>
        </p:nvSpPr>
        <p:spPr>
          <a:xfrm>
            <a:off x="5399252" y="5314950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8364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Modern Hacking Tools &amp; Techniques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85825"/>
            <a:ext cx="4114800" cy="12858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428625" y="1028700"/>
            <a:ext cx="285750" cy="28575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03" y="1100138"/>
            <a:ext cx="178594" cy="1428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1531" y="1064419"/>
            <a:ext cx="102328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WiFi Pineapple</a:t>
            </a:r>
            <a:endParaRPr lang="en-US" sz="1046" dirty="0"/>
          </a:p>
        </p:txBody>
      </p:sp>
      <p:sp>
        <p:nvSpPr>
          <p:cNvPr id="8" name="Text 4"/>
          <p:cNvSpPr/>
          <p:nvPr/>
        </p:nvSpPr>
        <p:spPr>
          <a:xfrm>
            <a:off x="428625" y="1421606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portable device that can create fake access points, intercept traffic, and perform man-in-the-middle attacks automatically. </a:t>
            </a:r>
            <a:endParaRPr lang="en-US" sz="837" dirty="0"/>
          </a:p>
        </p:txBody>
      </p:sp>
      <p:sp>
        <p:nvSpPr>
          <p:cNvPr id="9" name="Shape 5"/>
          <p:cNvSpPr/>
          <p:nvPr/>
        </p:nvSpPr>
        <p:spPr>
          <a:xfrm>
            <a:off x="428625" y="1835944"/>
            <a:ext cx="1255040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428625" y="1835944"/>
            <a:ext cx="1255040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Commercially Available</a:t>
            </a:r>
            <a:endParaRPr lang="en-US" sz="732" dirty="0"/>
          </a:p>
        </p:txBody>
      </p:sp>
      <p:sp>
        <p:nvSpPr>
          <p:cNvPr id="11" name="Shape 7"/>
          <p:cNvSpPr/>
          <p:nvPr/>
        </p:nvSpPr>
        <p:spPr>
          <a:xfrm>
            <a:off x="1770534" y="1835944"/>
            <a:ext cx="575546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1770534" y="1835944"/>
            <a:ext cx="575546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$99-$200</a:t>
            </a:r>
            <a:endParaRPr lang="en-US" sz="732" dirty="0"/>
          </a:p>
        </p:txBody>
      </p:sp>
      <p:sp>
        <p:nvSpPr>
          <p:cNvPr id="13" name="Shape 9"/>
          <p:cNvSpPr/>
          <p:nvPr/>
        </p:nvSpPr>
        <p:spPr>
          <a:xfrm>
            <a:off x="285750" y="2314575"/>
            <a:ext cx="4114800" cy="12858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28625" y="2457450"/>
            <a:ext cx="285750" cy="28575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03" y="2528888"/>
            <a:ext cx="178594" cy="14287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1531" y="2493169"/>
            <a:ext cx="83355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Flipper Zero</a:t>
            </a:r>
            <a:endParaRPr lang="en-US" sz="1046" dirty="0"/>
          </a:p>
        </p:txBody>
      </p:sp>
      <p:sp>
        <p:nvSpPr>
          <p:cNvPr id="17" name="Text 12"/>
          <p:cNvSpPr/>
          <p:nvPr/>
        </p:nvSpPr>
        <p:spPr>
          <a:xfrm>
            <a:off x="428625" y="2850356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portable multi-tool for hackers that can clone RFID cards, analyze wireless protocols, and perform various wireless attacks. </a:t>
            </a:r>
            <a:endParaRPr lang="en-US" sz="837" dirty="0"/>
          </a:p>
        </p:txBody>
      </p:sp>
      <p:sp>
        <p:nvSpPr>
          <p:cNvPr id="18" name="Shape 13"/>
          <p:cNvSpPr/>
          <p:nvPr/>
        </p:nvSpPr>
        <p:spPr>
          <a:xfrm>
            <a:off x="428625" y="3264694"/>
            <a:ext cx="976685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428625" y="3264694"/>
            <a:ext cx="976685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Consumer Device</a:t>
            </a:r>
            <a:endParaRPr lang="en-US" sz="732" dirty="0"/>
          </a:p>
        </p:txBody>
      </p:sp>
      <p:sp>
        <p:nvSpPr>
          <p:cNvPr id="20" name="Shape 15"/>
          <p:cNvSpPr/>
          <p:nvPr/>
        </p:nvSpPr>
        <p:spPr>
          <a:xfrm>
            <a:off x="1492179" y="3264694"/>
            <a:ext cx="428932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1492179" y="3264694"/>
            <a:ext cx="428932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~$169</a:t>
            </a:r>
            <a:endParaRPr lang="en-US" sz="732" dirty="0"/>
          </a:p>
        </p:txBody>
      </p:sp>
      <p:sp>
        <p:nvSpPr>
          <p:cNvPr id="22" name="Shape 17"/>
          <p:cNvSpPr/>
          <p:nvPr/>
        </p:nvSpPr>
        <p:spPr>
          <a:xfrm>
            <a:off x="285750" y="3743325"/>
            <a:ext cx="4114800" cy="12858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428625" y="3886200"/>
            <a:ext cx="285750" cy="285750"/>
          </a:xfrm>
          <a:prstGeom prst="rect">
            <a:avLst/>
          </a:prstGeom>
          <a:solidFill>
            <a:srgbClr val="2C3E5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33" y="3957638"/>
            <a:ext cx="160734" cy="14287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821531" y="3921919"/>
            <a:ext cx="84153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HackRF One</a:t>
            </a:r>
            <a:endParaRPr lang="en-US" sz="1046" dirty="0"/>
          </a:p>
        </p:txBody>
      </p:sp>
      <p:sp>
        <p:nvSpPr>
          <p:cNvPr id="26" name="Text 20"/>
          <p:cNvSpPr/>
          <p:nvPr/>
        </p:nvSpPr>
        <p:spPr>
          <a:xfrm>
            <a:off x="428625" y="4279106"/>
            <a:ext cx="38290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software-defined radio that can intercept, analyze, and transmit radio signals across a wide frequency range. </a:t>
            </a:r>
            <a:endParaRPr lang="en-US" sz="837" dirty="0"/>
          </a:p>
        </p:txBody>
      </p:sp>
      <p:sp>
        <p:nvSpPr>
          <p:cNvPr id="27" name="Shape 21"/>
          <p:cNvSpPr/>
          <p:nvPr/>
        </p:nvSpPr>
        <p:spPr>
          <a:xfrm>
            <a:off x="428625" y="4693444"/>
            <a:ext cx="835875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2"/>
          <p:cNvSpPr/>
          <p:nvPr/>
        </p:nvSpPr>
        <p:spPr>
          <a:xfrm>
            <a:off x="428625" y="4693444"/>
            <a:ext cx="835875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Advanced Tool</a:t>
            </a:r>
            <a:endParaRPr lang="en-US" sz="732" dirty="0"/>
          </a:p>
        </p:txBody>
      </p:sp>
      <p:sp>
        <p:nvSpPr>
          <p:cNvPr id="29" name="Shape 23"/>
          <p:cNvSpPr/>
          <p:nvPr/>
        </p:nvSpPr>
        <p:spPr>
          <a:xfrm>
            <a:off x="1351369" y="4693444"/>
            <a:ext cx="428932" cy="192881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4"/>
          <p:cNvSpPr/>
          <p:nvPr/>
        </p:nvSpPr>
        <p:spPr>
          <a:xfrm>
            <a:off x="1351369" y="4693444"/>
            <a:ext cx="428932" cy="192881"/>
          </a:xfrm>
          <a:prstGeom prst="rect">
            <a:avLst/>
          </a:prstGeom>
          <a:noFill/>
          <a:ln/>
        </p:spPr>
        <p:txBody>
          <a:bodyPr wrap="none" lIns="85090" tIns="25527" rIns="85090" bIns="25527" rtlCol="0" anchor="ctr">
            <a:spAutoFit/>
          </a:bodyPr>
          <a:lstStyle/>
          <a:p>
            <a:pPr marL="0" indent="0">
              <a:buNone/>
            </a:pPr>
            <a:r>
              <a:rPr lang="en-US" sz="732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~$300</a:t>
            </a:r>
            <a:endParaRPr lang="en-US" sz="732" dirty="0"/>
          </a:p>
        </p:txBody>
      </p:sp>
      <p:sp>
        <p:nvSpPr>
          <p:cNvPr id="31" name="Text 25"/>
          <p:cNvSpPr/>
          <p:nvPr/>
        </p:nvSpPr>
        <p:spPr>
          <a:xfrm>
            <a:off x="285750" y="5207794"/>
            <a:ext cx="411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i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These tools are becoming increasingly accessible to non-technical users, lowering the barrier to entry for potential attackers. </a:t>
            </a:r>
            <a:endParaRPr lang="en-US" sz="837" dirty="0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3450" y="885825"/>
            <a:ext cx="2857500" cy="285750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4743450" y="3914775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Democratization of Hacking</a:t>
            </a:r>
            <a:endParaRPr lang="en-US" sz="942" dirty="0"/>
          </a:p>
        </p:txBody>
      </p:sp>
      <p:sp>
        <p:nvSpPr>
          <p:cNvPr id="34" name="Text 27"/>
          <p:cNvSpPr/>
          <p:nvPr/>
        </p:nvSpPr>
        <p:spPr>
          <a:xfrm>
            <a:off x="4743450" y="4171950"/>
            <a:ext cx="411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What once required advanced technical skills now comes in user-friendly packages with simple interfaces and automated attacks. </a:t>
            </a:r>
            <a:endParaRPr lang="en-US" sz="837" dirty="0"/>
          </a:p>
        </p:txBody>
      </p:sp>
      <p:sp>
        <p:nvSpPr>
          <p:cNvPr id="35" name="Shape 28"/>
          <p:cNvSpPr/>
          <p:nvPr/>
        </p:nvSpPr>
        <p:spPr>
          <a:xfrm>
            <a:off x="3759594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3932188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4104782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1"/>
          <p:cNvSpPr/>
          <p:nvPr/>
        </p:nvSpPr>
        <p:spPr>
          <a:xfrm>
            <a:off x="4277376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2"/>
          <p:cNvSpPr/>
          <p:nvPr/>
        </p:nvSpPr>
        <p:spPr>
          <a:xfrm>
            <a:off x="4449970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3"/>
          <p:cNvSpPr/>
          <p:nvPr/>
        </p:nvSpPr>
        <p:spPr>
          <a:xfrm>
            <a:off x="4622564" y="5579269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4"/>
          <p:cNvSpPr/>
          <p:nvPr/>
        </p:nvSpPr>
        <p:spPr>
          <a:xfrm>
            <a:off x="4795158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5"/>
          <p:cNvSpPr/>
          <p:nvPr/>
        </p:nvSpPr>
        <p:spPr>
          <a:xfrm>
            <a:off x="4967753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36"/>
          <p:cNvSpPr/>
          <p:nvPr/>
        </p:nvSpPr>
        <p:spPr>
          <a:xfrm>
            <a:off x="5140347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37"/>
          <p:cNvSpPr/>
          <p:nvPr/>
        </p:nvSpPr>
        <p:spPr>
          <a:xfrm>
            <a:off x="5312941" y="557926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4562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Basic Security Solutions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85825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9" y="978694"/>
            <a:ext cx="171450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0094" y="885825"/>
            <a:ext cx="365045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Strong, Unique Passwords</a:t>
            </a:r>
            <a:endParaRPr lang="en-US" sz="1238" dirty="0"/>
          </a:p>
        </p:txBody>
      </p:sp>
      <p:sp>
        <p:nvSpPr>
          <p:cNvPr id="7" name="Text 3"/>
          <p:cNvSpPr/>
          <p:nvPr/>
        </p:nvSpPr>
        <p:spPr>
          <a:xfrm>
            <a:off x="750094" y="1178719"/>
            <a:ext cx="3650456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Use complex passwords with at least 12 characters including numbers, symbols, and mixed case letters. Never reuse passwords across networks. </a:t>
            </a:r>
            <a:endParaRPr lang="en-US" sz="837" dirty="0"/>
          </a:p>
        </p:txBody>
      </p:sp>
      <p:sp>
        <p:nvSpPr>
          <p:cNvPr id="8" name="Shape 4"/>
          <p:cNvSpPr/>
          <p:nvPr/>
        </p:nvSpPr>
        <p:spPr>
          <a:xfrm>
            <a:off x="285750" y="1837339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9" y="1930208"/>
            <a:ext cx="171450" cy="1714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0094" y="1837339"/>
            <a:ext cx="365045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WPA3 Encryption</a:t>
            </a:r>
            <a:endParaRPr lang="en-US" sz="1238" dirty="0"/>
          </a:p>
        </p:txBody>
      </p:sp>
      <p:sp>
        <p:nvSpPr>
          <p:cNvPr id="11" name="Text 6"/>
          <p:cNvSpPr/>
          <p:nvPr/>
        </p:nvSpPr>
        <p:spPr>
          <a:xfrm>
            <a:off x="750094" y="2130233"/>
            <a:ext cx="3650456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Upgrade your router to use WPA3, which provides stronger encryption and protection against brute force attacks than older protocols. </a:t>
            </a:r>
            <a:endParaRPr lang="en-US" sz="837" dirty="0"/>
          </a:p>
        </p:txBody>
      </p:sp>
      <p:sp>
        <p:nvSpPr>
          <p:cNvPr id="12" name="Shape 7"/>
          <p:cNvSpPr/>
          <p:nvPr/>
        </p:nvSpPr>
        <p:spPr>
          <a:xfrm>
            <a:off x="285750" y="2788853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9" y="2881722"/>
            <a:ext cx="171450" cy="1714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0094" y="2788853"/>
            <a:ext cx="365045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 Firmware Updates</a:t>
            </a:r>
            <a:endParaRPr lang="en-US" sz="1238" dirty="0"/>
          </a:p>
        </p:txBody>
      </p:sp>
      <p:sp>
        <p:nvSpPr>
          <p:cNvPr id="15" name="Text 9"/>
          <p:cNvSpPr/>
          <p:nvPr/>
        </p:nvSpPr>
        <p:spPr>
          <a:xfrm>
            <a:off x="750094" y="3081747"/>
            <a:ext cx="365045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Keep your router and connected devices updated with the latest firmware to patch security vulnerabilities. </a:t>
            </a:r>
            <a:endParaRPr lang="en-US" sz="837" dirty="0"/>
          </a:p>
        </p:txBody>
      </p:sp>
      <p:sp>
        <p:nvSpPr>
          <p:cNvPr id="16" name="Shape 10"/>
          <p:cNvSpPr/>
          <p:nvPr/>
        </p:nvSpPr>
        <p:spPr>
          <a:xfrm>
            <a:off x="285750" y="3580358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03" y="3673227"/>
            <a:ext cx="192881" cy="1714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50094" y="3580358"/>
            <a:ext cx="365045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Hide Network SSID</a:t>
            </a:r>
            <a:endParaRPr lang="en-US" sz="1238" dirty="0"/>
          </a:p>
        </p:txBody>
      </p:sp>
      <p:sp>
        <p:nvSpPr>
          <p:cNvPr id="19" name="Text 12"/>
          <p:cNvSpPr/>
          <p:nvPr/>
        </p:nvSpPr>
        <p:spPr>
          <a:xfrm>
            <a:off x="750094" y="3873252"/>
            <a:ext cx="365045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Configure your router to not broadcast its network name, making it less visible to potential attackers. </a:t>
            </a:r>
            <a:endParaRPr lang="en-US" sz="837" dirty="0"/>
          </a:p>
        </p:txBody>
      </p:sp>
      <p:sp>
        <p:nvSpPr>
          <p:cNvPr id="20" name="Shape 13"/>
          <p:cNvSpPr/>
          <p:nvPr/>
        </p:nvSpPr>
        <p:spPr>
          <a:xfrm>
            <a:off x="285750" y="4371863"/>
            <a:ext cx="4114800" cy="798649"/>
          </a:xfrm>
          <a:prstGeom prst="rect">
            <a:avLst/>
          </a:prstGeom>
          <a:solidFill>
            <a:srgbClr val="2ECC71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4"/>
          <p:cNvSpPr/>
          <p:nvPr/>
        </p:nvSpPr>
        <p:spPr>
          <a:xfrm>
            <a:off x="285750" y="4371863"/>
            <a:ext cx="28575" cy="798649"/>
          </a:xfrm>
          <a:prstGeom prst="rect">
            <a:avLst/>
          </a:prstGeom>
          <a:solidFill>
            <a:srgbClr val="2ECC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06" y="4504023"/>
            <a:ext cx="107156" cy="142875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71500" y="4479020"/>
            <a:ext cx="44467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2ECC7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 Tip</a:t>
            </a:r>
            <a:endParaRPr lang="en-US" sz="942" dirty="0"/>
          </a:p>
        </p:txBody>
      </p:sp>
      <p:sp>
        <p:nvSpPr>
          <p:cNvPr id="24" name="Text 16"/>
          <p:cNvSpPr/>
          <p:nvPr/>
        </p:nvSpPr>
        <p:spPr>
          <a:xfrm>
            <a:off x="392906" y="4743338"/>
            <a:ext cx="3900488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Consider using a password manager to generate and store complex, unique passwords for all your networks and online accounts. </a:t>
            </a:r>
            <a:endParaRPr lang="en-US" sz="837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3450" y="885825"/>
            <a:ext cx="3929063" cy="1091403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743450" y="2205828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WPA3: The New Standard</a:t>
            </a:r>
            <a:endParaRPr lang="en-US" sz="942" dirty="0"/>
          </a:p>
        </p:txBody>
      </p:sp>
      <p:sp>
        <p:nvSpPr>
          <p:cNvPr id="27" name="Text 18"/>
          <p:cNvSpPr/>
          <p:nvPr/>
        </p:nvSpPr>
        <p:spPr>
          <a:xfrm>
            <a:off x="4743450" y="2463003"/>
            <a:ext cx="411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WPA3 introduces individualized data encryption, stronger protection against brute-force attacks, and simplified secure device setup. </a:t>
            </a:r>
            <a:endParaRPr lang="en-US" sz="837" dirty="0"/>
          </a:p>
        </p:txBody>
      </p:sp>
      <p:sp>
        <p:nvSpPr>
          <p:cNvPr id="28" name="Text 19"/>
          <p:cNvSpPr/>
          <p:nvPr/>
        </p:nvSpPr>
        <p:spPr>
          <a:xfrm>
            <a:off x="4757431" y="2984497"/>
            <a:ext cx="78171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Compatibility:</a:t>
            </a:r>
            <a:endParaRPr lang="en-US" sz="837" dirty="0"/>
          </a:p>
        </p:txBody>
      </p:sp>
      <p:sp>
        <p:nvSpPr>
          <p:cNvPr id="29" name="Text 20"/>
          <p:cNvSpPr/>
          <p:nvPr/>
        </p:nvSpPr>
        <p:spPr>
          <a:xfrm>
            <a:off x="5539141" y="2984497"/>
            <a:ext cx="3305101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Most devices manufactured after 2019 support WPA3, but it's </a:t>
            </a:r>
            <a:endParaRPr lang="en-US" sz="837" dirty="0"/>
          </a:p>
        </p:txBody>
      </p:sp>
      <p:sp>
        <p:nvSpPr>
          <p:cNvPr id="30" name="Text 21"/>
          <p:cNvSpPr/>
          <p:nvPr/>
        </p:nvSpPr>
        <p:spPr>
          <a:xfrm>
            <a:off x="5451574" y="3155947"/>
            <a:ext cx="269852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backward compatible with WPA2 for older devices. </a:t>
            </a:r>
            <a:endParaRPr lang="en-US" sz="837" dirty="0"/>
          </a:p>
        </p:txBody>
      </p:sp>
      <p:sp>
        <p:nvSpPr>
          <p:cNvPr id="31" name="Shape 22"/>
          <p:cNvSpPr/>
          <p:nvPr/>
        </p:nvSpPr>
        <p:spPr>
          <a:xfrm>
            <a:off x="3759594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3"/>
          <p:cNvSpPr/>
          <p:nvPr/>
        </p:nvSpPr>
        <p:spPr>
          <a:xfrm>
            <a:off x="3932188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4"/>
          <p:cNvSpPr/>
          <p:nvPr/>
        </p:nvSpPr>
        <p:spPr>
          <a:xfrm>
            <a:off x="4104782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5"/>
          <p:cNvSpPr/>
          <p:nvPr/>
        </p:nvSpPr>
        <p:spPr>
          <a:xfrm>
            <a:off x="4277376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6"/>
          <p:cNvSpPr/>
          <p:nvPr/>
        </p:nvSpPr>
        <p:spPr>
          <a:xfrm>
            <a:off x="4449970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7"/>
          <p:cNvSpPr/>
          <p:nvPr/>
        </p:nvSpPr>
        <p:spPr>
          <a:xfrm>
            <a:off x="4622564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28"/>
          <p:cNvSpPr/>
          <p:nvPr/>
        </p:nvSpPr>
        <p:spPr>
          <a:xfrm>
            <a:off x="4795158" y="5199087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29"/>
          <p:cNvSpPr/>
          <p:nvPr/>
        </p:nvSpPr>
        <p:spPr>
          <a:xfrm>
            <a:off x="4967753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5140347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1"/>
          <p:cNvSpPr/>
          <p:nvPr/>
        </p:nvSpPr>
        <p:spPr>
          <a:xfrm>
            <a:off x="5312941" y="5199087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EP vs WPA vs WPA2 vs WPA3">
            <a:extLst>
              <a:ext uri="{FF2B5EF4-FFF2-40B4-BE49-F238E27FC236}">
                <a16:creationId xmlns:a16="http://schemas.microsoft.com/office/drawing/2014/main" id="{B618D3BC-15BB-42B9-A6A0-1F2387E29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3152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9DD362-8E8D-4FFD-A96B-902176C1D76B}"/>
              </a:ext>
            </a:extLst>
          </p:cNvPr>
          <p:cNvSpPr txBox="1"/>
          <p:nvPr/>
        </p:nvSpPr>
        <p:spPr>
          <a:xfrm>
            <a:off x="2367516" y="4401878"/>
            <a:ext cx="421049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Offline dictionary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F05CE-3234-4518-BDED-BB919E64B9E3}"/>
              </a:ext>
            </a:extLst>
          </p:cNvPr>
          <p:cNvSpPr txBox="1"/>
          <p:nvPr/>
        </p:nvSpPr>
        <p:spPr>
          <a:xfrm>
            <a:off x="6578008" y="4401878"/>
            <a:ext cx="145311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Online attack</a:t>
            </a:r>
          </a:p>
        </p:txBody>
      </p:sp>
    </p:spTree>
    <p:extLst>
      <p:ext uri="{BB962C8B-B14F-4D97-AF65-F5344CB8AC3E}">
        <p14:creationId xmlns:p14="http://schemas.microsoft.com/office/powerpoint/2010/main" val="123108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74288ED8-731B-44AC-B9D7-06198402C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86438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82AC11E2-E78E-4A84-8D96-8CC1CFC915D0}"/>
              </a:ext>
            </a:extLst>
          </p:cNvPr>
          <p:cNvSpPr/>
          <p:nvPr/>
        </p:nvSpPr>
        <p:spPr>
          <a:xfrm>
            <a:off x="288098" y="322819"/>
            <a:ext cx="8570151" cy="311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Don’t IT Apply WPA3</a:t>
            </a:r>
            <a:endParaRPr lang="en-US" sz="2025" dirty="0"/>
          </a:p>
        </p:txBody>
      </p:sp>
      <p:pic>
        <p:nvPicPr>
          <p:cNvPr id="4098" name="Picture 2" descr="Wi-Fi security standards timeline">
            <a:extLst>
              <a:ext uri="{FF2B5EF4-FFF2-40B4-BE49-F238E27FC236}">
                <a16:creationId xmlns:a16="http://schemas.microsoft.com/office/drawing/2014/main" id="{7B06205E-9226-45B5-8108-01D781DE6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68" y="2459293"/>
            <a:ext cx="9144001" cy="268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4FA55E9-27DF-4F22-AE14-B06B89F4C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10350" r="14527" b="11987"/>
          <a:stretch/>
        </p:blipFill>
        <p:spPr bwMode="auto">
          <a:xfrm>
            <a:off x="2718147" y="539762"/>
            <a:ext cx="3006247" cy="229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6E3925F4-5EBC-4480-A3BC-7AEE613F59B0}"/>
              </a:ext>
            </a:extLst>
          </p:cNvPr>
          <p:cNvSpPr/>
          <p:nvPr/>
        </p:nvSpPr>
        <p:spPr>
          <a:xfrm>
            <a:off x="5599133" y="1405781"/>
            <a:ext cx="2430049" cy="38100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38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Old devices doesn’t support WPA3</a:t>
            </a:r>
            <a:endParaRPr lang="en-US" sz="1238" dirty="0"/>
          </a:p>
        </p:txBody>
      </p:sp>
    </p:spTree>
    <p:extLst>
      <p:ext uri="{BB962C8B-B14F-4D97-AF65-F5344CB8AC3E}">
        <p14:creationId xmlns:p14="http://schemas.microsoft.com/office/powerpoint/2010/main" val="39434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007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8098" y="322819"/>
            <a:ext cx="8570151" cy="311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Advanced Protection Methods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85825"/>
            <a:ext cx="4114800" cy="174876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428625" y="1028700"/>
            <a:ext cx="357188" cy="357188"/>
          </a:xfrm>
          <a:prstGeom prst="rect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" y="1121569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2969" y="1028700"/>
            <a:ext cx="336470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Virtual Private Networks (VPNs)</a:t>
            </a:r>
            <a:endParaRPr lang="en-US" sz="1046" dirty="0"/>
          </a:p>
        </p:txBody>
      </p:sp>
      <p:sp>
        <p:nvSpPr>
          <p:cNvPr id="8" name="Text 4"/>
          <p:cNvSpPr/>
          <p:nvPr/>
        </p:nvSpPr>
        <p:spPr>
          <a:xfrm>
            <a:off x="892969" y="1300163"/>
            <a:ext cx="336470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Creates an encrypted tunnel for your internet traffic, protecting your data even on unsecured networks. </a:t>
            </a:r>
            <a:endParaRPr lang="en-US" sz="837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69" y="1791630"/>
            <a:ext cx="114300" cy="1143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78706" y="1763055"/>
            <a:ext cx="141585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Encrypts all internet traffic</a:t>
            </a:r>
            <a:endParaRPr lang="en-US" sz="837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69" y="2034518"/>
            <a:ext cx="114300" cy="1143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78706" y="2005943"/>
            <a:ext cx="18969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Masks your IP address and location</a:t>
            </a:r>
            <a:endParaRPr lang="en-US" sz="837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969" y="2277405"/>
            <a:ext cx="114300" cy="1143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78706" y="2248830"/>
            <a:ext cx="200781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Prevents ISP and network monitoring</a:t>
            </a:r>
            <a:endParaRPr lang="en-US" sz="837" dirty="0"/>
          </a:p>
        </p:txBody>
      </p:sp>
      <p:sp>
        <p:nvSpPr>
          <p:cNvPr id="15" name="Shape 8"/>
          <p:cNvSpPr/>
          <p:nvPr/>
        </p:nvSpPr>
        <p:spPr>
          <a:xfrm>
            <a:off x="285750" y="2777468"/>
            <a:ext cx="4114800" cy="87723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9"/>
          <p:cNvSpPr/>
          <p:nvPr/>
        </p:nvSpPr>
        <p:spPr>
          <a:xfrm>
            <a:off x="428625" y="2920343"/>
            <a:ext cx="357188" cy="357188"/>
          </a:xfrm>
          <a:prstGeom prst="rect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3" y="3013211"/>
            <a:ext cx="214313" cy="17145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892969" y="2920343"/>
            <a:ext cx="336470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Guest Networks</a:t>
            </a:r>
            <a:endParaRPr lang="en-US" sz="1046" dirty="0"/>
          </a:p>
        </p:txBody>
      </p:sp>
      <p:sp>
        <p:nvSpPr>
          <p:cNvPr id="19" name="Text 11"/>
          <p:cNvSpPr/>
          <p:nvPr/>
        </p:nvSpPr>
        <p:spPr>
          <a:xfrm>
            <a:off x="892969" y="3191805"/>
            <a:ext cx="336470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Create a separate network for visitors and IoT devices, isolating them from your main network and sensitive data. </a:t>
            </a:r>
            <a:endParaRPr lang="en-US" sz="837" dirty="0"/>
          </a:p>
        </p:txBody>
      </p:sp>
      <p:sp>
        <p:nvSpPr>
          <p:cNvPr id="20" name="Shape 12"/>
          <p:cNvSpPr/>
          <p:nvPr/>
        </p:nvSpPr>
        <p:spPr>
          <a:xfrm>
            <a:off x="285750" y="3797573"/>
            <a:ext cx="4114800" cy="87723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3"/>
          <p:cNvSpPr/>
          <p:nvPr/>
        </p:nvSpPr>
        <p:spPr>
          <a:xfrm>
            <a:off x="428625" y="3940448"/>
            <a:ext cx="357188" cy="357188"/>
          </a:xfrm>
          <a:prstGeom prst="rect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778" y="4033317"/>
            <a:ext cx="192881" cy="171450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892969" y="3940448"/>
            <a:ext cx="336470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Network Monitoring Tools</a:t>
            </a:r>
            <a:endParaRPr lang="en-US" sz="1046" dirty="0"/>
          </a:p>
        </p:txBody>
      </p:sp>
      <p:sp>
        <p:nvSpPr>
          <p:cNvPr id="24" name="Text 15"/>
          <p:cNvSpPr/>
          <p:nvPr/>
        </p:nvSpPr>
        <p:spPr>
          <a:xfrm>
            <a:off x="892969" y="4211910"/>
            <a:ext cx="336470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Use software to monitor your network for unauthorized devices and suspicious activity. </a:t>
            </a:r>
            <a:endParaRPr lang="en-US" sz="837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450" y="885825"/>
            <a:ext cx="2143125" cy="2143125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4743450" y="3257550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How a VPN Protects You</a:t>
            </a:r>
            <a:endParaRPr lang="en-US" sz="942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3450" y="3571875"/>
            <a:ext cx="4114800" cy="2057400"/>
          </a:xfrm>
          <a:prstGeom prst="rect">
            <a:avLst/>
          </a:prstGeom>
        </p:spPr>
      </p:pic>
      <p:sp>
        <p:nvSpPr>
          <p:cNvPr id="28" name="Shape 17"/>
          <p:cNvSpPr/>
          <p:nvPr/>
        </p:nvSpPr>
        <p:spPr>
          <a:xfrm>
            <a:off x="3759594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18"/>
          <p:cNvSpPr/>
          <p:nvPr/>
        </p:nvSpPr>
        <p:spPr>
          <a:xfrm>
            <a:off x="3932188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19"/>
          <p:cNvSpPr/>
          <p:nvPr/>
        </p:nvSpPr>
        <p:spPr>
          <a:xfrm>
            <a:off x="4104782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0"/>
          <p:cNvSpPr/>
          <p:nvPr/>
        </p:nvSpPr>
        <p:spPr>
          <a:xfrm>
            <a:off x="4277376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1"/>
          <p:cNvSpPr/>
          <p:nvPr/>
        </p:nvSpPr>
        <p:spPr>
          <a:xfrm>
            <a:off x="4449970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2"/>
          <p:cNvSpPr/>
          <p:nvPr/>
        </p:nvSpPr>
        <p:spPr>
          <a:xfrm>
            <a:off x="4622564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3"/>
          <p:cNvSpPr/>
          <p:nvPr/>
        </p:nvSpPr>
        <p:spPr>
          <a:xfrm>
            <a:off x="4795158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4"/>
          <p:cNvSpPr/>
          <p:nvPr/>
        </p:nvSpPr>
        <p:spPr>
          <a:xfrm>
            <a:off x="4967753" y="5743575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5"/>
          <p:cNvSpPr/>
          <p:nvPr/>
        </p:nvSpPr>
        <p:spPr>
          <a:xfrm>
            <a:off x="5140347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26"/>
          <p:cNvSpPr/>
          <p:nvPr/>
        </p:nvSpPr>
        <p:spPr>
          <a:xfrm>
            <a:off x="5312941" y="5743575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4G Pocket Routers: A Secure Alternative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85825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Choose a Pocket Router?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350169"/>
            <a:ext cx="171450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4356" y="1285875"/>
            <a:ext cx="383619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Private Connection</a:t>
            </a:r>
            <a:endParaRPr lang="en-US" sz="1046" dirty="0"/>
          </a:p>
        </p:txBody>
      </p:sp>
      <p:sp>
        <p:nvSpPr>
          <p:cNvPr id="7" name="Text 3"/>
          <p:cNvSpPr/>
          <p:nvPr/>
        </p:nvSpPr>
        <p:spPr>
          <a:xfrm>
            <a:off x="564356" y="1535906"/>
            <a:ext cx="38361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Creates your own secure WiFi network using cellular data instead of sharing infrastructure with strangers.</a:t>
            </a:r>
            <a:endParaRPr lang="en-US" sz="837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912781"/>
            <a:ext cx="150019" cy="171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2925" y="1848487"/>
            <a:ext cx="385762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Cellular Encryption</a:t>
            </a:r>
            <a:endParaRPr lang="en-US" sz="1046" dirty="0"/>
          </a:p>
        </p:txBody>
      </p:sp>
      <p:sp>
        <p:nvSpPr>
          <p:cNvPr id="10" name="Text 5"/>
          <p:cNvSpPr/>
          <p:nvPr/>
        </p:nvSpPr>
        <p:spPr>
          <a:xfrm>
            <a:off x="542925" y="2098518"/>
            <a:ext cx="3857625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Uses cellular network encryption which is typically more secure than public WiFi hotspots.</a:t>
            </a:r>
            <a:endParaRPr lang="en-US" sz="837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518548"/>
            <a:ext cx="171450" cy="1714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64356" y="2454254"/>
            <a:ext cx="383619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Travel Friendly</a:t>
            </a:r>
            <a:endParaRPr lang="en-US" sz="1046" dirty="0"/>
          </a:p>
        </p:txBody>
      </p:sp>
      <p:sp>
        <p:nvSpPr>
          <p:cNvPr id="13" name="Text 7"/>
          <p:cNvSpPr/>
          <p:nvPr/>
        </p:nvSpPr>
        <p:spPr>
          <a:xfrm>
            <a:off x="564356" y="2704285"/>
            <a:ext cx="3836194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Works internationally with local SIM cards, providing secure connectivity wherever you go.</a:t>
            </a:r>
            <a:endParaRPr lang="en-US" sz="837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130357"/>
            <a:ext cx="214313" cy="17145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07219" y="3066063"/>
            <a:ext cx="3793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Multiple Devices</a:t>
            </a:r>
            <a:endParaRPr lang="en-US" sz="1046" dirty="0"/>
          </a:p>
        </p:txBody>
      </p:sp>
      <p:sp>
        <p:nvSpPr>
          <p:cNvPr id="16" name="Text 9"/>
          <p:cNvSpPr/>
          <p:nvPr/>
        </p:nvSpPr>
        <p:spPr>
          <a:xfrm>
            <a:off x="607219" y="3316094"/>
            <a:ext cx="3793331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55555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Connect several devices simultaneously while maintaining security for all connections.</a:t>
            </a:r>
            <a:endParaRPr lang="en-US" sz="837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3450" y="885825"/>
            <a:ext cx="2857500" cy="2857500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4743450" y="3914775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How It Works</a:t>
            </a:r>
            <a:endParaRPr lang="en-US" sz="942" dirty="0"/>
          </a:p>
        </p:txBody>
      </p:sp>
      <p:sp>
        <p:nvSpPr>
          <p:cNvPr id="21" name="Text 12"/>
          <p:cNvSpPr/>
          <p:nvPr/>
        </p:nvSpPr>
        <p:spPr>
          <a:xfrm>
            <a:off x="4743450" y="4229100"/>
            <a:ext cx="41148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pocket router creates a secure WiFi hotspot by connecting to cellular networks (4G/LTE), bypassing potentially compromised public WiFi infrastructure. </a:t>
            </a:r>
            <a:endParaRPr lang="en-US" sz="837" dirty="0"/>
          </a:p>
        </p:txBody>
      </p:sp>
      <p:sp>
        <p:nvSpPr>
          <p:cNvPr id="24" name="Text 15"/>
          <p:cNvSpPr/>
          <p:nvPr/>
        </p:nvSpPr>
        <p:spPr>
          <a:xfrm>
            <a:off x="5713991" y="4730171"/>
            <a:ext cx="68114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Battery Life:</a:t>
            </a:r>
            <a:endParaRPr lang="en-US" sz="837" dirty="0"/>
          </a:p>
        </p:txBody>
      </p:sp>
      <p:sp>
        <p:nvSpPr>
          <p:cNvPr id="25" name="Text 16"/>
          <p:cNvSpPr/>
          <p:nvPr/>
        </p:nvSpPr>
        <p:spPr>
          <a:xfrm>
            <a:off x="6344683" y="4743450"/>
            <a:ext cx="1694375" cy="12881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Up to 24 hours of continuous use </a:t>
            </a:r>
            <a:endParaRPr lang="en-US" sz="837" dirty="0"/>
          </a:p>
        </p:txBody>
      </p:sp>
      <p:sp>
        <p:nvSpPr>
          <p:cNvPr id="26" name="Shape 17"/>
          <p:cNvSpPr/>
          <p:nvPr/>
        </p:nvSpPr>
        <p:spPr>
          <a:xfrm>
            <a:off x="3759594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3932188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19"/>
          <p:cNvSpPr/>
          <p:nvPr/>
        </p:nvSpPr>
        <p:spPr>
          <a:xfrm>
            <a:off x="4104782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0"/>
          <p:cNvSpPr/>
          <p:nvPr/>
        </p:nvSpPr>
        <p:spPr>
          <a:xfrm>
            <a:off x="4277376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1"/>
          <p:cNvSpPr/>
          <p:nvPr/>
        </p:nvSpPr>
        <p:spPr>
          <a:xfrm>
            <a:off x="4449970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2"/>
          <p:cNvSpPr/>
          <p:nvPr/>
        </p:nvSpPr>
        <p:spPr>
          <a:xfrm>
            <a:off x="4622564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3"/>
          <p:cNvSpPr/>
          <p:nvPr/>
        </p:nvSpPr>
        <p:spPr>
          <a:xfrm>
            <a:off x="4795158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4"/>
          <p:cNvSpPr/>
          <p:nvPr/>
        </p:nvSpPr>
        <p:spPr>
          <a:xfrm>
            <a:off x="4967753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5"/>
          <p:cNvSpPr/>
          <p:nvPr/>
        </p:nvSpPr>
        <p:spPr>
          <a:xfrm>
            <a:off x="5140347" y="4879251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6"/>
          <p:cNvSpPr/>
          <p:nvPr/>
        </p:nvSpPr>
        <p:spPr>
          <a:xfrm>
            <a:off x="5312941" y="4879251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6064C7-9C2F-45CA-A946-18FCF0EF5549}"/>
              </a:ext>
            </a:extLst>
          </p:cNvPr>
          <p:cNvSpPr/>
          <p:nvPr/>
        </p:nvSpPr>
        <p:spPr>
          <a:xfrm>
            <a:off x="-931490" y="5347638"/>
            <a:ext cx="402619" cy="185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FF4D0EA-1D60-4A32-A607-5765A1484C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4002" y="785813"/>
            <a:ext cx="2908449" cy="3575234"/>
          </a:xfrm>
          <a:prstGeom prst="rect">
            <a:avLst/>
          </a:prstGeom>
        </p:spPr>
      </p:pic>
      <p:sp>
        <p:nvSpPr>
          <p:cNvPr id="38" name="TextBox Vortex" hidden="1">
            <a:extLst>
              <a:ext uri="{FF2B5EF4-FFF2-40B4-BE49-F238E27FC236}">
                <a16:creationId xmlns:a16="http://schemas.microsoft.com/office/drawing/2014/main" id="{4D4FEF14-42ED-452D-AE8D-4DC90949CAE2}"/>
              </a:ext>
            </a:extLst>
          </p:cNvPr>
          <p:cNvSpPr txBox="1"/>
          <p:nvPr/>
        </p:nvSpPr>
        <p:spPr>
          <a:xfrm>
            <a:off x="6764223" y="1208973"/>
            <a:ext cx="226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YE" sz="2800" dirty="0" err="1">
                <a:latin typeface="Cairo Black" pitchFamily="2" charset="-78"/>
                <a:cs typeface="Cairo Black" pitchFamily="2" charset="-78"/>
              </a:rPr>
              <a:t>فورتكس</a:t>
            </a:r>
            <a:r>
              <a:rPr lang="ar-YE" sz="2800" dirty="0">
                <a:latin typeface="Cairo Black" pitchFamily="2" charset="-78"/>
                <a:cs typeface="Cairo Black" pitchFamily="2" charset="-78"/>
              </a:rPr>
              <a:t> 3</a:t>
            </a:r>
            <a:r>
              <a:rPr lang="en-US" sz="2800" dirty="0">
                <a:latin typeface="Cairo Black" pitchFamily="2" charset="-78"/>
                <a:cs typeface="Cairo Black" pitchFamily="2" charset="-78"/>
              </a:rPr>
              <a:t>V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92C72A-3070-43FC-884A-B714F2D9F7E9}"/>
              </a:ext>
            </a:extLst>
          </p:cNvPr>
          <p:cNvSpPr txBox="1"/>
          <p:nvPr/>
        </p:nvSpPr>
        <p:spPr>
          <a:xfrm>
            <a:off x="4835311" y="3846607"/>
            <a:ext cx="226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YE" sz="2000" dirty="0" err="1">
                <a:solidFill>
                  <a:schemeClr val="bg1">
                    <a:lumMod val="95000"/>
                  </a:schemeClr>
                </a:solidFill>
                <a:latin typeface="Cairo Black" pitchFamily="2" charset="-78"/>
                <a:cs typeface="Cairo Black" pitchFamily="2" charset="-78"/>
              </a:rPr>
              <a:t>فورتكس</a:t>
            </a:r>
            <a:r>
              <a:rPr lang="ar-YE" sz="2000" dirty="0">
                <a:solidFill>
                  <a:schemeClr val="bg1">
                    <a:lumMod val="95000"/>
                  </a:schemeClr>
                </a:solidFill>
                <a:latin typeface="Cairo Black" pitchFamily="2" charset="-78"/>
                <a:cs typeface="Cairo Black" pitchFamily="2" charset="-78"/>
              </a:rPr>
              <a:t> 3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Cairo Black" pitchFamily="2" charset="-78"/>
              <a:cs typeface="Cairo Black" pitchFamily="2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6BC76DE1-8C80-483D-A3EA-CD16E2466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64D9ED-9514-4D4F-9620-DA84940DDD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92C40"/>
              </a:clrFrom>
              <a:clrTo>
                <a:srgbClr val="092C4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9355" y="1281213"/>
            <a:ext cx="1816193" cy="3079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74611-C1C7-46CE-B61C-C159FE710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92" y="983457"/>
            <a:ext cx="6026460" cy="3695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A8C1BA-4EB5-457E-B840-4E5D44E41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829" y="983457"/>
            <a:ext cx="2908449" cy="35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75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949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Conclusion: Staying Safe in a Connected World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285750" y="885825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Key Takeaways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285750" y="1285875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285750" y="1285875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837" dirty="0"/>
          </a:p>
        </p:txBody>
      </p:sp>
      <p:sp>
        <p:nvSpPr>
          <p:cNvPr id="7" name="Text 4"/>
          <p:cNvSpPr/>
          <p:nvPr/>
        </p:nvSpPr>
        <p:spPr>
          <a:xfrm>
            <a:off x="607219" y="1285875"/>
            <a:ext cx="3793331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Public WiFi networks present significant security risks, especially in high-traffic areas like cafes and airports. </a:t>
            </a:r>
            <a:endParaRPr lang="en-US" sz="942" dirty="0"/>
          </a:p>
        </p:txBody>
      </p:sp>
      <p:sp>
        <p:nvSpPr>
          <p:cNvPr id="8" name="Shape 5"/>
          <p:cNvSpPr/>
          <p:nvPr/>
        </p:nvSpPr>
        <p:spPr>
          <a:xfrm>
            <a:off x="285750" y="1753065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85750" y="1753065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837" dirty="0"/>
          </a:p>
        </p:txBody>
      </p:sp>
      <p:sp>
        <p:nvSpPr>
          <p:cNvPr id="10" name="Text 7"/>
          <p:cNvSpPr/>
          <p:nvPr/>
        </p:nvSpPr>
        <p:spPr>
          <a:xfrm>
            <a:off x="607219" y="1753065"/>
            <a:ext cx="3793331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Man-in-the-Middle attacks and rogue access points are common threats that can compromise your sensitive data. </a:t>
            </a:r>
            <a:endParaRPr lang="en-US" sz="942" dirty="0"/>
          </a:p>
        </p:txBody>
      </p:sp>
      <p:sp>
        <p:nvSpPr>
          <p:cNvPr id="11" name="Shape 8"/>
          <p:cNvSpPr/>
          <p:nvPr/>
        </p:nvSpPr>
        <p:spPr>
          <a:xfrm>
            <a:off x="285750" y="2220255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285750" y="2220255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837" dirty="0"/>
          </a:p>
        </p:txBody>
      </p:sp>
      <p:sp>
        <p:nvSpPr>
          <p:cNvPr id="13" name="Text 10"/>
          <p:cNvSpPr/>
          <p:nvPr/>
        </p:nvSpPr>
        <p:spPr>
          <a:xfrm>
            <a:off x="607219" y="2220255"/>
            <a:ext cx="3793331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Basic security measures like strong passwords and WPA3 encryption provide essential protection. </a:t>
            </a:r>
            <a:endParaRPr lang="en-US" sz="942" dirty="0"/>
          </a:p>
        </p:txBody>
      </p:sp>
      <p:sp>
        <p:nvSpPr>
          <p:cNvPr id="14" name="Shape 11"/>
          <p:cNvSpPr/>
          <p:nvPr/>
        </p:nvSpPr>
        <p:spPr>
          <a:xfrm>
            <a:off x="285750" y="2687445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85750" y="2687445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837" dirty="0"/>
          </a:p>
        </p:txBody>
      </p:sp>
      <p:sp>
        <p:nvSpPr>
          <p:cNvPr id="16" name="Text 13"/>
          <p:cNvSpPr/>
          <p:nvPr/>
        </p:nvSpPr>
        <p:spPr>
          <a:xfrm>
            <a:off x="607219" y="2687445"/>
            <a:ext cx="3793331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Advanced solutions like VPNs and 4G pocket routers offer additional layers of security when you need to connect on the go. </a:t>
            </a:r>
            <a:endParaRPr lang="en-US" sz="942" dirty="0"/>
          </a:p>
        </p:txBody>
      </p:sp>
      <p:sp>
        <p:nvSpPr>
          <p:cNvPr id="17" name="Shape 14"/>
          <p:cNvSpPr/>
          <p:nvPr/>
        </p:nvSpPr>
        <p:spPr>
          <a:xfrm>
            <a:off x="285750" y="3334652"/>
            <a:ext cx="214313" cy="214313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285750" y="3334652"/>
            <a:ext cx="21431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837" dirty="0"/>
          </a:p>
        </p:txBody>
      </p:sp>
      <p:sp>
        <p:nvSpPr>
          <p:cNvPr id="19" name="Text 16"/>
          <p:cNvSpPr/>
          <p:nvPr/>
        </p:nvSpPr>
        <p:spPr>
          <a:xfrm>
            <a:off x="607219" y="3334652"/>
            <a:ext cx="3793331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IoT devices require special attention as they often have weaker security and can compromise your entire network. </a:t>
            </a:r>
            <a:endParaRPr lang="en-US" sz="942" dirty="0"/>
          </a:p>
        </p:txBody>
      </p:sp>
      <p:sp>
        <p:nvSpPr>
          <p:cNvPr id="20" name="Shape 17"/>
          <p:cNvSpPr/>
          <p:nvPr/>
        </p:nvSpPr>
        <p:spPr>
          <a:xfrm>
            <a:off x="285750" y="3908999"/>
            <a:ext cx="4114800" cy="1400175"/>
          </a:xfrm>
          <a:prstGeom prst="rect">
            <a:avLst/>
          </a:prstGeom>
          <a:solidFill>
            <a:srgbClr val="3498D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28625" y="4051874"/>
            <a:ext cx="38290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Resources</a:t>
            </a:r>
            <a:endParaRPr lang="en-US" sz="1046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4405489"/>
            <a:ext cx="128588" cy="12858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628650" y="4384058"/>
            <a:ext cx="206186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CISA.gov - Securing Wireless Networks</a:t>
            </a:r>
            <a:endParaRPr lang="en-US" sz="837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4669808"/>
            <a:ext cx="112514" cy="12858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612577" y="4648377"/>
            <a:ext cx="267360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FTC Consumer Information - Public WiFi Networks</a:t>
            </a:r>
            <a:endParaRPr lang="en-US" sz="837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4934127"/>
            <a:ext cx="128588" cy="12858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28650" y="4912695"/>
            <a:ext cx="205112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WiFi Alliance - WPA3 Security Standard</a:t>
            </a:r>
            <a:endParaRPr lang="en-US" sz="837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3450" y="885825"/>
            <a:ext cx="3929063" cy="2715071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743450" y="3772346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b="1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Evolving Threat Landscape</a:t>
            </a:r>
            <a:endParaRPr lang="en-US" sz="942" dirty="0"/>
          </a:p>
        </p:txBody>
      </p:sp>
      <p:sp>
        <p:nvSpPr>
          <p:cNvPr id="30" name="Text 23"/>
          <p:cNvSpPr/>
          <p:nvPr/>
        </p:nvSpPr>
        <p:spPr>
          <a:xfrm>
            <a:off x="4743450" y="4086671"/>
            <a:ext cx="41148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our world becomes increasingly connected, WiFi security will continue to be a critical concern. Stay informed about emerging threats and regularly update your security practices. </a:t>
            </a:r>
            <a:endParaRPr lang="en-US" sz="837" dirty="0"/>
          </a:p>
        </p:txBody>
      </p:sp>
      <p:sp>
        <p:nvSpPr>
          <p:cNvPr id="31" name="Text 24"/>
          <p:cNvSpPr/>
          <p:nvPr/>
        </p:nvSpPr>
        <p:spPr>
          <a:xfrm>
            <a:off x="4743450" y="4772471"/>
            <a:ext cx="4114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046" b="1" dirty="0">
                <a:solidFill>
                  <a:srgbClr val="2563E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Questions? </a:t>
            </a:r>
            <a:endParaRPr lang="en-US" sz="1046" dirty="0"/>
          </a:p>
        </p:txBody>
      </p:sp>
      <p:sp>
        <p:nvSpPr>
          <p:cNvPr id="32" name="Shape 25"/>
          <p:cNvSpPr/>
          <p:nvPr/>
        </p:nvSpPr>
        <p:spPr>
          <a:xfrm>
            <a:off x="3759594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3932188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7"/>
          <p:cNvSpPr/>
          <p:nvPr/>
        </p:nvSpPr>
        <p:spPr>
          <a:xfrm>
            <a:off x="4104782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8"/>
          <p:cNvSpPr/>
          <p:nvPr/>
        </p:nvSpPr>
        <p:spPr>
          <a:xfrm>
            <a:off x="4277376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4449970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4622564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1"/>
          <p:cNvSpPr/>
          <p:nvPr/>
        </p:nvSpPr>
        <p:spPr>
          <a:xfrm>
            <a:off x="4795158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2"/>
          <p:cNvSpPr/>
          <p:nvPr/>
        </p:nvSpPr>
        <p:spPr>
          <a:xfrm>
            <a:off x="4967753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3"/>
          <p:cNvSpPr/>
          <p:nvPr/>
        </p:nvSpPr>
        <p:spPr>
          <a:xfrm>
            <a:off x="5140347" y="5337749"/>
            <a:ext cx="71438" cy="71438"/>
          </a:xfrm>
          <a:prstGeom prst="ellipse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4"/>
          <p:cNvSpPr/>
          <p:nvPr/>
        </p:nvSpPr>
        <p:spPr>
          <a:xfrm>
            <a:off x="5312941" y="5337749"/>
            <a:ext cx="71438" cy="71438"/>
          </a:xfrm>
          <a:prstGeom prst="ellipse">
            <a:avLst/>
          </a:prstGeom>
          <a:solidFill>
            <a:srgbClr val="3498DB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6C76C0-56BF-E281-DC0D-A7422E194DC9}"/>
              </a:ext>
            </a:extLst>
          </p:cNvPr>
          <p:cNvSpPr txBox="1"/>
          <p:nvPr/>
        </p:nvSpPr>
        <p:spPr>
          <a:xfrm>
            <a:off x="2905147" y="1821976"/>
            <a:ext cx="3986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masis MT Pro Black" panose="02040A040500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78995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1336</Words>
  <Application>Microsoft Office PowerPoint</Application>
  <PresentationFormat>On-screen Show (16:9)</PresentationFormat>
  <Paragraphs>170</Paragraphs>
  <Slides>21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Cairo Black</vt:lpstr>
      <vt:lpstr>دCairo Black</vt:lpstr>
      <vt:lpstr>Amasis MT Pro Black</vt:lpstr>
      <vt:lpstr>Arial</vt:lpstr>
      <vt:lpstr>Noto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Ihab Alawadhi</cp:lastModifiedBy>
  <cp:revision>23</cp:revision>
  <dcterms:created xsi:type="dcterms:W3CDTF">2025-08-11T13:08:46Z</dcterms:created>
  <dcterms:modified xsi:type="dcterms:W3CDTF">2025-08-13T06:03:26Z</dcterms:modified>
</cp:coreProperties>
</file>