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3"/>
  </p:notesMasterIdLst>
  <p:handoutMasterIdLst>
    <p:handoutMasterId r:id="rId24"/>
  </p:handoutMasterIdLst>
  <p:sldIdLst>
    <p:sldId id="532" r:id="rId2"/>
    <p:sldId id="595" r:id="rId3"/>
    <p:sldId id="591" r:id="rId4"/>
    <p:sldId id="258" r:id="rId5"/>
    <p:sldId id="590" r:id="rId6"/>
    <p:sldId id="557" r:id="rId7"/>
    <p:sldId id="592" r:id="rId8"/>
    <p:sldId id="600" r:id="rId9"/>
    <p:sldId id="598" r:id="rId10"/>
    <p:sldId id="597" r:id="rId11"/>
    <p:sldId id="601" r:id="rId12"/>
    <p:sldId id="602" r:id="rId13"/>
    <p:sldId id="596" r:id="rId14"/>
    <p:sldId id="599" r:id="rId15"/>
    <p:sldId id="603" r:id="rId16"/>
    <p:sldId id="594" r:id="rId17"/>
    <p:sldId id="604" r:id="rId18"/>
    <p:sldId id="607" r:id="rId19"/>
    <p:sldId id="606" r:id="rId20"/>
    <p:sldId id="605" r:id="rId21"/>
    <p:sldId id="530" r:id="rId22"/>
  </p:sldIdLst>
  <p:sldSz cx="12192000" cy="6858000"/>
  <p:notesSz cx="9144000" cy="6858000"/>
  <p:defaultTextStyle>
    <a:defPPr>
      <a:defRPr lang="en-US"/>
    </a:defPPr>
    <a:lvl1pPr marL="0" algn="l" defTabSz="653110" rtl="0" eaLnBrk="1" latinLnBrk="0" hangingPunct="1">
      <a:defRPr sz="2571" kern="1200">
        <a:solidFill>
          <a:schemeClr val="tx1"/>
        </a:solidFill>
        <a:latin typeface="+mn-lt"/>
        <a:ea typeface="+mn-ea"/>
        <a:cs typeface="+mn-cs"/>
      </a:defRPr>
    </a:lvl1pPr>
    <a:lvl2pPr marL="653110" algn="l" defTabSz="653110" rtl="0" eaLnBrk="1" latinLnBrk="0" hangingPunct="1">
      <a:defRPr sz="2571" kern="1200">
        <a:solidFill>
          <a:schemeClr val="tx1"/>
        </a:solidFill>
        <a:latin typeface="+mn-lt"/>
        <a:ea typeface="+mn-ea"/>
        <a:cs typeface="+mn-cs"/>
      </a:defRPr>
    </a:lvl2pPr>
    <a:lvl3pPr marL="1306220" algn="l" defTabSz="653110" rtl="0" eaLnBrk="1" latinLnBrk="0" hangingPunct="1">
      <a:defRPr sz="2571" kern="1200">
        <a:solidFill>
          <a:schemeClr val="tx1"/>
        </a:solidFill>
        <a:latin typeface="+mn-lt"/>
        <a:ea typeface="+mn-ea"/>
        <a:cs typeface="+mn-cs"/>
      </a:defRPr>
    </a:lvl3pPr>
    <a:lvl4pPr marL="1959331" algn="l" defTabSz="653110" rtl="0" eaLnBrk="1" latinLnBrk="0" hangingPunct="1">
      <a:defRPr sz="2571" kern="1200">
        <a:solidFill>
          <a:schemeClr val="tx1"/>
        </a:solidFill>
        <a:latin typeface="+mn-lt"/>
        <a:ea typeface="+mn-ea"/>
        <a:cs typeface="+mn-cs"/>
      </a:defRPr>
    </a:lvl4pPr>
    <a:lvl5pPr marL="2612441" algn="l" defTabSz="653110" rtl="0" eaLnBrk="1" latinLnBrk="0" hangingPunct="1">
      <a:defRPr sz="2571" kern="1200">
        <a:solidFill>
          <a:schemeClr val="tx1"/>
        </a:solidFill>
        <a:latin typeface="+mn-lt"/>
        <a:ea typeface="+mn-ea"/>
        <a:cs typeface="+mn-cs"/>
      </a:defRPr>
    </a:lvl5pPr>
    <a:lvl6pPr marL="3265551" algn="l" defTabSz="653110" rtl="0" eaLnBrk="1" latinLnBrk="0" hangingPunct="1">
      <a:defRPr sz="2571" kern="1200">
        <a:solidFill>
          <a:schemeClr val="tx1"/>
        </a:solidFill>
        <a:latin typeface="+mn-lt"/>
        <a:ea typeface="+mn-ea"/>
        <a:cs typeface="+mn-cs"/>
      </a:defRPr>
    </a:lvl6pPr>
    <a:lvl7pPr marL="3918661" algn="l" defTabSz="653110" rtl="0" eaLnBrk="1" latinLnBrk="0" hangingPunct="1">
      <a:defRPr sz="2571" kern="1200">
        <a:solidFill>
          <a:schemeClr val="tx1"/>
        </a:solidFill>
        <a:latin typeface="+mn-lt"/>
        <a:ea typeface="+mn-ea"/>
        <a:cs typeface="+mn-cs"/>
      </a:defRPr>
    </a:lvl7pPr>
    <a:lvl8pPr marL="4571771" algn="l" defTabSz="653110" rtl="0" eaLnBrk="1" latinLnBrk="0" hangingPunct="1">
      <a:defRPr sz="2571" kern="1200">
        <a:solidFill>
          <a:schemeClr val="tx1"/>
        </a:solidFill>
        <a:latin typeface="+mn-lt"/>
        <a:ea typeface="+mn-ea"/>
        <a:cs typeface="+mn-cs"/>
      </a:defRPr>
    </a:lvl8pPr>
    <a:lvl9pPr marL="5224882" algn="l" defTabSz="653110" rtl="0" eaLnBrk="1" latinLnBrk="0" hangingPunct="1">
      <a:defRPr sz="2571"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5g" initials="5" lastIdx="2" clrIdx="0">
    <p:extLst>
      <p:ext uri="{19B8F6BF-5375-455C-9EA6-DF929625EA0E}">
        <p15:presenceInfo xmlns:p15="http://schemas.microsoft.com/office/powerpoint/2012/main" userId="5g" providerId="None"/>
      </p:ext>
    </p:extLst>
  </p:cmAuthor>
  <p:cmAuthor id="2" name="Access" initials="A" lastIdx="1" clrIdx="1">
    <p:extLst>
      <p:ext uri="{19B8F6BF-5375-455C-9EA6-DF929625EA0E}">
        <p15:presenceInfo xmlns:p15="http://schemas.microsoft.com/office/powerpoint/2012/main" userId="Acces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47" autoAdjust="0"/>
    <p:restoredTop sz="94660"/>
  </p:normalViewPr>
  <p:slideViewPr>
    <p:cSldViewPr snapToGrid="0">
      <p:cViewPr varScale="1">
        <p:scale>
          <a:sx n="90" d="100"/>
          <a:sy n="90" d="100"/>
        </p:scale>
        <p:origin x="1446" y="96"/>
      </p:cViewPr>
      <p:guideLst/>
    </p:cSldViewPr>
  </p:slideViewPr>
  <p:notesTextViewPr>
    <p:cViewPr>
      <p:scale>
        <a:sx n="1" d="1"/>
        <a:sy n="1" d="1"/>
      </p:scale>
      <p:origin x="0" y="0"/>
    </p:cViewPr>
  </p:notesTextViewPr>
  <p:sorterViewPr>
    <p:cViewPr varScale="1">
      <p:scale>
        <a:sx n="100" d="100"/>
        <a:sy n="100" d="100"/>
      </p:scale>
      <p:origin x="0" y="-4404"/>
    </p:cViewPr>
  </p:sorterViewPr>
  <p:notesViewPr>
    <p:cSldViewPr snapToGrid="0">
      <p:cViewPr varScale="1">
        <p:scale>
          <a:sx n="55" d="100"/>
          <a:sy n="55" d="100"/>
        </p:scale>
        <p:origin x="2880"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dirty="0">
              <a:latin typeface="Hacen Tunisia" panose="02000000000000000000" pitchFamily="2" charset="-78"/>
            </a:endParaRPr>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19E30D6B-1CFF-467E-8DB6-3AC27B470AE5}" type="datetimeFigureOut">
              <a:rPr lang="en-US" smtClean="0">
                <a:latin typeface="Hacen Tunisia" panose="02000000000000000000" pitchFamily="2" charset="-78"/>
              </a:rPr>
              <a:t>8/7/2025</a:t>
            </a:fld>
            <a:endParaRPr lang="en-US" dirty="0">
              <a:latin typeface="Hacen Tunisia" panose="02000000000000000000" pitchFamily="2" charset="-78"/>
            </a:endParaRPr>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dirty="0">
              <a:latin typeface="Hacen Tunisia" panose="02000000000000000000" pitchFamily="2" charset="-78"/>
            </a:endParaRPr>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C064FADB-0D03-47B6-AF86-A1D12D4A36E9}" type="slidenum">
              <a:rPr lang="en-US" smtClean="0">
                <a:latin typeface="Hacen Tunisia" panose="02000000000000000000" pitchFamily="2" charset="-78"/>
              </a:rPr>
              <a:t>‹#›</a:t>
            </a:fld>
            <a:endParaRPr lang="en-US" dirty="0">
              <a:latin typeface="Hacen Tunisia" panose="02000000000000000000" pitchFamily="2" charset="-78"/>
            </a:endParaRPr>
          </a:p>
        </p:txBody>
      </p:sp>
    </p:spTree>
    <p:extLst>
      <p:ext uri="{BB962C8B-B14F-4D97-AF65-F5344CB8AC3E}">
        <p14:creationId xmlns:p14="http://schemas.microsoft.com/office/powerpoint/2010/main" val="76061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atin typeface="Hacen Tunisia" panose="02000000000000000000" pitchFamily="2" charset="-78"/>
              </a:defRPr>
            </a:lvl1pPr>
          </a:lstStyle>
          <a:p>
            <a:endParaRPr lang="en-US"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atin typeface="Hacen Tunisia" panose="02000000000000000000" pitchFamily="2" charset="-78"/>
              </a:defRPr>
            </a:lvl1pPr>
          </a:lstStyle>
          <a:p>
            <a:fld id="{E073E468-58DD-4FA4-9A74-E3942E683EC8}" type="datetimeFigureOut">
              <a:rPr lang="en-US" smtClean="0"/>
              <a:pPr/>
              <a:t>8/7/2025</a:t>
            </a:fld>
            <a:endParaRPr lang="en-US" dirty="0"/>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atin typeface="Hacen Tunisia" panose="02000000000000000000" pitchFamily="2" charset="-78"/>
              </a:defRPr>
            </a:lvl1pPr>
          </a:lstStyle>
          <a:p>
            <a:endParaRPr lang="en-US"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atin typeface="Hacen Tunisia" panose="02000000000000000000" pitchFamily="2" charset="-78"/>
              </a:defRPr>
            </a:lvl1pPr>
          </a:lstStyle>
          <a:p>
            <a:fld id="{9DD126A4-B8F2-4941-82C0-B21237B9F00C}" type="slidenum">
              <a:rPr lang="en-US" smtClean="0"/>
              <a:pPr/>
              <a:t>‹#›</a:t>
            </a:fld>
            <a:endParaRPr lang="en-US" dirty="0"/>
          </a:p>
        </p:txBody>
      </p:sp>
    </p:spTree>
    <p:extLst>
      <p:ext uri="{BB962C8B-B14F-4D97-AF65-F5344CB8AC3E}">
        <p14:creationId xmlns:p14="http://schemas.microsoft.com/office/powerpoint/2010/main" val="2022398570"/>
      </p:ext>
    </p:extLst>
  </p:cSld>
  <p:clrMap bg1="lt1" tx1="dk1" bg2="lt2" tx2="dk2" accent1="accent1" accent2="accent2" accent3="accent3" accent4="accent4" accent5="accent5" accent6="accent6" hlink="hlink" folHlink="folHlink"/>
  <p:notesStyle>
    <a:lvl1pPr marL="0" algn="l" defTabSz="1306220" rtl="0" eaLnBrk="1" latinLnBrk="0" hangingPunct="1">
      <a:defRPr sz="1714" kern="1200">
        <a:solidFill>
          <a:schemeClr val="tx1"/>
        </a:solidFill>
        <a:latin typeface="Hacen Tunisia" panose="02000000000000000000" pitchFamily="2" charset="-78"/>
        <a:ea typeface="+mn-ea"/>
        <a:cs typeface="+mn-cs"/>
      </a:defRPr>
    </a:lvl1pPr>
    <a:lvl2pPr marL="653110" algn="l" defTabSz="1306220" rtl="0" eaLnBrk="1" latinLnBrk="0" hangingPunct="1">
      <a:defRPr sz="1714" kern="1200">
        <a:solidFill>
          <a:schemeClr val="tx1"/>
        </a:solidFill>
        <a:latin typeface="Hacen Tunisia" panose="02000000000000000000" pitchFamily="2" charset="-78"/>
        <a:ea typeface="+mn-ea"/>
        <a:cs typeface="+mn-cs"/>
      </a:defRPr>
    </a:lvl2pPr>
    <a:lvl3pPr marL="1306220" algn="l" defTabSz="1306220" rtl="0" eaLnBrk="1" latinLnBrk="0" hangingPunct="1">
      <a:defRPr sz="1714" kern="1200">
        <a:solidFill>
          <a:schemeClr val="tx1"/>
        </a:solidFill>
        <a:latin typeface="Hacen Tunisia" panose="02000000000000000000" pitchFamily="2" charset="-78"/>
        <a:ea typeface="+mn-ea"/>
        <a:cs typeface="+mn-cs"/>
      </a:defRPr>
    </a:lvl3pPr>
    <a:lvl4pPr marL="1959331" algn="l" defTabSz="1306220" rtl="0" eaLnBrk="1" latinLnBrk="0" hangingPunct="1">
      <a:defRPr sz="1714" kern="1200">
        <a:solidFill>
          <a:schemeClr val="tx1"/>
        </a:solidFill>
        <a:latin typeface="Hacen Tunisia" panose="02000000000000000000" pitchFamily="2" charset="-78"/>
        <a:ea typeface="+mn-ea"/>
        <a:cs typeface="+mn-cs"/>
      </a:defRPr>
    </a:lvl4pPr>
    <a:lvl5pPr marL="2612441" algn="l" defTabSz="1306220" rtl="0" eaLnBrk="1" latinLnBrk="0" hangingPunct="1">
      <a:defRPr sz="1714" kern="1200">
        <a:solidFill>
          <a:schemeClr val="tx1"/>
        </a:solidFill>
        <a:latin typeface="Hacen Tunisia" panose="02000000000000000000" pitchFamily="2" charset="-78"/>
        <a:ea typeface="+mn-ea"/>
        <a:cs typeface="+mn-cs"/>
      </a:defRPr>
    </a:lvl5pPr>
    <a:lvl6pPr marL="3265551" algn="l" defTabSz="1306220" rtl="0" eaLnBrk="1" latinLnBrk="0" hangingPunct="1">
      <a:defRPr sz="1714" kern="1200">
        <a:solidFill>
          <a:schemeClr val="tx1"/>
        </a:solidFill>
        <a:latin typeface="+mn-lt"/>
        <a:ea typeface="+mn-ea"/>
        <a:cs typeface="+mn-cs"/>
      </a:defRPr>
    </a:lvl6pPr>
    <a:lvl7pPr marL="3918661" algn="l" defTabSz="1306220" rtl="0" eaLnBrk="1" latinLnBrk="0" hangingPunct="1">
      <a:defRPr sz="1714" kern="1200">
        <a:solidFill>
          <a:schemeClr val="tx1"/>
        </a:solidFill>
        <a:latin typeface="+mn-lt"/>
        <a:ea typeface="+mn-ea"/>
        <a:cs typeface="+mn-cs"/>
      </a:defRPr>
    </a:lvl7pPr>
    <a:lvl8pPr marL="4571771" algn="l" defTabSz="1306220" rtl="0" eaLnBrk="1" latinLnBrk="0" hangingPunct="1">
      <a:defRPr sz="1714" kern="1200">
        <a:solidFill>
          <a:schemeClr val="tx1"/>
        </a:solidFill>
        <a:latin typeface="+mn-lt"/>
        <a:ea typeface="+mn-ea"/>
        <a:cs typeface="+mn-cs"/>
      </a:defRPr>
    </a:lvl8pPr>
    <a:lvl9pPr marL="5224882" algn="l" defTabSz="1306220" rtl="0" eaLnBrk="1" latinLnBrk="0" hangingPunct="1">
      <a:defRPr sz="171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ICT infrastructure : </a:t>
            </a:r>
            <a:r>
              <a:rPr lang="ar-SA" dirty="0"/>
              <a:t>البنية التحتية لتكنولوجيا الاتصالات وال</a:t>
            </a:r>
            <a:endParaRPr lang="en-US" dirty="0"/>
          </a:p>
        </p:txBody>
      </p:sp>
      <p:sp>
        <p:nvSpPr>
          <p:cNvPr id="4" name="Slide Number Placeholder 3"/>
          <p:cNvSpPr>
            <a:spLocks noGrp="1"/>
          </p:cNvSpPr>
          <p:nvPr>
            <p:ph type="sldNum" sz="quarter" idx="5"/>
          </p:nvPr>
        </p:nvSpPr>
        <p:spPr/>
        <p:txBody>
          <a:bodyPr/>
          <a:lstStyle/>
          <a:p>
            <a:fld id="{9DD126A4-B8F2-4941-82C0-B21237B9F00C}" type="slidenum">
              <a:rPr lang="en-US" smtClean="0"/>
              <a:pPr/>
              <a:t>17</a:t>
            </a:fld>
            <a:endParaRPr lang="en-US" dirty="0"/>
          </a:p>
        </p:txBody>
      </p:sp>
    </p:spTree>
    <p:extLst>
      <p:ext uri="{BB962C8B-B14F-4D97-AF65-F5344CB8AC3E}">
        <p14:creationId xmlns:p14="http://schemas.microsoft.com/office/powerpoint/2010/main" val="3363520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914400" y="609601"/>
            <a:ext cx="10363200" cy="4267200"/>
          </a:xfrm>
        </p:spPr>
        <p:txBody>
          <a:bodyPr anchor="b">
            <a:noAutofit/>
          </a:bodyPr>
          <a:lstStyle>
            <a:lvl1pPr>
              <a:lnSpc>
                <a:spcPct val="100000"/>
              </a:lnSpc>
              <a:defRPr sz="7999"/>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1828800" y="4953000"/>
            <a:ext cx="8534400" cy="1219200"/>
          </a:xfrm>
        </p:spPr>
        <p:txBody>
          <a:bodyPr>
            <a:normAutofit/>
          </a:bodyPr>
          <a:lstStyle>
            <a:lvl1pPr marL="0" indent="0" algn="ctr">
              <a:buNone/>
              <a:defRPr sz="2400">
                <a:solidFill>
                  <a:schemeClr val="tx1">
                    <a:tint val="75000"/>
                  </a:schemeClr>
                </a:solidFill>
              </a:defRPr>
            </a:lvl1pPr>
            <a:lvl2pPr marL="457182" indent="0" algn="ctr">
              <a:buNone/>
              <a:defRPr>
                <a:solidFill>
                  <a:schemeClr val="tx1">
                    <a:tint val="75000"/>
                  </a:schemeClr>
                </a:solidFill>
              </a:defRPr>
            </a:lvl2pPr>
            <a:lvl3pPr marL="914364"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1"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ar-SA"/>
              <a:t>انقر لتحرير نمط العنوان الثانوي الرئيسي</a:t>
            </a:r>
            <a:endParaRPr lang="en-US" dirty="0"/>
          </a:p>
        </p:txBody>
      </p:sp>
      <p:sp>
        <p:nvSpPr>
          <p:cNvPr id="7" name="Date Placeholder 6"/>
          <p:cNvSpPr>
            <a:spLocks noGrp="1"/>
          </p:cNvSpPr>
          <p:nvPr>
            <p:ph type="dt" sz="half" idx="10"/>
          </p:nvPr>
        </p:nvSpPr>
        <p:spPr/>
        <p:txBody>
          <a:bodyPr/>
          <a:lstStyle/>
          <a:p>
            <a:fld id="{6B3B7268-3F2A-45B0-88B9-8E4C1D1DB02A}" type="datetimeFigureOut">
              <a:rPr lang="en-US" smtClean="0">
                <a:solidFill>
                  <a:prstClr val="black">
                    <a:lumMod val="65000"/>
                    <a:lumOff val="35000"/>
                  </a:prstClr>
                </a:solidFill>
              </a:rPr>
              <a:pPr/>
              <a:t>8/7/2025</a:t>
            </a:fld>
            <a:endParaRPr lang="en-US">
              <a:solidFill>
                <a:prstClr val="black">
                  <a:lumMod val="65000"/>
                  <a:lumOff val="35000"/>
                </a:prstClr>
              </a:solidFill>
            </a:endParaRPr>
          </a:p>
        </p:txBody>
      </p:sp>
      <p:sp>
        <p:nvSpPr>
          <p:cNvPr id="8" name="Slide Number Placeholder 7"/>
          <p:cNvSpPr>
            <a:spLocks noGrp="1"/>
          </p:cNvSpPr>
          <p:nvPr>
            <p:ph type="sldNum" sz="quarter" idx="11"/>
          </p:nvPr>
        </p:nvSpPr>
        <p:spPr/>
        <p:txBody>
          <a:bodyPr/>
          <a:lstStyle/>
          <a:p>
            <a:fld id="{DB344D74-638E-4AF2-9D7A-CA22A6F6B8E1}"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9" name="Footer Placeholder 8"/>
          <p:cNvSpPr>
            <a:spLocks noGrp="1"/>
          </p:cNvSpPr>
          <p:nvPr>
            <p:ph type="ftr" sz="quarter" idx="12"/>
          </p:nvPr>
        </p:nvSpPr>
        <p:spPr/>
        <p:txBody>
          <a:bodyPr/>
          <a:lstStyle/>
          <a:p>
            <a:endParaRPr lang="en-US">
              <a:solidFill>
                <a:prstClr val="black">
                  <a:lumMod val="65000"/>
                  <a:lumOff val="35000"/>
                </a:prstClr>
              </a:solidFill>
            </a:endParaRPr>
          </a:p>
        </p:txBody>
      </p:sp>
    </p:spTree>
    <p:extLst>
      <p:ext uri="{BB962C8B-B14F-4D97-AF65-F5344CB8AC3E}">
        <p14:creationId xmlns:p14="http://schemas.microsoft.com/office/powerpoint/2010/main" val="2077806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6B3B7268-3F2A-45B0-88B9-8E4C1D1DB02A}" type="datetimeFigureOut">
              <a:rPr lang="en-US" smtClean="0">
                <a:solidFill>
                  <a:prstClr val="black">
                    <a:lumMod val="65000"/>
                    <a:lumOff val="35000"/>
                  </a:prstClr>
                </a:solidFill>
              </a:rPr>
              <a:pPr/>
              <a:t>8/7/2025</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DB344D74-638E-4AF2-9D7A-CA22A6F6B8E1}"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454346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963085" y="1371603"/>
            <a:ext cx="10363200" cy="2505076"/>
          </a:xfrm>
        </p:spPr>
        <p:txBody>
          <a:bodyPr anchor="b"/>
          <a:lstStyle>
            <a:lvl1pPr algn="ctr" defTabSz="914364"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963085" y="4068766"/>
            <a:ext cx="10363200" cy="1131887"/>
          </a:xfrm>
        </p:spPr>
        <p:txBody>
          <a:bodyPr anchor="t"/>
          <a:lstStyle>
            <a:lvl1pPr marL="0" indent="0" algn="ctr">
              <a:buNone/>
              <a:defRPr sz="2000">
                <a:solidFill>
                  <a:schemeClr val="tx1">
                    <a:tint val="75000"/>
                  </a:schemeClr>
                </a:solidFill>
              </a:defRPr>
            </a:lvl1pPr>
            <a:lvl2pPr marL="457182" indent="0">
              <a:buNone/>
              <a:defRPr sz="1800">
                <a:solidFill>
                  <a:schemeClr val="tx1">
                    <a:tint val="75000"/>
                  </a:schemeClr>
                </a:solidFill>
              </a:defRPr>
            </a:lvl2pPr>
            <a:lvl3pPr marL="914364" indent="0">
              <a:buNone/>
              <a:defRPr sz="1600">
                <a:solidFill>
                  <a:schemeClr val="tx1">
                    <a:tint val="75000"/>
                  </a:schemeClr>
                </a:solidFill>
              </a:defRPr>
            </a:lvl3pPr>
            <a:lvl4pPr marL="1371545" indent="0">
              <a:buNone/>
              <a:defRPr sz="1400">
                <a:solidFill>
                  <a:schemeClr val="tx1">
                    <a:tint val="75000"/>
                  </a:schemeClr>
                </a:solidFill>
              </a:defRPr>
            </a:lvl4pPr>
            <a:lvl5pPr marL="1828727" indent="0">
              <a:buNone/>
              <a:defRPr sz="1400">
                <a:solidFill>
                  <a:schemeClr val="tx1">
                    <a:tint val="75000"/>
                  </a:schemeClr>
                </a:solidFill>
              </a:defRPr>
            </a:lvl5pPr>
            <a:lvl6pPr marL="2285909" indent="0">
              <a:buNone/>
              <a:defRPr sz="1400">
                <a:solidFill>
                  <a:schemeClr val="tx1">
                    <a:tint val="75000"/>
                  </a:schemeClr>
                </a:solidFill>
              </a:defRPr>
            </a:lvl6pPr>
            <a:lvl7pPr marL="2743091" indent="0">
              <a:buNone/>
              <a:defRPr sz="1400">
                <a:solidFill>
                  <a:schemeClr val="tx1">
                    <a:tint val="75000"/>
                  </a:schemeClr>
                </a:solidFill>
              </a:defRPr>
            </a:lvl7pPr>
            <a:lvl8pPr marL="3200272" indent="0">
              <a:buNone/>
              <a:defRPr sz="1400">
                <a:solidFill>
                  <a:schemeClr val="tx1">
                    <a:tint val="75000"/>
                  </a:schemeClr>
                </a:solidFill>
              </a:defRPr>
            </a:lvl8pPr>
            <a:lvl9pPr marL="3657454" indent="0">
              <a:buNone/>
              <a:defRPr sz="1400">
                <a:solidFill>
                  <a:schemeClr val="tx1">
                    <a:tint val="75000"/>
                  </a:schemeClr>
                </a:solidFill>
              </a:defRPr>
            </a:lvl9pPr>
          </a:lstStyle>
          <a:p>
            <a:pPr lvl="0"/>
            <a:r>
              <a:rPr lang="ar-SA"/>
              <a:t>انقر لتحرير أنماط النص الرئيسي</a:t>
            </a:r>
          </a:p>
        </p:txBody>
      </p:sp>
      <p:sp>
        <p:nvSpPr>
          <p:cNvPr id="4" name="Date Placeholder 3"/>
          <p:cNvSpPr>
            <a:spLocks noGrp="1"/>
          </p:cNvSpPr>
          <p:nvPr>
            <p:ph type="dt" sz="half" idx="10"/>
          </p:nvPr>
        </p:nvSpPr>
        <p:spPr/>
        <p:txBody>
          <a:bodyPr/>
          <a:lstStyle/>
          <a:p>
            <a:fld id="{6B3B7268-3F2A-45B0-88B9-8E4C1D1DB02A}" type="datetimeFigureOut">
              <a:rPr lang="en-US" smtClean="0">
                <a:solidFill>
                  <a:prstClr val="black">
                    <a:lumMod val="65000"/>
                    <a:lumOff val="35000"/>
                  </a:prstClr>
                </a:solidFill>
              </a:rPr>
              <a:pPr/>
              <a:t>8/7/2025</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DB344D74-638E-4AF2-9D7A-CA22A6F6B8E1}"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7" name="Oval 6"/>
          <p:cNvSpPr/>
          <p:nvPr/>
        </p:nvSpPr>
        <p:spPr>
          <a:xfrm>
            <a:off x="5994402" y="3924302"/>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64"/>
            <a:endParaRPr lang="en-US" sz="1800">
              <a:solidFill>
                <a:prstClr val="white"/>
              </a:solidFill>
            </a:endParaRPr>
          </a:p>
        </p:txBody>
      </p:sp>
      <p:sp>
        <p:nvSpPr>
          <p:cNvPr id="8" name="Oval 7"/>
          <p:cNvSpPr/>
          <p:nvPr/>
        </p:nvSpPr>
        <p:spPr>
          <a:xfrm>
            <a:off x="6261102" y="3924302"/>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64"/>
            <a:endParaRPr lang="en-US" sz="1800">
              <a:solidFill>
                <a:prstClr val="white"/>
              </a:solidFill>
            </a:endParaRPr>
          </a:p>
        </p:txBody>
      </p:sp>
      <p:sp>
        <p:nvSpPr>
          <p:cNvPr id="9" name="Oval 8"/>
          <p:cNvSpPr/>
          <p:nvPr/>
        </p:nvSpPr>
        <p:spPr>
          <a:xfrm>
            <a:off x="5728974" y="3924302"/>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64"/>
            <a:endParaRPr lang="en-US" sz="1800">
              <a:solidFill>
                <a:prstClr val="white"/>
              </a:solidFill>
            </a:endParaRPr>
          </a:p>
        </p:txBody>
      </p:sp>
    </p:spTree>
    <p:extLst>
      <p:ext uri="{BB962C8B-B14F-4D97-AF65-F5344CB8AC3E}">
        <p14:creationId xmlns:p14="http://schemas.microsoft.com/office/powerpoint/2010/main" val="3712766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4" name="Content Placeholder 3"/>
          <p:cNvSpPr>
            <a:spLocks noGrp="1"/>
          </p:cNvSpPr>
          <p:nvPr>
            <p:ph sz="half" idx="2"/>
          </p:nvPr>
        </p:nvSpPr>
        <p:spPr>
          <a:xfrm>
            <a:off x="6197602" y="1600201"/>
            <a:ext cx="53848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6B3B7268-3F2A-45B0-88B9-8E4C1D1DB02A}" type="datetimeFigureOut">
              <a:rPr lang="en-US" smtClean="0">
                <a:solidFill>
                  <a:prstClr val="black">
                    <a:lumMod val="65000"/>
                    <a:lumOff val="35000"/>
                  </a:prstClr>
                </a:solidFill>
              </a:rPr>
              <a:pPr/>
              <a:t>8/7/2025</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DB344D74-638E-4AF2-9D7A-CA22A6F6B8E1}"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9" name="Content Placeholder 8"/>
          <p:cNvSpPr>
            <a:spLocks noGrp="1"/>
          </p:cNvSpPr>
          <p:nvPr>
            <p:ph sz="quarter" idx="13"/>
          </p:nvPr>
        </p:nvSpPr>
        <p:spPr>
          <a:xfrm>
            <a:off x="487680" y="1600200"/>
            <a:ext cx="5388864" cy="4526280"/>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Tree>
    <p:extLst>
      <p:ext uri="{BB962C8B-B14F-4D97-AF65-F5344CB8AC3E}">
        <p14:creationId xmlns:p14="http://schemas.microsoft.com/office/powerpoint/2010/main" val="1238895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العنوان الرئيسي</a:t>
            </a:r>
            <a:endParaRPr lang="en-US"/>
          </a:p>
        </p:txBody>
      </p:sp>
      <p:sp>
        <p:nvSpPr>
          <p:cNvPr id="3" name="Text Placeholder 2"/>
          <p:cNvSpPr>
            <a:spLocks noGrp="1"/>
          </p:cNvSpPr>
          <p:nvPr>
            <p:ph type="body" idx="1"/>
          </p:nvPr>
        </p:nvSpPr>
        <p:spPr>
          <a:xfrm>
            <a:off x="609600" y="1600200"/>
            <a:ext cx="5386918" cy="609600"/>
          </a:xfrm>
        </p:spPr>
        <p:txBody>
          <a:bodyPr anchor="b">
            <a:noAutofit/>
          </a:bodyPr>
          <a:lstStyle>
            <a:lvl1pPr marL="0" indent="0" algn="ctr">
              <a:buNone/>
              <a:defRPr sz="2400" b="0"/>
            </a:lvl1pPr>
            <a:lvl2pPr marL="457182"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1" indent="0">
              <a:buNone/>
              <a:defRPr sz="1600" b="1"/>
            </a:lvl7pPr>
            <a:lvl8pPr marL="3200272" indent="0">
              <a:buNone/>
              <a:defRPr sz="1600" b="1"/>
            </a:lvl8pPr>
            <a:lvl9pPr marL="3657454" indent="0">
              <a:buNone/>
              <a:defRPr sz="1600" b="1"/>
            </a:lvl9pPr>
          </a:lstStyle>
          <a:p>
            <a:pPr lvl="0"/>
            <a:r>
              <a:rPr lang="ar-SA"/>
              <a:t>انقر لتحرير أنماط النص الرئيسي</a:t>
            </a:r>
          </a:p>
        </p:txBody>
      </p:sp>
      <p:sp>
        <p:nvSpPr>
          <p:cNvPr id="5" name="Text Placeholder 4"/>
          <p:cNvSpPr>
            <a:spLocks noGrp="1"/>
          </p:cNvSpPr>
          <p:nvPr>
            <p:ph type="body" sz="quarter" idx="3"/>
          </p:nvPr>
        </p:nvSpPr>
        <p:spPr>
          <a:xfrm>
            <a:off x="6197601" y="1600200"/>
            <a:ext cx="5389034" cy="609600"/>
          </a:xfrm>
        </p:spPr>
        <p:txBody>
          <a:bodyPr anchor="b">
            <a:noAutofit/>
          </a:bodyPr>
          <a:lstStyle>
            <a:lvl1pPr marL="0" indent="0" algn="ctr">
              <a:buNone/>
              <a:defRPr sz="2400" b="0"/>
            </a:lvl1pPr>
            <a:lvl2pPr marL="457182"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1" indent="0">
              <a:buNone/>
              <a:defRPr sz="1600" b="1"/>
            </a:lvl7pPr>
            <a:lvl8pPr marL="3200272" indent="0">
              <a:buNone/>
              <a:defRPr sz="1600" b="1"/>
            </a:lvl8pPr>
            <a:lvl9pPr marL="3657454" indent="0">
              <a:buNone/>
              <a:defRPr sz="1600" b="1"/>
            </a:lvl9pPr>
          </a:lstStyle>
          <a:p>
            <a:pPr lvl="0"/>
            <a:r>
              <a:rPr lang="ar-SA"/>
              <a:t>انقر لتحرير أنماط النص الرئيسي</a:t>
            </a:r>
          </a:p>
        </p:txBody>
      </p:sp>
      <p:sp>
        <p:nvSpPr>
          <p:cNvPr id="7" name="Date Placeholder 6"/>
          <p:cNvSpPr>
            <a:spLocks noGrp="1"/>
          </p:cNvSpPr>
          <p:nvPr>
            <p:ph type="dt" sz="half" idx="10"/>
          </p:nvPr>
        </p:nvSpPr>
        <p:spPr/>
        <p:txBody>
          <a:bodyPr/>
          <a:lstStyle/>
          <a:p>
            <a:fld id="{6B3B7268-3F2A-45B0-88B9-8E4C1D1DB02A}" type="datetimeFigureOut">
              <a:rPr lang="en-US" smtClean="0">
                <a:solidFill>
                  <a:prstClr val="black">
                    <a:lumMod val="65000"/>
                    <a:lumOff val="35000"/>
                  </a:prstClr>
                </a:solidFill>
              </a:rPr>
              <a:pPr/>
              <a:t>8/7/2025</a:t>
            </a:fld>
            <a:endParaRPr lang="en-US">
              <a:solidFill>
                <a:prstClr val="black">
                  <a:lumMod val="65000"/>
                  <a:lumOff val="35000"/>
                </a:prstClr>
              </a:solidFill>
            </a:endParaRPr>
          </a:p>
        </p:txBody>
      </p:sp>
      <p:sp>
        <p:nvSpPr>
          <p:cNvPr id="8" name="Footer Placeholder 7"/>
          <p:cNvSpPr>
            <a:spLocks noGrp="1"/>
          </p:cNvSpPr>
          <p:nvPr>
            <p:ph type="ftr" sz="quarter" idx="11"/>
          </p:nvPr>
        </p:nvSpPr>
        <p:spPr/>
        <p:txBody>
          <a:bodyPr/>
          <a:lstStyle/>
          <a:p>
            <a:endParaRPr lang="en-US">
              <a:solidFill>
                <a:prstClr val="black">
                  <a:lumMod val="65000"/>
                  <a:lumOff val="35000"/>
                </a:prstClr>
              </a:solidFill>
            </a:endParaRPr>
          </a:p>
        </p:txBody>
      </p:sp>
      <p:sp>
        <p:nvSpPr>
          <p:cNvPr id="9" name="Slide Number Placeholder 8"/>
          <p:cNvSpPr>
            <a:spLocks noGrp="1"/>
          </p:cNvSpPr>
          <p:nvPr>
            <p:ph type="sldNum" sz="quarter" idx="12"/>
          </p:nvPr>
        </p:nvSpPr>
        <p:spPr/>
        <p:txBody>
          <a:bodyPr/>
          <a:lstStyle/>
          <a:p>
            <a:fld id="{DB344D74-638E-4AF2-9D7A-CA22A6F6B8E1}"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11" name="Content Placeholder 10"/>
          <p:cNvSpPr>
            <a:spLocks noGrp="1"/>
          </p:cNvSpPr>
          <p:nvPr>
            <p:ph sz="quarter" idx="13"/>
          </p:nvPr>
        </p:nvSpPr>
        <p:spPr>
          <a:xfrm>
            <a:off x="609600" y="2212848"/>
            <a:ext cx="5388864" cy="3913632"/>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3" name="Content Placeholder 12"/>
          <p:cNvSpPr>
            <a:spLocks noGrp="1"/>
          </p:cNvSpPr>
          <p:nvPr>
            <p:ph sz="quarter" idx="14"/>
          </p:nvPr>
        </p:nvSpPr>
        <p:spPr>
          <a:xfrm>
            <a:off x="6230112" y="2212851"/>
            <a:ext cx="5388864" cy="3913187"/>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Tree>
    <p:extLst>
      <p:ext uri="{BB962C8B-B14F-4D97-AF65-F5344CB8AC3E}">
        <p14:creationId xmlns:p14="http://schemas.microsoft.com/office/powerpoint/2010/main" val="3764242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6B3B7268-3F2A-45B0-88B9-8E4C1D1DB02A}" type="datetimeFigureOut">
              <a:rPr lang="en-US" smtClean="0">
                <a:solidFill>
                  <a:prstClr val="black">
                    <a:lumMod val="65000"/>
                    <a:lumOff val="35000"/>
                  </a:prstClr>
                </a:solidFill>
              </a:rPr>
              <a:pPr/>
              <a:t>8/7/2025</a:t>
            </a:fld>
            <a:endParaRPr lang="en-US">
              <a:solidFill>
                <a:prstClr val="black">
                  <a:lumMod val="65000"/>
                  <a:lumOff val="35000"/>
                </a:prstClr>
              </a:solidFill>
            </a:endParaRPr>
          </a:p>
        </p:txBody>
      </p:sp>
      <p:sp>
        <p:nvSpPr>
          <p:cNvPr id="4" name="Footer Placeholder 3"/>
          <p:cNvSpPr>
            <a:spLocks noGrp="1"/>
          </p:cNvSpPr>
          <p:nvPr>
            <p:ph type="ftr" sz="quarter" idx="11"/>
          </p:nvPr>
        </p:nvSpPr>
        <p:spPr/>
        <p:txBody>
          <a:bodyPr/>
          <a:lstStyle/>
          <a:p>
            <a:endParaRPr lang="en-US">
              <a:solidFill>
                <a:prstClr val="black">
                  <a:lumMod val="65000"/>
                  <a:lumOff val="35000"/>
                </a:prstClr>
              </a:solidFill>
            </a:endParaRPr>
          </a:p>
        </p:txBody>
      </p:sp>
      <p:sp>
        <p:nvSpPr>
          <p:cNvPr id="5" name="Slide Number Placeholder 4"/>
          <p:cNvSpPr>
            <a:spLocks noGrp="1"/>
          </p:cNvSpPr>
          <p:nvPr>
            <p:ph type="sldNum" sz="quarter" idx="12"/>
          </p:nvPr>
        </p:nvSpPr>
        <p:spPr/>
        <p:txBody>
          <a:bodyPr/>
          <a:lstStyle/>
          <a:p>
            <a:fld id="{DB344D74-638E-4AF2-9D7A-CA22A6F6B8E1}"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482370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3B7268-3F2A-45B0-88B9-8E4C1D1DB02A}" type="datetimeFigureOut">
              <a:rPr lang="en-US" smtClean="0">
                <a:solidFill>
                  <a:prstClr val="black">
                    <a:lumMod val="65000"/>
                    <a:lumOff val="35000"/>
                  </a:prstClr>
                </a:solidFill>
              </a:rPr>
              <a:pPr/>
              <a:t>8/7/2025</a:t>
            </a:fld>
            <a:endParaRPr lang="en-US">
              <a:solidFill>
                <a:prstClr val="black">
                  <a:lumMod val="65000"/>
                  <a:lumOff val="35000"/>
                </a:prstClr>
              </a:solidFill>
            </a:endParaRPr>
          </a:p>
        </p:txBody>
      </p:sp>
      <p:sp>
        <p:nvSpPr>
          <p:cNvPr id="3" name="Footer Placeholder 2"/>
          <p:cNvSpPr>
            <a:spLocks noGrp="1"/>
          </p:cNvSpPr>
          <p:nvPr>
            <p:ph type="ftr" sz="quarter" idx="11"/>
          </p:nvPr>
        </p:nvSpPr>
        <p:spPr/>
        <p:txBody>
          <a:bodyPr/>
          <a:lstStyle/>
          <a:p>
            <a:endParaRPr lang="en-US">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DB344D74-638E-4AF2-9D7A-CA22A6F6B8E1}"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643912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7876117" y="266700"/>
            <a:ext cx="4011085"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ar-SA"/>
              <a:t>انقر لتحرير نمط العنوان الرئيسي</a:t>
            </a:r>
            <a:endParaRPr lang="en-US" dirty="0"/>
          </a:p>
        </p:txBody>
      </p:sp>
      <p:sp>
        <p:nvSpPr>
          <p:cNvPr id="3" name="Content Placeholder 2"/>
          <p:cNvSpPr>
            <a:spLocks noGrp="1"/>
          </p:cNvSpPr>
          <p:nvPr>
            <p:ph idx="1"/>
          </p:nvPr>
        </p:nvSpPr>
        <p:spPr>
          <a:xfrm>
            <a:off x="958852" y="273052"/>
            <a:ext cx="66611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7876117" y="2438401"/>
            <a:ext cx="4011085" cy="3687763"/>
          </a:xfrm>
        </p:spPr>
        <p:txBody>
          <a:bodyPr>
            <a:normAutofit/>
          </a:bodyPr>
          <a:lstStyle>
            <a:lvl1pPr marL="0" indent="0" algn="ctr">
              <a:lnSpc>
                <a:spcPct val="125000"/>
              </a:lnSpc>
              <a:buNone/>
              <a:defRPr sz="1600"/>
            </a:lvl1pPr>
            <a:lvl2pPr marL="457182" indent="0">
              <a:buNone/>
              <a:defRPr sz="1200"/>
            </a:lvl2pPr>
            <a:lvl3pPr marL="914364" indent="0">
              <a:buNone/>
              <a:defRPr sz="1000"/>
            </a:lvl3pPr>
            <a:lvl4pPr marL="1371545" indent="0">
              <a:buNone/>
              <a:defRPr sz="900"/>
            </a:lvl4pPr>
            <a:lvl5pPr marL="1828727" indent="0">
              <a:buNone/>
              <a:defRPr sz="900"/>
            </a:lvl5pPr>
            <a:lvl6pPr marL="2285909" indent="0">
              <a:buNone/>
              <a:defRPr sz="900"/>
            </a:lvl6pPr>
            <a:lvl7pPr marL="2743091" indent="0">
              <a:buNone/>
              <a:defRPr sz="900"/>
            </a:lvl7pPr>
            <a:lvl8pPr marL="3200272" indent="0">
              <a:buNone/>
              <a:defRPr sz="900"/>
            </a:lvl8pPr>
            <a:lvl9pPr marL="3657454" indent="0">
              <a:buNone/>
              <a:defRPr sz="900"/>
            </a:lvl9pPr>
          </a:lstStyle>
          <a:p>
            <a:pPr lvl="0"/>
            <a:r>
              <a:rPr lang="ar-SA"/>
              <a:t>انقر لتحرير أنماط النص الرئيسي</a:t>
            </a:r>
          </a:p>
        </p:txBody>
      </p:sp>
      <p:sp>
        <p:nvSpPr>
          <p:cNvPr id="5" name="Date Placeholder 4"/>
          <p:cNvSpPr>
            <a:spLocks noGrp="1"/>
          </p:cNvSpPr>
          <p:nvPr>
            <p:ph type="dt" sz="half" idx="10"/>
          </p:nvPr>
        </p:nvSpPr>
        <p:spPr/>
        <p:txBody>
          <a:bodyPr/>
          <a:lstStyle/>
          <a:p>
            <a:fld id="{6B3B7268-3F2A-45B0-88B9-8E4C1D1DB02A}" type="datetimeFigureOut">
              <a:rPr lang="en-US" smtClean="0">
                <a:solidFill>
                  <a:prstClr val="black">
                    <a:lumMod val="65000"/>
                    <a:lumOff val="35000"/>
                  </a:prstClr>
                </a:solidFill>
              </a:rPr>
              <a:pPr/>
              <a:t>8/7/2025</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DB344D74-638E-4AF2-9D7A-CA22A6F6B8E1}"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786557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239438" y="228602"/>
            <a:ext cx="7615765" cy="895350"/>
          </a:xfrm>
        </p:spPr>
        <p:txBody>
          <a:bodyPr anchor="b"/>
          <a:lstStyle>
            <a:lvl1pPr algn="ctr">
              <a:lnSpc>
                <a:spcPct val="100000"/>
              </a:lnSpc>
              <a:defRPr sz="2800" b="0"/>
            </a:lvl1pPr>
          </a:lstStyle>
          <a:p>
            <a:r>
              <a:rPr lang="ar-SA"/>
              <a:t>انقر لتحرير نمط العنوان الرئيسي</a:t>
            </a:r>
            <a:endParaRPr lang="en-US" dirty="0"/>
          </a:p>
        </p:txBody>
      </p:sp>
      <p:sp>
        <p:nvSpPr>
          <p:cNvPr id="3" name="Picture Placeholder 2"/>
          <p:cNvSpPr>
            <a:spLocks noGrp="1"/>
          </p:cNvSpPr>
          <p:nvPr>
            <p:ph type="pic" idx="1"/>
          </p:nvPr>
        </p:nvSpPr>
        <p:spPr>
          <a:xfrm>
            <a:off x="2010838" y="1143002"/>
            <a:ext cx="8072965"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182" indent="0">
              <a:buNone/>
              <a:defRPr sz="2800"/>
            </a:lvl2pPr>
            <a:lvl3pPr marL="914364" indent="0">
              <a:buNone/>
              <a:defRPr sz="2400"/>
            </a:lvl3pPr>
            <a:lvl4pPr marL="1371545" indent="0">
              <a:buNone/>
              <a:defRPr sz="2000"/>
            </a:lvl4pPr>
            <a:lvl5pPr marL="1828727" indent="0">
              <a:buNone/>
              <a:defRPr sz="2000"/>
            </a:lvl5pPr>
            <a:lvl6pPr marL="2285909" indent="0">
              <a:buNone/>
              <a:defRPr sz="2000"/>
            </a:lvl6pPr>
            <a:lvl7pPr marL="2743091" indent="0">
              <a:buNone/>
              <a:defRPr sz="2000"/>
            </a:lvl7pPr>
            <a:lvl8pPr marL="3200272" indent="0">
              <a:buNone/>
              <a:defRPr sz="2000"/>
            </a:lvl8pPr>
            <a:lvl9pPr marL="3657454" indent="0">
              <a:buNone/>
              <a:defRPr sz="2000"/>
            </a:lvl9pPr>
          </a:lstStyle>
          <a:p>
            <a:r>
              <a:rPr lang="ar-SA"/>
              <a:t>انقر فوق الأيقونة لإضافة صورة</a:t>
            </a:r>
            <a:endParaRPr lang="en-US"/>
          </a:p>
        </p:txBody>
      </p:sp>
      <p:sp>
        <p:nvSpPr>
          <p:cNvPr id="4" name="Text Placeholder 3"/>
          <p:cNvSpPr>
            <a:spLocks noGrp="1"/>
          </p:cNvSpPr>
          <p:nvPr>
            <p:ph type="body" sz="half" idx="2"/>
          </p:nvPr>
        </p:nvSpPr>
        <p:spPr>
          <a:xfrm>
            <a:off x="2239438" y="5810250"/>
            <a:ext cx="7615765" cy="533400"/>
          </a:xfrm>
        </p:spPr>
        <p:txBody>
          <a:bodyPr>
            <a:normAutofit/>
          </a:bodyPr>
          <a:lstStyle>
            <a:lvl1pPr marL="0" indent="0" algn="ctr">
              <a:buNone/>
              <a:defRPr sz="1600"/>
            </a:lvl1pPr>
            <a:lvl2pPr marL="457182" indent="0">
              <a:buNone/>
              <a:defRPr sz="1200"/>
            </a:lvl2pPr>
            <a:lvl3pPr marL="914364" indent="0">
              <a:buNone/>
              <a:defRPr sz="1000"/>
            </a:lvl3pPr>
            <a:lvl4pPr marL="1371545" indent="0">
              <a:buNone/>
              <a:defRPr sz="900"/>
            </a:lvl4pPr>
            <a:lvl5pPr marL="1828727" indent="0">
              <a:buNone/>
              <a:defRPr sz="900"/>
            </a:lvl5pPr>
            <a:lvl6pPr marL="2285909" indent="0">
              <a:buNone/>
              <a:defRPr sz="900"/>
            </a:lvl6pPr>
            <a:lvl7pPr marL="2743091" indent="0">
              <a:buNone/>
              <a:defRPr sz="900"/>
            </a:lvl7pPr>
            <a:lvl8pPr marL="3200272" indent="0">
              <a:buNone/>
              <a:defRPr sz="900"/>
            </a:lvl8pPr>
            <a:lvl9pPr marL="3657454" indent="0">
              <a:buNone/>
              <a:defRPr sz="900"/>
            </a:lvl9pPr>
          </a:lstStyle>
          <a:p>
            <a:pPr lvl="0"/>
            <a:r>
              <a:rPr lang="ar-SA"/>
              <a:t>انقر لتحرير أنماط النص الرئيسي</a:t>
            </a:r>
          </a:p>
        </p:txBody>
      </p:sp>
      <p:sp>
        <p:nvSpPr>
          <p:cNvPr id="5" name="Date Placeholder 4"/>
          <p:cNvSpPr>
            <a:spLocks noGrp="1"/>
          </p:cNvSpPr>
          <p:nvPr>
            <p:ph type="dt" sz="half" idx="10"/>
          </p:nvPr>
        </p:nvSpPr>
        <p:spPr/>
        <p:txBody>
          <a:bodyPr/>
          <a:lstStyle/>
          <a:p>
            <a:fld id="{6B3B7268-3F2A-45B0-88B9-8E4C1D1DB02A}" type="datetimeFigureOut">
              <a:rPr lang="en-US" smtClean="0">
                <a:solidFill>
                  <a:prstClr val="black">
                    <a:lumMod val="65000"/>
                    <a:lumOff val="35000"/>
                  </a:prstClr>
                </a:solidFill>
              </a:rPr>
              <a:pPr/>
              <a:t>8/7/2025</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DB344D74-638E-4AF2-9D7A-CA22A6F6B8E1}"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912582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6B3B7268-3F2A-45B0-88B9-8E4C1D1DB02A}" type="datetimeFigureOut">
              <a:rPr lang="en-US" smtClean="0">
                <a:solidFill>
                  <a:prstClr val="black">
                    <a:lumMod val="65000"/>
                    <a:lumOff val="35000"/>
                  </a:prstClr>
                </a:solidFill>
              </a:rPr>
              <a:pPr/>
              <a:t>8/7/2025</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DB344D74-638E-4AF2-9D7A-CA22A6F6B8E1}"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302886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609602" y="274641"/>
            <a:ext cx="80264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6B3B7268-3F2A-45B0-88B9-8E4C1D1DB02A}" type="datetimeFigureOut">
              <a:rPr lang="en-US" smtClean="0">
                <a:solidFill>
                  <a:prstClr val="black">
                    <a:lumMod val="65000"/>
                    <a:lumOff val="35000"/>
                  </a:prstClr>
                </a:solidFill>
              </a:rPr>
              <a:pPr/>
              <a:t>8/7/2025</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DB344D74-638E-4AF2-9D7A-CA22A6F6B8E1}"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002828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0"/>
            <a:ext cx="10972800" cy="1600200"/>
          </a:xfrm>
          <a:prstGeom prst="rect">
            <a:avLst/>
          </a:prstGeom>
        </p:spPr>
        <p:txBody>
          <a:bodyPr vert="horz" lIns="91440" tIns="45720" rIns="91440" bIns="45720" rtlCol="0" anchor="b">
            <a:no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8484463" y="6356354"/>
            <a:ext cx="2781301"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pPr defTabSz="914364"/>
            <a:fld id="{6B3B7268-3F2A-45B0-88B9-8E4C1D1DB02A}" type="datetimeFigureOut">
              <a:rPr lang="en-US" smtClean="0">
                <a:solidFill>
                  <a:prstClr val="black">
                    <a:lumMod val="65000"/>
                    <a:lumOff val="35000"/>
                  </a:prstClr>
                </a:solidFill>
              </a:rPr>
              <a:pPr defTabSz="914364"/>
              <a:t>8/7/2025</a:t>
            </a:fld>
            <a:endParaRPr lang="en-US">
              <a:solidFill>
                <a:prstClr val="black">
                  <a:lumMod val="65000"/>
                  <a:lumOff val="35000"/>
                </a:prstClr>
              </a:solidFill>
            </a:endParaRPr>
          </a:p>
        </p:txBody>
      </p:sp>
      <p:sp>
        <p:nvSpPr>
          <p:cNvPr id="5" name="Footer Placeholder 4"/>
          <p:cNvSpPr>
            <a:spLocks noGrp="1"/>
          </p:cNvSpPr>
          <p:nvPr>
            <p:ph type="ftr" sz="quarter" idx="3"/>
          </p:nvPr>
        </p:nvSpPr>
        <p:spPr>
          <a:xfrm>
            <a:off x="878889" y="6356354"/>
            <a:ext cx="3797301"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pPr defTabSz="914364"/>
            <a:endParaRPr lang="en-US">
              <a:solidFill>
                <a:prstClr val="black">
                  <a:lumMod val="65000"/>
                  <a:lumOff val="35000"/>
                </a:prstClr>
              </a:solidFill>
            </a:endParaRPr>
          </a:p>
        </p:txBody>
      </p:sp>
      <p:sp>
        <p:nvSpPr>
          <p:cNvPr id="6" name="Slide Number Placeholder 5"/>
          <p:cNvSpPr>
            <a:spLocks noGrp="1"/>
          </p:cNvSpPr>
          <p:nvPr>
            <p:ph type="sldNum" sz="quarter" idx="4"/>
          </p:nvPr>
        </p:nvSpPr>
        <p:spPr>
          <a:xfrm>
            <a:off x="11391039" y="6356354"/>
            <a:ext cx="749301"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pPr defTabSz="914364"/>
            <a:fld id="{DB344D74-638E-4AF2-9D7A-CA22A6F6B8E1}" type="slidenum">
              <a:rPr lang="en-US" smtClean="0">
                <a:solidFill>
                  <a:prstClr val="black">
                    <a:lumMod val="65000"/>
                    <a:lumOff val="35000"/>
                  </a:prstClr>
                </a:solidFill>
              </a:rPr>
              <a:pPr defTabSz="914364"/>
              <a:t>‹#›</a:t>
            </a:fld>
            <a:endParaRPr lang="en-US">
              <a:solidFill>
                <a:prstClr val="black">
                  <a:lumMod val="65000"/>
                  <a:lumOff val="35000"/>
                </a:prstClr>
              </a:solidFill>
            </a:endParaRPr>
          </a:p>
        </p:txBody>
      </p:sp>
      <p:sp>
        <p:nvSpPr>
          <p:cNvPr id="7" name="Oval 6"/>
          <p:cNvSpPr/>
          <p:nvPr/>
        </p:nvSpPr>
        <p:spPr>
          <a:xfrm>
            <a:off x="11277017" y="6499386"/>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64"/>
            <a:endParaRPr lang="en-US" sz="1800">
              <a:solidFill>
                <a:prstClr val="white"/>
              </a:solidFill>
            </a:endParaRPr>
          </a:p>
        </p:txBody>
      </p:sp>
      <p:sp>
        <p:nvSpPr>
          <p:cNvPr id="8" name="Oval 7"/>
          <p:cNvSpPr/>
          <p:nvPr/>
        </p:nvSpPr>
        <p:spPr>
          <a:xfrm>
            <a:off x="758828" y="6499386"/>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64"/>
            <a:endParaRPr lang="en-US" sz="1800">
              <a:solidFill>
                <a:prstClr val="white"/>
              </a:solidFill>
            </a:endParaRPr>
          </a:p>
        </p:txBody>
      </p:sp>
    </p:spTree>
    <p:extLst>
      <p:ext uri="{BB962C8B-B14F-4D97-AF65-F5344CB8AC3E}">
        <p14:creationId xmlns:p14="http://schemas.microsoft.com/office/powerpoint/2010/main" val="139432389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364" rtl="1"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887" indent="-342887" algn="r" defTabSz="914364" rtl="1"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20" indent="-285738" algn="r" defTabSz="914364"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2954" indent="-228590" algn="r" defTabSz="914364"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136" indent="-228590" algn="r" defTabSz="914364"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317" indent="-228590" algn="r" defTabSz="914364"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499" indent="-228590" algn="r" defTabSz="914364"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681" indent="-228590" algn="r" defTabSz="914364"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8863" indent="-228590" algn="r" defTabSz="914364"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044" indent="-228590" algn="r" defTabSz="914364"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r" defTabSz="914364" rtl="1" eaLnBrk="1" latinLnBrk="0" hangingPunct="1">
        <a:defRPr sz="1800" kern="1200">
          <a:solidFill>
            <a:schemeClr val="tx1"/>
          </a:solidFill>
          <a:latin typeface="+mn-lt"/>
          <a:ea typeface="+mn-ea"/>
          <a:cs typeface="+mn-cs"/>
        </a:defRPr>
      </a:lvl1pPr>
      <a:lvl2pPr marL="457182" algn="r" defTabSz="914364" rtl="1" eaLnBrk="1" latinLnBrk="0" hangingPunct="1">
        <a:defRPr sz="1800" kern="1200">
          <a:solidFill>
            <a:schemeClr val="tx1"/>
          </a:solidFill>
          <a:latin typeface="+mn-lt"/>
          <a:ea typeface="+mn-ea"/>
          <a:cs typeface="+mn-cs"/>
        </a:defRPr>
      </a:lvl2pPr>
      <a:lvl3pPr marL="914364" algn="r" defTabSz="914364" rtl="1" eaLnBrk="1" latinLnBrk="0" hangingPunct="1">
        <a:defRPr sz="1800" kern="1200">
          <a:solidFill>
            <a:schemeClr val="tx1"/>
          </a:solidFill>
          <a:latin typeface="+mn-lt"/>
          <a:ea typeface="+mn-ea"/>
          <a:cs typeface="+mn-cs"/>
        </a:defRPr>
      </a:lvl3pPr>
      <a:lvl4pPr marL="1371545" algn="r" defTabSz="914364" rtl="1" eaLnBrk="1" latinLnBrk="0" hangingPunct="1">
        <a:defRPr sz="1800" kern="1200">
          <a:solidFill>
            <a:schemeClr val="tx1"/>
          </a:solidFill>
          <a:latin typeface="+mn-lt"/>
          <a:ea typeface="+mn-ea"/>
          <a:cs typeface="+mn-cs"/>
        </a:defRPr>
      </a:lvl4pPr>
      <a:lvl5pPr marL="1828727" algn="r" defTabSz="914364" rtl="1" eaLnBrk="1" latinLnBrk="0" hangingPunct="1">
        <a:defRPr sz="1800" kern="1200">
          <a:solidFill>
            <a:schemeClr val="tx1"/>
          </a:solidFill>
          <a:latin typeface="+mn-lt"/>
          <a:ea typeface="+mn-ea"/>
          <a:cs typeface="+mn-cs"/>
        </a:defRPr>
      </a:lvl5pPr>
      <a:lvl6pPr marL="2285909" algn="r" defTabSz="914364" rtl="1" eaLnBrk="1" latinLnBrk="0" hangingPunct="1">
        <a:defRPr sz="1800" kern="1200">
          <a:solidFill>
            <a:schemeClr val="tx1"/>
          </a:solidFill>
          <a:latin typeface="+mn-lt"/>
          <a:ea typeface="+mn-ea"/>
          <a:cs typeface="+mn-cs"/>
        </a:defRPr>
      </a:lvl6pPr>
      <a:lvl7pPr marL="2743091" algn="r" defTabSz="914364" rtl="1" eaLnBrk="1" latinLnBrk="0" hangingPunct="1">
        <a:defRPr sz="1800" kern="1200">
          <a:solidFill>
            <a:schemeClr val="tx1"/>
          </a:solidFill>
          <a:latin typeface="+mn-lt"/>
          <a:ea typeface="+mn-ea"/>
          <a:cs typeface="+mn-cs"/>
        </a:defRPr>
      </a:lvl7pPr>
      <a:lvl8pPr marL="3200272" algn="r" defTabSz="914364" rtl="1" eaLnBrk="1" latinLnBrk="0" hangingPunct="1">
        <a:defRPr sz="1800" kern="1200">
          <a:solidFill>
            <a:schemeClr val="tx1"/>
          </a:solidFill>
          <a:latin typeface="+mn-lt"/>
          <a:ea typeface="+mn-ea"/>
          <a:cs typeface="+mn-cs"/>
        </a:defRPr>
      </a:lvl8pPr>
      <a:lvl9pPr marL="3657454" algn="r" defTabSz="914364"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11.sv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svg"/><Relationship Id="rId7" Type="http://schemas.openxmlformats.org/officeDocument/2006/relationships/image" Target="../media/image11.sv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6.png"/><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8AF940C-A119-4407-9F27-A2A861B3CB83}"/>
              </a:ext>
            </a:extLst>
          </p:cNvPr>
          <p:cNvSpPr/>
          <p:nvPr/>
        </p:nvSpPr>
        <p:spPr>
          <a:xfrm>
            <a:off x="763151" y="4697369"/>
            <a:ext cx="5181061" cy="1218795"/>
          </a:xfrm>
          <a:prstGeom prst="rect">
            <a:avLst/>
          </a:prstGeom>
          <a:noFill/>
        </p:spPr>
        <p:txBody>
          <a:bodyPr wrap="square" lIns="109728" tIns="54864" rIns="109728" bIns="54864">
            <a:spAutoFit/>
          </a:bodyPr>
          <a:lstStyle/>
          <a:p>
            <a:pPr algn="ctr"/>
            <a:r>
              <a:rPr lang="ar-YE" sz="3600" b="1" dirty="0">
                <a:ln w="10160">
                  <a:solidFill>
                    <a:srgbClr val="7CCA62"/>
                  </a:solidFill>
                  <a:prstDash val="solid"/>
                </a:ln>
                <a:latin typeface="Hacen Tunisia" panose="02000000000000000000" pitchFamily="2" charset="-78"/>
                <a:cs typeface="Hacen Tunisia" panose="02000000000000000000" pitchFamily="2" charset="-78"/>
              </a:rPr>
              <a:t>اعداد</a:t>
            </a:r>
            <a:r>
              <a:rPr lang="ar-YE" sz="3600" b="1" dirty="0">
                <a:ln w="10160">
                  <a:solidFill>
                    <a:srgbClr val="7CCA62"/>
                  </a:solidFill>
                  <a:prstDash val="solid"/>
                </a:ln>
                <a:effectLst>
                  <a:outerShdw blurRad="38100" dist="22860" dir="5400000" algn="tl" rotWithShape="0">
                    <a:srgbClr val="000000">
                      <a:alpha val="30000"/>
                    </a:srgbClr>
                  </a:outerShdw>
                </a:effectLst>
                <a:latin typeface="Hacen Tunisia" panose="02000000000000000000" pitchFamily="2" charset="-78"/>
                <a:cs typeface="Hacen Tunisia" panose="02000000000000000000" pitchFamily="2" charset="-78"/>
              </a:rPr>
              <a:t>:</a:t>
            </a:r>
          </a:p>
          <a:p>
            <a:pPr algn="ctr"/>
            <a:r>
              <a:rPr lang="ar-YE" sz="3600" b="1" dirty="0">
                <a:ln w="10160">
                  <a:solidFill>
                    <a:srgbClr val="7CCA62"/>
                  </a:solidFill>
                  <a:prstDash val="solid"/>
                </a:ln>
                <a:latin typeface="Hacen Tunisia" panose="02000000000000000000" pitchFamily="2" charset="-78"/>
                <a:cs typeface="Hacen Tunisia" panose="02000000000000000000" pitchFamily="2" charset="-78"/>
              </a:rPr>
              <a:t>م/عبدالفتاح محمد</a:t>
            </a:r>
            <a:r>
              <a:rPr lang="ar-YE" sz="3600" b="1" dirty="0">
                <a:ln w="10160">
                  <a:solidFill>
                    <a:srgbClr val="7CCA62"/>
                  </a:solidFill>
                  <a:prstDash val="solid"/>
                </a:ln>
                <a:effectLst>
                  <a:outerShdw blurRad="38100" dist="22860" dir="5400000" algn="tl" rotWithShape="0">
                    <a:srgbClr val="000000">
                      <a:alpha val="30000"/>
                    </a:srgbClr>
                  </a:outerShdw>
                </a:effectLst>
                <a:latin typeface="Hacen Tunisia" panose="02000000000000000000" pitchFamily="2" charset="-78"/>
                <a:cs typeface="Hacen Tunisia" panose="02000000000000000000" pitchFamily="2" charset="-78"/>
              </a:rPr>
              <a:t> </a:t>
            </a:r>
            <a:r>
              <a:rPr lang="ar-YE" sz="3600" b="1" dirty="0">
                <a:ln w="10160">
                  <a:solidFill>
                    <a:srgbClr val="7CCA62"/>
                  </a:solidFill>
                  <a:prstDash val="solid"/>
                </a:ln>
                <a:latin typeface="Hacen Tunisia" panose="02000000000000000000" pitchFamily="2" charset="-78"/>
                <a:cs typeface="Hacen Tunisia" panose="02000000000000000000" pitchFamily="2" charset="-78"/>
              </a:rPr>
              <a:t>ذمران</a:t>
            </a:r>
            <a:endParaRPr lang="en-US" sz="3600" b="1" dirty="0">
              <a:ln w="10160">
                <a:solidFill>
                  <a:srgbClr val="7CCA62"/>
                </a:solidFill>
                <a:prstDash val="solid"/>
              </a:ln>
              <a:latin typeface="Hacen Tunisia" panose="02000000000000000000" pitchFamily="2" charset="-78"/>
              <a:cs typeface="Hacen Tunisia" panose="02000000000000000000" pitchFamily="2" charset="-78"/>
            </a:endParaRPr>
          </a:p>
        </p:txBody>
      </p:sp>
      <p:cxnSp>
        <p:nvCxnSpPr>
          <p:cNvPr id="3" name="Straight Connector 2">
            <a:extLst>
              <a:ext uri="{FF2B5EF4-FFF2-40B4-BE49-F238E27FC236}">
                <a16:creationId xmlns:a16="http://schemas.microsoft.com/office/drawing/2014/main" id="{B899DB72-BB47-46FB-91F6-B363BBBC0E56}"/>
              </a:ext>
            </a:extLst>
          </p:cNvPr>
          <p:cNvCxnSpPr>
            <a:cxnSpLocks/>
          </p:cNvCxnSpPr>
          <p:nvPr/>
        </p:nvCxnSpPr>
        <p:spPr>
          <a:xfrm>
            <a:off x="4732876" y="3004687"/>
            <a:ext cx="0" cy="197008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BA0B4AC-9863-4D65-8034-AB92FDCE8A82}"/>
              </a:ext>
            </a:extLst>
          </p:cNvPr>
          <p:cNvSpPr txBox="1"/>
          <p:nvPr/>
        </p:nvSpPr>
        <p:spPr>
          <a:xfrm>
            <a:off x="4047715" y="2293723"/>
            <a:ext cx="7224634" cy="1421928"/>
          </a:xfrm>
          <a:prstGeom prst="rect">
            <a:avLst/>
          </a:prstGeom>
          <a:noFill/>
        </p:spPr>
        <p:style>
          <a:lnRef idx="3">
            <a:schemeClr val="lt1"/>
          </a:lnRef>
          <a:fillRef idx="1">
            <a:schemeClr val="accent1"/>
          </a:fillRef>
          <a:effectRef idx="1">
            <a:schemeClr val="accent1"/>
          </a:effectRef>
          <a:fontRef idx="minor">
            <a:schemeClr val="lt1"/>
          </a:fontRef>
        </p:style>
        <p:txBody>
          <a:bodyPr wrap="square" rtlCol="0">
            <a:spAutoFit/>
          </a:bodyPr>
          <a:lstStyle/>
          <a:p>
            <a:pPr lvl="0" algn="ctr"/>
            <a:r>
              <a:rPr lang="ar-SA" sz="4320" b="1">
                <a:solidFill>
                  <a:schemeClr val="tx1"/>
                </a:solidFill>
                <a:latin typeface="Hacen Tunisia" panose="02000000000000000000" pitchFamily="2" charset="-78"/>
                <a:cs typeface="Hacen Tunisia" panose="02000000000000000000" pitchFamily="2" charset="-78"/>
              </a:rPr>
              <a:t>الرؤية المستقبلية في تطوير </a:t>
            </a:r>
            <a:r>
              <a:rPr lang="ar-SA" sz="4320" b="1" dirty="0">
                <a:solidFill>
                  <a:schemeClr val="tx1"/>
                </a:solidFill>
                <a:latin typeface="Hacen Tunisia" panose="02000000000000000000" pitchFamily="2" charset="-78"/>
                <a:cs typeface="Hacen Tunisia" panose="02000000000000000000" pitchFamily="2" charset="-78"/>
              </a:rPr>
              <a:t>شبكة الالياف الضوئية </a:t>
            </a:r>
            <a:endParaRPr lang="ar-YE" sz="4320" b="1" dirty="0">
              <a:solidFill>
                <a:schemeClr val="tx1"/>
              </a:solidFill>
              <a:latin typeface="Hacen Tunisia" panose="02000000000000000000" pitchFamily="2" charset="-78"/>
              <a:cs typeface="Hacen Tunisia" panose="02000000000000000000" pitchFamily="2" charset="-78"/>
            </a:endParaRPr>
          </a:p>
        </p:txBody>
      </p:sp>
      <p:pic>
        <p:nvPicPr>
          <p:cNvPr id="7" name="Picture 6">
            <a:extLst>
              <a:ext uri="{FF2B5EF4-FFF2-40B4-BE49-F238E27FC236}">
                <a16:creationId xmlns:a16="http://schemas.microsoft.com/office/drawing/2014/main" id="{B751F0C9-F34B-40B1-B0FE-B74C85A7DD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7" y="-38645"/>
            <a:ext cx="2531192" cy="922881"/>
          </a:xfrm>
          <a:prstGeom prst="rect">
            <a:avLst/>
          </a:prstGeom>
        </p:spPr>
      </p:pic>
      <p:sp>
        <p:nvSpPr>
          <p:cNvPr id="2" name="Rectangle 1">
            <a:extLst>
              <a:ext uri="{FF2B5EF4-FFF2-40B4-BE49-F238E27FC236}">
                <a16:creationId xmlns:a16="http://schemas.microsoft.com/office/drawing/2014/main" id="{392465E3-DEEB-4745-B288-B711E6AC601C}"/>
              </a:ext>
            </a:extLst>
          </p:cNvPr>
          <p:cNvSpPr/>
          <p:nvPr/>
        </p:nvSpPr>
        <p:spPr>
          <a:xfrm>
            <a:off x="-58520" y="5944989"/>
            <a:ext cx="6962752" cy="646331"/>
          </a:xfrm>
          <a:prstGeom prst="rect">
            <a:avLst/>
          </a:prstGeom>
        </p:spPr>
        <p:txBody>
          <a:bodyPr wrap="square">
            <a:spAutoFit/>
          </a:bodyPr>
          <a:lstStyle/>
          <a:p>
            <a:pPr algn="ctr"/>
            <a:r>
              <a:rPr lang="ar-SA" sz="1800" b="1" dirty="0">
                <a:ln w="10160">
                  <a:solidFill>
                    <a:srgbClr val="7CCA62"/>
                  </a:solidFill>
                  <a:prstDash val="solid"/>
                </a:ln>
                <a:cs typeface="Hacen Tunisia" panose="02000000000000000000" pitchFamily="2" charset="-78"/>
              </a:rPr>
              <a:t>المؤسسة العامة للاتصالات السلكية</a:t>
            </a:r>
            <a:r>
              <a:rPr lang="ar-SA" sz="1800" dirty="0"/>
              <a:t> </a:t>
            </a:r>
            <a:r>
              <a:rPr lang="ar-SA" sz="1800" b="1" dirty="0">
                <a:ln w="10160">
                  <a:solidFill>
                    <a:srgbClr val="7CCA62"/>
                  </a:solidFill>
                  <a:prstDash val="solid"/>
                </a:ln>
                <a:cs typeface="Hacen Tunisia" panose="02000000000000000000" pitchFamily="2" charset="-78"/>
              </a:rPr>
              <a:t>واللاسلكية</a:t>
            </a:r>
          </a:p>
          <a:p>
            <a:pPr algn="ctr"/>
            <a:r>
              <a:rPr lang="en-US" sz="1800" b="1" dirty="0">
                <a:ln w="22225">
                  <a:solidFill>
                    <a:schemeClr val="accent2"/>
                  </a:solidFill>
                  <a:prstDash val="solid"/>
                </a:ln>
                <a:solidFill>
                  <a:schemeClr val="accent2">
                    <a:lumMod val="40000"/>
                    <a:lumOff val="60000"/>
                  </a:schemeClr>
                </a:solidFill>
              </a:rPr>
              <a:t>Public Telecommunication Corporation</a:t>
            </a:r>
          </a:p>
        </p:txBody>
      </p:sp>
    </p:spTree>
    <p:extLst>
      <p:ext uri="{BB962C8B-B14F-4D97-AF65-F5344CB8AC3E}">
        <p14:creationId xmlns:p14="http://schemas.microsoft.com/office/powerpoint/2010/main" val="40931354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526611-C201-4A18-B253-B24267A60735}"/>
              </a:ext>
            </a:extLst>
          </p:cNvPr>
          <p:cNvPicPr>
            <a:picLocks noChangeAspect="1"/>
          </p:cNvPicPr>
          <p:nvPr/>
        </p:nvPicPr>
        <p:blipFill>
          <a:blip r:embed="rId2"/>
          <a:stretch>
            <a:fillRect/>
          </a:stretch>
        </p:blipFill>
        <p:spPr>
          <a:xfrm>
            <a:off x="339511" y="778211"/>
            <a:ext cx="11866818" cy="5843404"/>
          </a:xfrm>
          <a:prstGeom prst="rect">
            <a:avLst/>
          </a:prstGeom>
        </p:spPr>
      </p:pic>
      <p:sp>
        <p:nvSpPr>
          <p:cNvPr id="3" name="Rectangle 2">
            <a:extLst>
              <a:ext uri="{FF2B5EF4-FFF2-40B4-BE49-F238E27FC236}">
                <a16:creationId xmlns:a16="http://schemas.microsoft.com/office/drawing/2014/main" id="{35A5DE33-FE12-4228-97A1-82B352627D8E}"/>
              </a:ext>
            </a:extLst>
          </p:cNvPr>
          <p:cNvSpPr/>
          <p:nvPr/>
        </p:nvSpPr>
        <p:spPr>
          <a:xfrm>
            <a:off x="6308829" y="4454692"/>
            <a:ext cx="3219215" cy="830997"/>
          </a:xfrm>
          <a:prstGeom prst="rect">
            <a:avLst/>
          </a:prstGeom>
        </p:spPr>
        <p:txBody>
          <a:bodyPr wrap="none">
            <a:spAutoFit/>
          </a:bodyPr>
          <a:lstStyle/>
          <a:p>
            <a:pPr lvl="0" algn="r" defTabSz="914400" rtl="1">
              <a:defRPr/>
            </a:pPr>
            <a:r>
              <a:rPr lang="ar-SA" sz="2400" b="1" kern="0" dirty="0">
                <a:latin typeface="Hacen Tunisia" panose="02000000000000000000" pitchFamily="2" charset="-78"/>
                <a:cs typeface="Hacen Tunisia" panose="02000000000000000000" pitchFamily="2" charset="-78"/>
              </a:rPr>
              <a:t>تطوير البنية التحتية للاتصالات</a:t>
            </a:r>
          </a:p>
          <a:p>
            <a:pPr lvl="0" algn="r" defTabSz="914400" rtl="1">
              <a:defRPr/>
            </a:pPr>
            <a:r>
              <a:rPr lang="ar-SA" sz="2400" b="1" kern="0" dirty="0">
                <a:latin typeface="Hacen Tunisia" panose="02000000000000000000" pitchFamily="2" charset="-78"/>
                <a:cs typeface="Hacen Tunisia" panose="02000000000000000000" pitchFamily="2" charset="-78"/>
              </a:rPr>
              <a:t>خلال الخمس السنوات القادمة</a:t>
            </a:r>
            <a:endParaRPr lang="ar-YE" sz="2400" b="1" kern="0" dirty="0">
              <a:latin typeface="Hacen Tunisia" panose="02000000000000000000" pitchFamily="2" charset="-78"/>
              <a:cs typeface="Hacen Tunisia" panose="02000000000000000000" pitchFamily="2" charset="-78"/>
            </a:endParaRPr>
          </a:p>
        </p:txBody>
      </p:sp>
      <p:sp>
        <p:nvSpPr>
          <p:cNvPr id="4" name="Rectangle 3">
            <a:extLst>
              <a:ext uri="{FF2B5EF4-FFF2-40B4-BE49-F238E27FC236}">
                <a16:creationId xmlns:a16="http://schemas.microsoft.com/office/drawing/2014/main" id="{EE8807A9-5BFE-4913-9AE0-B9D103474E86}"/>
              </a:ext>
            </a:extLst>
          </p:cNvPr>
          <p:cNvSpPr/>
          <p:nvPr/>
        </p:nvSpPr>
        <p:spPr>
          <a:xfrm>
            <a:off x="6868341" y="2868915"/>
            <a:ext cx="2659703" cy="461665"/>
          </a:xfrm>
          <a:prstGeom prst="rect">
            <a:avLst/>
          </a:prstGeom>
        </p:spPr>
        <p:txBody>
          <a:bodyPr wrap="none">
            <a:spAutoFit/>
          </a:bodyPr>
          <a:lstStyle/>
          <a:p>
            <a:pPr lvl="0" algn="r" defTabSz="914400" rtl="1">
              <a:defRPr/>
            </a:pPr>
            <a:r>
              <a:rPr lang="ar-SA" sz="2400" b="1" dirty="0">
                <a:latin typeface="Hacen Tunisia" panose="02000000000000000000" pitchFamily="2" charset="-78"/>
              </a:rPr>
              <a:t>قطاع الاتصالات في اليمن</a:t>
            </a:r>
            <a:endParaRPr lang="ar-YE" sz="2400" b="1" kern="0" dirty="0">
              <a:latin typeface="Hacen Tunisia" panose="02000000000000000000" pitchFamily="2" charset="-78"/>
              <a:cs typeface="Hacen Tunisia" panose="02000000000000000000" pitchFamily="2" charset="-78"/>
            </a:endParaRPr>
          </a:p>
        </p:txBody>
      </p:sp>
      <p:sp>
        <p:nvSpPr>
          <p:cNvPr id="5" name="Rectangle 4">
            <a:extLst>
              <a:ext uri="{FF2B5EF4-FFF2-40B4-BE49-F238E27FC236}">
                <a16:creationId xmlns:a16="http://schemas.microsoft.com/office/drawing/2014/main" id="{D67C77D5-341B-49BF-B4C3-BBE6C3F76B12}"/>
              </a:ext>
            </a:extLst>
          </p:cNvPr>
          <p:cNvSpPr/>
          <p:nvPr/>
        </p:nvSpPr>
        <p:spPr>
          <a:xfrm>
            <a:off x="531082" y="2940947"/>
            <a:ext cx="3990195" cy="461665"/>
          </a:xfrm>
          <a:prstGeom prst="rect">
            <a:avLst/>
          </a:prstGeom>
        </p:spPr>
        <p:txBody>
          <a:bodyPr wrap="none">
            <a:spAutoFit/>
          </a:bodyPr>
          <a:lstStyle/>
          <a:p>
            <a:pPr algn="r"/>
            <a:r>
              <a:rPr lang="ar-SA" sz="2400" b="1" dirty="0">
                <a:latin typeface="Hacen Tunisia" panose="02000000000000000000" pitchFamily="2" charset="-78"/>
                <a:cs typeface="Hacen Tunisia" panose="02000000000000000000" pitchFamily="2" charset="-78"/>
              </a:rPr>
              <a:t>خدمات الاتصالات عبر الالياف الضوئية</a:t>
            </a:r>
            <a:endParaRPr lang="en-US" sz="2400" dirty="0"/>
          </a:p>
        </p:txBody>
      </p:sp>
      <p:sp>
        <p:nvSpPr>
          <p:cNvPr id="6" name="Rectangle 5">
            <a:extLst>
              <a:ext uri="{FF2B5EF4-FFF2-40B4-BE49-F238E27FC236}">
                <a16:creationId xmlns:a16="http://schemas.microsoft.com/office/drawing/2014/main" id="{133175A3-0FD1-498D-A109-F8B2C247320E}"/>
              </a:ext>
            </a:extLst>
          </p:cNvPr>
          <p:cNvSpPr/>
          <p:nvPr/>
        </p:nvSpPr>
        <p:spPr>
          <a:xfrm>
            <a:off x="1200975" y="5848956"/>
            <a:ext cx="5750293" cy="461665"/>
          </a:xfrm>
          <a:prstGeom prst="rect">
            <a:avLst/>
          </a:prstGeom>
        </p:spPr>
        <p:txBody>
          <a:bodyPr wrap="none">
            <a:spAutoFit/>
          </a:bodyPr>
          <a:lstStyle/>
          <a:p>
            <a:pPr algn="r" rtl="1"/>
            <a:r>
              <a:rPr lang="ar-SA" sz="2400" b="1" dirty="0">
                <a:cs typeface="Hacen Tunisia" panose="02000000000000000000" pitchFamily="2" charset="-78"/>
              </a:rPr>
              <a:t>أهمية الشراكة الرقمية بين المؤسسة والقطاع الاقتصادي</a:t>
            </a:r>
            <a:endParaRPr lang="en-US" sz="2400" dirty="0"/>
          </a:p>
        </p:txBody>
      </p:sp>
      <p:pic>
        <p:nvPicPr>
          <p:cNvPr id="8" name="Picture 7">
            <a:extLst>
              <a:ext uri="{FF2B5EF4-FFF2-40B4-BE49-F238E27FC236}">
                <a16:creationId xmlns:a16="http://schemas.microsoft.com/office/drawing/2014/main" id="{BAD1E908-D56D-405C-AE86-C226F1FD79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7" y="-38645"/>
            <a:ext cx="2531192" cy="922881"/>
          </a:xfrm>
          <a:prstGeom prst="rect">
            <a:avLst/>
          </a:prstGeom>
        </p:spPr>
      </p:pic>
      <p:sp>
        <p:nvSpPr>
          <p:cNvPr id="9" name="Rectangle 8">
            <a:extLst>
              <a:ext uri="{FF2B5EF4-FFF2-40B4-BE49-F238E27FC236}">
                <a16:creationId xmlns:a16="http://schemas.microsoft.com/office/drawing/2014/main" id="{8120B4A1-429F-4D52-AE33-D2DB18E1873C}"/>
              </a:ext>
            </a:extLst>
          </p:cNvPr>
          <p:cNvSpPr/>
          <p:nvPr/>
        </p:nvSpPr>
        <p:spPr>
          <a:xfrm>
            <a:off x="4200355" y="4488893"/>
            <a:ext cx="269626" cy="461665"/>
          </a:xfrm>
          <a:prstGeom prst="rect">
            <a:avLst/>
          </a:prstGeom>
        </p:spPr>
        <p:txBody>
          <a:bodyPr wrap="none">
            <a:spAutoFit/>
          </a:bodyPr>
          <a:lstStyle/>
          <a:p>
            <a:pPr algn="r" defTabSz="914400" rtl="1">
              <a:defRPr/>
            </a:pPr>
            <a:r>
              <a:rPr lang="ar-SA" sz="2400" b="1" kern="0" dirty="0">
                <a:cs typeface="Hacen Tunisia" panose="02000000000000000000" pitchFamily="2" charset="-78"/>
              </a:rPr>
              <a:t> </a:t>
            </a:r>
            <a:endParaRPr lang="en-US" sz="2400" b="1" kern="0" dirty="0">
              <a:cs typeface="Hacen Tunisia" panose="02000000000000000000" pitchFamily="2" charset="-78"/>
            </a:endParaRPr>
          </a:p>
        </p:txBody>
      </p:sp>
      <p:sp>
        <p:nvSpPr>
          <p:cNvPr id="10" name="Rectangle 9">
            <a:extLst>
              <a:ext uri="{FF2B5EF4-FFF2-40B4-BE49-F238E27FC236}">
                <a16:creationId xmlns:a16="http://schemas.microsoft.com/office/drawing/2014/main" id="{EAE3CD0E-FAA4-49CF-89FA-893AE26C069B}"/>
              </a:ext>
            </a:extLst>
          </p:cNvPr>
          <p:cNvSpPr/>
          <p:nvPr/>
        </p:nvSpPr>
        <p:spPr>
          <a:xfrm>
            <a:off x="1481941" y="4486214"/>
            <a:ext cx="3159839" cy="461665"/>
          </a:xfrm>
          <a:prstGeom prst="rect">
            <a:avLst/>
          </a:prstGeom>
        </p:spPr>
        <p:txBody>
          <a:bodyPr wrap="none">
            <a:spAutoFit/>
          </a:bodyPr>
          <a:lstStyle/>
          <a:p>
            <a:pPr algn="r"/>
            <a:r>
              <a:rPr lang="ar-SA" sz="2400" b="1" dirty="0">
                <a:latin typeface="Hacen Tunisia" panose="02000000000000000000" pitchFamily="2" charset="-78"/>
                <a:cs typeface="Hacen Tunisia" panose="02000000000000000000" pitchFamily="2" charset="-78"/>
              </a:rPr>
              <a:t>الميزات التقنية للشبكة الحديثة</a:t>
            </a:r>
            <a:endParaRPr lang="en-US" sz="2400" dirty="0"/>
          </a:p>
        </p:txBody>
      </p:sp>
    </p:spTree>
    <p:extLst>
      <p:ext uri="{BB962C8B-B14F-4D97-AF65-F5344CB8AC3E}">
        <p14:creationId xmlns:p14="http://schemas.microsoft.com/office/powerpoint/2010/main" val="1998678523"/>
      </p:ext>
    </p:extLst>
  </p:cSld>
  <p:clrMapOvr>
    <a:masterClrMapping/>
  </p:clrMapOvr>
  <mc:AlternateContent xmlns:mc="http://schemas.openxmlformats.org/markup-compatibility/2006" xmlns:p14="http://schemas.microsoft.com/office/powerpoint/2010/main">
    <mc:Choice Requires="p14">
      <p:transition spd="slow" p14:dur="20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80">
                                          <p:stCondLst>
                                            <p:cond delay="0"/>
                                          </p:stCondLst>
                                        </p:cTn>
                                        <p:tgtEl>
                                          <p:spTgt spid="5"/>
                                        </p:tgtEl>
                                      </p:cBhvr>
                                    </p:animEffect>
                                    <p:anim calcmode="lin" valueType="num">
                                      <p:cBhvr>
                                        <p:cTn id="4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5" dur="26">
                                          <p:stCondLst>
                                            <p:cond delay="650"/>
                                          </p:stCondLst>
                                        </p:cTn>
                                        <p:tgtEl>
                                          <p:spTgt spid="5"/>
                                        </p:tgtEl>
                                      </p:cBhvr>
                                      <p:to x="100000" y="60000"/>
                                    </p:animScale>
                                    <p:animScale>
                                      <p:cBhvr>
                                        <p:cTn id="46" dur="166" decel="50000">
                                          <p:stCondLst>
                                            <p:cond delay="676"/>
                                          </p:stCondLst>
                                        </p:cTn>
                                        <p:tgtEl>
                                          <p:spTgt spid="5"/>
                                        </p:tgtEl>
                                      </p:cBhvr>
                                      <p:to x="100000" y="100000"/>
                                    </p:animScale>
                                    <p:animScale>
                                      <p:cBhvr>
                                        <p:cTn id="47" dur="26">
                                          <p:stCondLst>
                                            <p:cond delay="1312"/>
                                          </p:stCondLst>
                                        </p:cTn>
                                        <p:tgtEl>
                                          <p:spTgt spid="5"/>
                                        </p:tgtEl>
                                      </p:cBhvr>
                                      <p:to x="100000" y="80000"/>
                                    </p:animScale>
                                    <p:animScale>
                                      <p:cBhvr>
                                        <p:cTn id="48" dur="166" decel="50000">
                                          <p:stCondLst>
                                            <p:cond delay="1338"/>
                                          </p:stCondLst>
                                        </p:cTn>
                                        <p:tgtEl>
                                          <p:spTgt spid="5"/>
                                        </p:tgtEl>
                                      </p:cBhvr>
                                      <p:to x="100000" y="100000"/>
                                    </p:animScale>
                                    <p:animScale>
                                      <p:cBhvr>
                                        <p:cTn id="49" dur="26">
                                          <p:stCondLst>
                                            <p:cond delay="1642"/>
                                          </p:stCondLst>
                                        </p:cTn>
                                        <p:tgtEl>
                                          <p:spTgt spid="5"/>
                                        </p:tgtEl>
                                      </p:cBhvr>
                                      <p:to x="100000" y="90000"/>
                                    </p:animScale>
                                    <p:animScale>
                                      <p:cBhvr>
                                        <p:cTn id="50" dur="166" decel="50000">
                                          <p:stCondLst>
                                            <p:cond delay="1668"/>
                                          </p:stCondLst>
                                        </p:cTn>
                                        <p:tgtEl>
                                          <p:spTgt spid="5"/>
                                        </p:tgtEl>
                                      </p:cBhvr>
                                      <p:to x="100000" y="100000"/>
                                    </p:animScale>
                                    <p:animScale>
                                      <p:cBhvr>
                                        <p:cTn id="51" dur="26">
                                          <p:stCondLst>
                                            <p:cond delay="1808"/>
                                          </p:stCondLst>
                                        </p:cTn>
                                        <p:tgtEl>
                                          <p:spTgt spid="5"/>
                                        </p:tgtEl>
                                      </p:cBhvr>
                                      <p:to x="100000" y="95000"/>
                                    </p:animScale>
                                    <p:animScale>
                                      <p:cBhvr>
                                        <p:cTn id="52" dur="166" decel="50000">
                                          <p:stCondLst>
                                            <p:cond delay="1834"/>
                                          </p:stCondLst>
                                        </p:cTn>
                                        <p:tgtEl>
                                          <p:spTgt spid="5"/>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down)">
                                      <p:cBhvr>
                                        <p:cTn id="55" dur="580">
                                          <p:stCondLst>
                                            <p:cond delay="0"/>
                                          </p:stCondLst>
                                        </p:cTn>
                                        <p:tgtEl>
                                          <p:spTgt spid="9"/>
                                        </p:tgtEl>
                                      </p:cBhvr>
                                    </p:animEffect>
                                    <p:anim calcmode="lin" valueType="num">
                                      <p:cBhvr>
                                        <p:cTn id="5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61" dur="26">
                                          <p:stCondLst>
                                            <p:cond delay="650"/>
                                          </p:stCondLst>
                                        </p:cTn>
                                        <p:tgtEl>
                                          <p:spTgt spid="9"/>
                                        </p:tgtEl>
                                      </p:cBhvr>
                                      <p:to x="100000" y="60000"/>
                                    </p:animScale>
                                    <p:animScale>
                                      <p:cBhvr>
                                        <p:cTn id="62" dur="166" decel="50000">
                                          <p:stCondLst>
                                            <p:cond delay="676"/>
                                          </p:stCondLst>
                                        </p:cTn>
                                        <p:tgtEl>
                                          <p:spTgt spid="9"/>
                                        </p:tgtEl>
                                      </p:cBhvr>
                                      <p:to x="100000" y="100000"/>
                                    </p:animScale>
                                    <p:animScale>
                                      <p:cBhvr>
                                        <p:cTn id="63" dur="26">
                                          <p:stCondLst>
                                            <p:cond delay="1312"/>
                                          </p:stCondLst>
                                        </p:cTn>
                                        <p:tgtEl>
                                          <p:spTgt spid="9"/>
                                        </p:tgtEl>
                                      </p:cBhvr>
                                      <p:to x="100000" y="80000"/>
                                    </p:animScale>
                                    <p:animScale>
                                      <p:cBhvr>
                                        <p:cTn id="64" dur="166" decel="50000">
                                          <p:stCondLst>
                                            <p:cond delay="1338"/>
                                          </p:stCondLst>
                                        </p:cTn>
                                        <p:tgtEl>
                                          <p:spTgt spid="9"/>
                                        </p:tgtEl>
                                      </p:cBhvr>
                                      <p:to x="100000" y="100000"/>
                                    </p:animScale>
                                    <p:animScale>
                                      <p:cBhvr>
                                        <p:cTn id="65" dur="26">
                                          <p:stCondLst>
                                            <p:cond delay="1642"/>
                                          </p:stCondLst>
                                        </p:cTn>
                                        <p:tgtEl>
                                          <p:spTgt spid="9"/>
                                        </p:tgtEl>
                                      </p:cBhvr>
                                      <p:to x="100000" y="90000"/>
                                    </p:animScale>
                                    <p:animScale>
                                      <p:cBhvr>
                                        <p:cTn id="66" dur="166" decel="50000">
                                          <p:stCondLst>
                                            <p:cond delay="1668"/>
                                          </p:stCondLst>
                                        </p:cTn>
                                        <p:tgtEl>
                                          <p:spTgt spid="9"/>
                                        </p:tgtEl>
                                      </p:cBhvr>
                                      <p:to x="100000" y="100000"/>
                                    </p:animScale>
                                    <p:animScale>
                                      <p:cBhvr>
                                        <p:cTn id="67" dur="26">
                                          <p:stCondLst>
                                            <p:cond delay="1808"/>
                                          </p:stCondLst>
                                        </p:cTn>
                                        <p:tgtEl>
                                          <p:spTgt spid="9"/>
                                        </p:tgtEl>
                                      </p:cBhvr>
                                      <p:to x="100000" y="95000"/>
                                    </p:animScale>
                                    <p:animScale>
                                      <p:cBhvr>
                                        <p:cTn id="68" dur="166" decel="50000">
                                          <p:stCondLst>
                                            <p:cond delay="1834"/>
                                          </p:stCondLst>
                                        </p:cTn>
                                        <p:tgtEl>
                                          <p:spTgt spid="9"/>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wipe(down)">
                                      <p:cBhvr>
                                        <p:cTn id="71" dur="580">
                                          <p:stCondLst>
                                            <p:cond delay="0"/>
                                          </p:stCondLst>
                                        </p:cTn>
                                        <p:tgtEl>
                                          <p:spTgt spid="6"/>
                                        </p:tgtEl>
                                      </p:cBhvr>
                                    </p:animEffect>
                                    <p:anim calcmode="lin" valueType="num">
                                      <p:cBhvr>
                                        <p:cTn id="7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77" dur="26">
                                          <p:stCondLst>
                                            <p:cond delay="650"/>
                                          </p:stCondLst>
                                        </p:cTn>
                                        <p:tgtEl>
                                          <p:spTgt spid="6"/>
                                        </p:tgtEl>
                                      </p:cBhvr>
                                      <p:to x="100000" y="60000"/>
                                    </p:animScale>
                                    <p:animScale>
                                      <p:cBhvr>
                                        <p:cTn id="78" dur="166" decel="50000">
                                          <p:stCondLst>
                                            <p:cond delay="676"/>
                                          </p:stCondLst>
                                        </p:cTn>
                                        <p:tgtEl>
                                          <p:spTgt spid="6"/>
                                        </p:tgtEl>
                                      </p:cBhvr>
                                      <p:to x="100000" y="100000"/>
                                    </p:animScale>
                                    <p:animScale>
                                      <p:cBhvr>
                                        <p:cTn id="79" dur="26">
                                          <p:stCondLst>
                                            <p:cond delay="1312"/>
                                          </p:stCondLst>
                                        </p:cTn>
                                        <p:tgtEl>
                                          <p:spTgt spid="6"/>
                                        </p:tgtEl>
                                      </p:cBhvr>
                                      <p:to x="100000" y="80000"/>
                                    </p:animScale>
                                    <p:animScale>
                                      <p:cBhvr>
                                        <p:cTn id="80" dur="166" decel="50000">
                                          <p:stCondLst>
                                            <p:cond delay="1338"/>
                                          </p:stCondLst>
                                        </p:cTn>
                                        <p:tgtEl>
                                          <p:spTgt spid="6"/>
                                        </p:tgtEl>
                                      </p:cBhvr>
                                      <p:to x="100000" y="100000"/>
                                    </p:animScale>
                                    <p:animScale>
                                      <p:cBhvr>
                                        <p:cTn id="81" dur="26">
                                          <p:stCondLst>
                                            <p:cond delay="1642"/>
                                          </p:stCondLst>
                                        </p:cTn>
                                        <p:tgtEl>
                                          <p:spTgt spid="6"/>
                                        </p:tgtEl>
                                      </p:cBhvr>
                                      <p:to x="100000" y="90000"/>
                                    </p:animScale>
                                    <p:animScale>
                                      <p:cBhvr>
                                        <p:cTn id="82" dur="166" decel="50000">
                                          <p:stCondLst>
                                            <p:cond delay="1668"/>
                                          </p:stCondLst>
                                        </p:cTn>
                                        <p:tgtEl>
                                          <p:spTgt spid="6"/>
                                        </p:tgtEl>
                                      </p:cBhvr>
                                      <p:to x="100000" y="100000"/>
                                    </p:animScale>
                                    <p:animScale>
                                      <p:cBhvr>
                                        <p:cTn id="83" dur="26">
                                          <p:stCondLst>
                                            <p:cond delay="1808"/>
                                          </p:stCondLst>
                                        </p:cTn>
                                        <p:tgtEl>
                                          <p:spTgt spid="6"/>
                                        </p:tgtEl>
                                      </p:cBhvr>
                                      <p:to x="100000" y="95000"/>
                                    </p:animScale>
                                    <p:animScale>
                                      <p:cBhvr>
                                        <p:cTn id="84" dur="166" decel="50000">
                                          <p:stCondLst>
                                            <p:cond delay="1834"/>
                                          </p:stCondLst>
                                        </p:cTn>
                                        <p:tgtEl>
                                          <p:spTgt spid="6"/>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10"/>
                                        </p:tgtEl>
                                        <p:attrNameLst>
                                          <p:attrName>style.visibility</p:attrName>
                                        </p:attrNameLst>
                                      </p:cBhvr>
                                      <p:to>
                                        <p:strVal val="visible"/>
                                      </p:to>
                                    </p:set>
                                    <p:animEffect transition="in" filter="wipe(down)">
                                      <p:cBhvr>
                                        <p:cTn id="87" dur="580">
                                          <p:stCondLst>
                                            <p:cond delay="0"/>
                                          </p:stCondLst>
                                        </p:cTn>
                                        <p:tgtEl>
                                          <p:spTgt spid="10"/>
                                        </p:tgtEl>
                                      </p:cBhvr>
                                    </p:animEffect>
                                    <p:anim calcmode="lin" valueType="num">
                                      <p:cBhvr>
                                        <p:cTn id="8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93" dur="26">
                                          <p:stCondLst>
                                            <p:cond delay="650"/>
                                          </p:stCondLst>
                                        </p:cTn>
                                        <p:tgtEl>
                                          <p:spTgt spid="10"/>
                                        </p:tgtEl>
                                      </p:cBhvr>
                                      <p:to x="100000" y="60000"/>
                                    </p:animScale>
                                    <p:animScale>
                                      <p:cBhvr>
                                        <p:cTn id="94" dur="166" decel="50000">
                                          <p:stCondLst>
                                            <p:cond delay="676"/>
                                          </p:stCondLst>
                                        </p:cTn>
                                        <p:tgtEl>
                                          <p:spTgt spid="10"/>
                                        </p:tgtEl>
                                      </p:cBhvr>
                                      <p:to x="100000" y="100000"/>
                                    </p:animScale>
                                    <p:animScale>
                                      <p:cBhvr>
                                        <p:cTn id="95" dur="26">
                                          <p:stCondLst>
                                            <p:cond delay="1312"/>
                                          </p:stCondLst>
                                        </p:cTn>
                                        <p:tgtEl>
                                          <p:spTgt spid="10"/>
                                        </p:tgtEl>
                                      </p:cBhvr>
                                      <p:to x="100000" y="80000"/>
                                    </p:animScale>
                                    <p:animScale>
                                      <p:cBhvr>
                                        <p:cTn id="96" dur="166" decel="50000">
                                          <p:stCondLst>
                                            <p:cond delay="1338"/>
                                          </p:stCondLst>
                                        </p:cTn>
                                        <p:tgtEl>
                                          <p:spTgt spid="10"/>
                                        </p:tgtEl>
                                      </p:cBhvr>
                                      <p:to x="100000" y="100000"/>
                                    </p:animScale>
                                    <p:animScale>
                                      <p:cBhvr>
                                        <p:cTn id="97" dur="26">
                                          <p:stCondLst>
                                            <p:cond delay="1642"/>
                                          </p:stCondLst>
                                        </p:cTn>
                                        <p:tgtEl>
                                          <p:spTgt spid="10"/>
                                        </p:tgtEl>
                                      </p:cBhvr>
                                      <p:to x="100000" y="90000"/>
                                    </p:animScale>
                                    <p:animScale>
                                      <p:cBhvr>
                                        <p:cTn id="98" dur="166" decel="50000">
                                          <p:stCondLst>
                                            <p:cond delay="1668"/>
                                          </p:stCondLst>
                                        </p:cTn>
                                        <p:tgtEl>
                                          <p:spTgt spid="10"/>
                                        </p:tgtEl>
                                      </p:cBhvr>
                                      <p:to x="100000" y="100000"/>
                                    </p:animScale>
                                    <p:animScale>
                                      <p:cBhvr>
                                        <p:cTn id="99" dur="26">
                                          <p:stCondLst>
                                            <p:cond delay="1808"/>
                                          </p:stCondLst>
                                        </p:cTn>
                                        <p:tgtEl>
                                          <p:spTgt spid="10"/>
                                        </p:tgtEl>
                                      </p:cBhvr>
                                      <p:to x="100000" y="95000"/>
                                    </p:animScale>
                                    <p:animScale>
                                      <p:cBhvr>
                                        <p:cTn id="100"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Picture 134">
            <a:extLst>
              <a:ext uri="{FF2B5EF4-FFF2-40B4-BE49-F238E27FC236}">
                <a16:creationId xmlns:a16="http://schemas.microsoft.com/office/drawing/2014/main" id="{9DFC5B97-1899-4AC5-BB34-FB44DFD5F6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7" y="-38645"/>
            <a:ext cx="1619896" cy="703043"/>
          </a:xfrm>
          <a:prstGeom prst="rect">
            <a:avLst/>
          </a:prstGeom>
        </p:spPr>
      </p:pic>
      <p:grpSp>
        <p:nvGrpSpPr>
          <p:cNvPr id="3" name="مجموعة 120">
            <a:extLst>
              <a:ext uri="{FF2B5EF4-FFF2-40B4-BE49-F238E27FC236}">
                <a16:creationId xmlns:a16="http://schemas.microsoft.com/office/drawing/2014/main" id="{F93559AA-48FA-466A-9F21-C2C8C9EF7282}"/>
              </a:ext>
            </a:extLst>
          </p:cNvPr>
          <p:cNvGrpSpPr/>
          <p:nvPr/>
        </p:nvGrpSpPr>
        <p:grpSpPr>
          <a:xfrm>
            <a:off x="1814272" y="2133394"/>
            <a:ext cx="9442803" cy="427055"/>
            <a:chOff x="0" y="713433"/>
            <a:chExt cx="12192000" cy="683288"/>
          </a:xfrm>
          <a:solidFill>
            <a:srgbClr val="FF0000"/>
          </a:solidFill>
        </p:grpSpPr>
        <p:sp>
          <p:nvSpPr>
            <p:cNvPr id="4" name="مستطيل 3">
              <a:extLst>
                <a:ext uri="{FF2B5EF4-FFF2-40B4-BE49-F238E27FC236}">
                  <a16:creationId xmlns:a16="http://schemas.microsoft.com/office/drawing/2014/main" id="{3D83A848-6C76-4AA3-B137-42332B3FB594}"/>
                </a:ext>
              </a:extLst>
            </p:cNvPr>
            <p:cNvSpPr/>
            <p:nvPr/>
          </p:nvSpPr>
          <p:spPr>
            <a:xfrm>
              <a:off x="0" y="713433"/>
              <a:ext cx="12192000" cy="6832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5" name="مستطيل 4">
              <a:extLst>
                <a:ext uri="{FF2B5EF4-FFF2-40B4-BE49-F238E27FC236}">
                  <a16:creationId xmlns:a16="http://schemas.microsoft.com/office/drawing/2014/main" id="{63C6359E-3421-4C87-B0E9-E57547BFC330}"/>
                </a:ext>
              </a:extLst>
            </p:cNvPr>
            <p:cNvSpPr/>
            <p:nvPr/>
          </p:nvSpPr>
          <p:spPr>
            <a:xfrm>
              <a:off x="0" y="854948"/>
              <a:ext cx="12192000" cy="400259"/>
            </a:xfrm>
            <a:prstGeom prst="rect">
              <a:avLst/>
            </a:prstGeom>
            <a:grp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grpSp>
        <p:nvGrpSpPr>
          <p:cNvPr id="6" name="مجموعة 117">
            <a:extLst>
              <a:ext uri="{FF2B5EF4-FFF2-40B4-BE49-F238E27FC236}">
                <a16:creationId xmlns:a16="http://schemas.microsoft.com/office/drawing/2014/main" id="{A5918BFA-AF13-4CDE-B0F9-31BFB0025566}"/>
              </a:ext>
            </a:extLst>
          </p:cNvPr>
          <p:cNvGrpSpPr/>
          <p:nvPr/>
        </p:nvGrpSpPr>
        <p:grpSpPr>
          <a:xfrm>
            <a:off x="4584841" y="2132869"/>
            <a:ext cx="1759041" cy="3375877"/>
            <a:chOff x="3115553" y="712596"/>
            <a:chExt cx="2814465" cy="5401402"/>
          </a:xfrm>
        </p:grpSpPr>
        <p:sp>
          <p:nvSpPr>
            <p:cNvPr id="7" name="مستطيل: زوايا مستديرة 7">
              <a:extLst>
                <a:ext uri="{FF2B5EF4-FFF2-40B4-BE49-F238E27FC236}">
                  <a16:creationId xmlns:a16="http://schemas.microsoft.com/office/drawing/2014/main" id="{80FDCAB4-0211-48AD-B9AE-075300CE01BA}"/>
                </a:ext>
              </a:extLst>
            </p:cNvPr>
            <p:cNvSpPr/>
            <p:nvPr/>
          </p:nvSpPr>
          <p:spPr>
            <a:xfrm>
              <a:off x="4038752" y="713433"/>
              <a:ext cx="974690" cy="647282"/>
            </a:xfrm>
            <a:prstGeom prst="roundRect">
              <a:avLst/>
            </a:prstGeo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nvGrpSpPr>
            <p:cNvPr id="8" name="مجموعة 77">
              <a:extLst>
                <a:ext uri="{FF2B5EF4-FFF2-40B4-BE49-F238E27FC236}">
                  <a16:creationId xmlns:a16="http://schemas.microsoft.com/office/drawing/2014/main" id="{09CEFDB0-C642-4DE8-BF56-E93DE25BDAA8}"/>
                </a:ext>
              </a:extLst>
            </p:cNvPr>
            <p:cNvGrpSpPr/>
            <p:nvPr/>
          </p:nvGrpSpPr>
          <p:grpSpPr>
            <a:xfrm>
              <a:off x="4436097" y="1346898"/>
              <a:ext cx="180000" cy="2138232"/>
              <a:chOff x="4436097" y="1346898"/>
              <a:chExt cx="180000" cy="2138232"/>
            </a:xfrm>
            <a:solidFill>
              <a:srgbClr val="000066"/>
            </a:solidFill>
          </p:grpSpPr>
          <p:sp>
            <p:nvSpPr>
              <p:cNvPr id="17" name="شكل بيضاوي 8">
                <a:extLst>
                  <a:ext uri="{FF2B5EF4-FFF2-40B4-BE49-F238E27FC236}">
                    <a16:creationId xmlns:a16="http://schemas.microsoft.com/office/drawing/2014/main" id="{9DF28D7D-8D9F-41D8-84B4-33F32C3FEBCC}"/>
                  </a:ext>
                </a:extLst>
              </p:cNvPr>
              <p:cNvSpPr/>
              <p:nvPr/>
            </p:nvSpPr>
            <p:spPr>
              <a:xfrm>
                <a:off x="4436097" y="1346898"/>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nvGrpSpPr>
              <p:cNvPr id="18" name="مجموعة 76">
                <a:extLst>
                  <a:ext uri="{FF2B5EF4-FFF2-40B4-BE49-F238E27FC236}">
                    <a16:creationId xmlns:a16="http://schemas.microsoft.com/office/drawing/2014/main" id="{14294FB8-09C0-4581-B1C5-2C078B5B852F}"/>
                  </a:ext>
                </a:extLst>
              </p:cNvPr>
              <p:cNvGrpSpPr/>
              <p:nvPr/>
            </p:nvGrpSpPr>
            <p:grpSpPr>
              <a:xfrm>
                <a:off x="4436097" y="1524919"/>
                <a:ext cx="180000" cy="1960211"/>
                <a:chOff x="4436097" y="1524919"/>
                <a:chExt cx="180000" cy="1960211"/>
              </a:xfrm>
              <a:grpFill/>
            </p:grpSpPr>
            <p:sp>
              <p:nvSpPr>
                <p:cNvPr id="19" name="شكل بيضاوي 9">
                  <a:extLst>
                    <a:ext uri="{FF2B5EF4-FFF2-40B4-BE49-F238E27FC236}">
                      <a16:creationId xmlns:a16="http://schemas.microsoft.com/office/drawing/2014/main" id="{7BBCEED7-F46A-48CF-9B2D-A3AC83014C80}"/>
                    </a:ext>
                  </a:extLst>
                </p:cNvPr>
                <p:cNvSpPr/>
                <p:nvPr/>
              </p:nvSpPr>
              <p:spPr>
                <a:xfrm>
                  <a:off x="4436097" y="1524919"/>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0" name="شكل بيضاوي 10">
                  <a:extLst>
                    <a:ext uri="{FF2B5EF4-FFF2-40B4-BE49-F238E27FC236}">
                      <a16:creationId xmlns:a16="http://schemas.microsoft.com/office/drawing/2014/main" id="{276F9EAF-1B37-4F18-9768-86D7790BAF9E}"/>
                    </a:ext>
                  </a:extLst>
                </p:cNvPr>
                <p:cNvSpPr/>
                <p:nvPr/>
              </p:nvSpPr>
              <p:spPr>
                <a:xfrm>
                  <a:off x="4436097" y="170294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1" name="شكل بيضاوي 11">
                  <a:extLst>
                    <a:ext uri="{FF2B5EF4-FFF2-40B4-BE49-F238E27FC236}">
                      <a16:creationId xmlns:a16="http://schemas.microsoft.com/office/drawing/2014/main" id="{F44BF72B-FE32-44D7-BA65-B0F99CBEF40D}"/>
                    </a:ext>
                  </a:extLst>
                </p:cNvPr>
                <p:cNvSpPr/>
                <p:nvPr/>
              </p:nvSpPr>
              <p:spPr>
                <a:xfrm>
                  <a:off x="4436097" y="1880961"/>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2" name="شكل بيضاوي 12">
                  <a:extLst>
                    <a:ext uri="{FF2B5EF4-FFF2-40B4-BE49-F238E27FC236}">
                      <a16:creationId xmlns:a16="http://schemas.microsoft.com/office/drawing/2014/main" id="{A00B5E4E-96DE-48DD-8D89-836CE67E6FE6}"/>
                    </a:ext>
                  </a:extLst>
                </p:cNvPr>
                <p:cNvSpPr/>
                <p:nvPr/>
              </p:nvSpPr>
              <p:spPr>
                <a:xfrm>
                  <a:off x="4436097" y="2058982"/>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3" name="شكل بيضاوي 13">
                  <a:extLst>
                    <a:ext uri="{FF2B5EF4-FFF2-40B4-BE49-F238E27FC236}">
                      <a16:creationId xmlns:a16="http://schemas.microsoft.com/office/drawing/2014/main" id="{01771751-7337-4155-A1DC-5E4E7F04D4BE}"/>
                    </a:ext>
                  </a:extLst>
                </p:cNvPr>
                <p:cNvSpPr/>
                <p:nvPr/>
              </p:nvSpPr>
              <p:spPr>
                <a:xfrm>
                  <a:off x="4436097" y="2237003"/>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4" name="شكل بيضاوي 14">
                  <a:extLst>
                    <a:ext uri="{FF2B5EF4-FFF2-40B4-BE49-F238E27FC236}">
                      <a16:creationId xmlns:a16="http://schemas.microsoft.com/office/drawing/2014/main" id="{931067F6-C362-42F2-B4C2-1BB0C1503E9B}"/>
                    </a:ext>
                  </a:extLst>
                </p:cNvPr>
                <p:cNvSpPr/>
                <p:nvPr/>
              </p:nvSpPr>
              <p:spPr>
                <a:xfrm>
                  <a:off x="4436097" y="2415024"/>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5" name="شكل بيضاوي 15">
                  <a:extLst>
                    <a:ext uri="{FF2B5EF4-FFF2-40B4-BE49-F238E27FC236}">
                      <a16:creationId xmlns:a16="http://schemas.microsoft.com/office/drawing/2014/main" id="{94CF2807-5038-47E2-A51C-63622A84EEE9}"/>
                    </a:ext>
                  </a:extLst>
                </p:cNvPr>
                <p:cNvSpPr/>
                <p:nvPr/>
              </p:nvSpPr>
              <p:spPr>
                <a:xfrm>
                  <a:off x="4436097" y="2593045"/>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6" name="شكل بيضاوي 16">
                  <a:extLst>
                    <a:ext uri="{FF2B5EF4-FFF2-40B4-BE49-F238E27FC236}">
                      <a16:creationId xmlns:a16="http://schemas.microsoft.com/office/drawing/2014/main" id="{BA2F1E20-F4DD-43CD-AA42-4498B4B7A99A}"/>
                    </a:ext>
                  </a:extLst>
                </p:cNvPr>
                <p:cNvSpPr/>
                <p:nvPr/>
              </p:nvSpPr>
              <p:spPr>
                <a:xfrm>
                  <a:off x="4436097" y="2771066"/>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7" name="شكل بيضاوي 17">
                  <a:extLst>
                    <a:ext uri="{FF2B5EF4-FFF2-40B4-BE49-F238E27FC236}">
                      <a16:creationId xmlns:a16="http://schemas.microsoft.com/office/drawing/2014/main" id="{73CE7148-F41F-4FC6-89BE-CC9A1B122E7F}"/>
                    </a:ext>
                  </a:extLst>
                </p:cNvPr>
                <p:cNvSpPr/>
                <p:nvPr/>
              </p:nvSpPr>
              <p:spPr>
                <a:xfrm>
                  <a:off x="4436097" y="2949087"/>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8" name="شكل بيضاوي 18">
                  <a:extLst>
                    <a:ext uri="{FF2B5EF4-FFF2-40B4-BE49-F238E27FC236}">
                      <a16:creationId xmlns:a16="http://schemas.microsoft.com/office/drawing/2014/main" id="{20CF37AC-1471-4493-BC4C-0D8DC8A876DA}"/>
                    </a:ext>
                  </a:extLst>
                </p:cNvPr>
                <p:cNvSpPr/>
                <p:nvPr/>
              </p:nvSpPr>
              <p:spPr>
                <a:xfrm>
                  <a:off x="4436097" y="3127108"/>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9" name="شكل بيضاوي 19">
                  <a:extLst>
                    <a:ext uri="{FF2B5EF4-FFF2-40B4-BE49-F238E27FC236}">
                      <a16:creationId xmlns:a16="http://schemas.microsoft.com/office/drawing/2014/main" id="{C45C8584-65DC-4B27-8493-DAF2264034FD}"/>
                    </a:ext>
                  </a:extLst>
                </p:cNvPr>
                <p:cNvSpPr/>
                <p:nvPr/>
              </p:nvSpPr>
              <p:spPr>
                <a:xfrm>
                  <a:off x="4436097" y="330513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grpSp>
        <p:sp>
          <p:nvSpPr>
            <p:cNvPr id="9" name="شكل بيضاوي 6">
              <a:extLst>
                <a:ext uri="{FF2B5EF4-FFF2-40B4-BE49-F238E27FC236}">
                  <a16:creationId xmlns:a16="http://schemas.microsoft.com/office/drawing/2014/main" id="{C6EA7627-BD1F-4F1A-9301-CC7DB7CEC0B3}"/>
                </a:ext>
              </a:extLst>
            </p:cNvPr>
            <p:cNvSpPr/>
            <p:nvPr/>
          </p:nvSpPr>
          <p:spPr>
            <a:xfrm>
              <a:off x="4220459" y="731436"/>
              <a:ext cx="611276" cy="611276"/>
            </a:xfrm>
            <a:prstGeom prst="ellipse">
              <a:avLst/>
            </a:prstGeom>
            <a:gradFill>
              <a:gsLst>
                <a:gs pos="0">
                  <a:srgbClr val="0000FF"/>
                </a:gs>
                <a:gs pos="100000">
                  <a:srgbClr val="000066"/>
                </a:gs>
              </a:gsLst>
              <a:lin ang="5400000" scaled="1"/>
            </a:gradFill>
            <a:ln w="50800">
              <a:gradFill>
                <a:gsLst>
                  <a:gs pos="0">
                    <a:srgbClr val="000066"/>
                  </a:gs>
                  <a:gs pos="100000">
                    <a:srgbClr val="0000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10" name="شكل بيضاوي 84">
              <a:extLst>
                <a:ext uri="{FF2B5EF4-FFF2-40B4-BE49-F238E27FC236}">
                  <a16:creationId xmlns:a16="http://schemas.microsoft.com/office/drawing/2014/main" id="{2D500A53-E220-4B06-8BA5-A6E56173E913}"/>
                </a:ext>
              </a:extLst>
            </p:cNvPr>
            <p:cNvSpPr/>
            <p:nvPr/>
          </p:nvSpPr>
          <p:spPr>
            <a:xfrm>
              <a:off x="3266097" y="3483052"/>
              <a:ext cx="2520000" cy="2520000"/>
            </a:xfrm>
            <a:prstGeom prst="ellipse">
              <a:avLst/>
            </a:prstGeom>
            <a:gradFill>
              <a:gsLst>
                <a:gs pos="0">
                  <a:srgbClr val="0000FF"/>
                </a:gs>
                <a:gs pos="100000">
                  <a:srgbClr val="000066"/>
                </a:gs>
              </a:gsLst>
              <a:lin ang="5400000" scaled="1"/>
            </a:gradFill>
            <a:ln w="50800">
              <a:gradFill>
                <a:gsLst>
                  <a:gs pos="0">
                    <a:srgbClr val="000066"/>
                  </a:gs>
                  <a:gs pos="100000">
                    <a:srgbClr val="0000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11" name="شكل بيضاوي 85">
              <a:extLst>
                <a:ext uri="{FF2B5EF4-FFF2-40B4-BE49-F238E27FC236}">
                  <a16:creationId xmlns:a16="http://schemas.microsoft.com/office/drawing/2014/main" id="{4CF6E3F2-755E-48EB-B303-569D1F5C46B1}"/>
                </a:ext>
              </a:extLst>
            </p:cNvPr>
            <p:cNvSpPr/>
            <p:nvPr/>
          </p:nvSpPr>
          <p:spPr>
            <a:xfrm>
              <a:off x="4436097" y="3523229"/>
              <a:ext cx="180000" cy="180000"/>
            </a:xfrm>
            <a:prstGeom prst="ellipse">
              <a:avLst/>
            </a:prstGeom>
            <a:solidFill>
              <a:srgbClr val="F2F2F2"/>
            </a:solidFill>
            <a:ln>
              <a:noFill/>
            </a:ln>
            <a:effectLst>
              <a:innerShdw blurRad="63500" dist="50800" dir="54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12" name="مربع نص 94">
              <a:extLst>
                <a:ext uri="{FF2B5EF4-FFF2-40B4-BE49-F238E27FC236}">
                  <a16:creationId xmlns:a16="http://schemas.microsoft.com/office/drawing/2014/main" id="{CCE92C4E-3489-407C-88AA-76483CA0887B}"/>
                </a:ext>
              </a:extLst>
            </p:cNvPr>
            <p:cNvSpPr txBox="1"/>
            <p:nvPr/>
          </p:nvSpPr>
          <p:spPr>
            <a:xfrm>
              <a:off x="4391911" y="712596"/>
              <a:ext cx="310766" cy="738664"/>
            </a:xfrm>
            <a:prstGeom prst="rect">
              <a:avLst/>
            </a:prstGeom>
            <a:noFill/>
          </p:spPr>
          <p:txBody>
            <a:bodyPr wrap="square" rtlCol="0">
              <a:spAutoFit/>
            </a:bodyPr>
            <a:lstStyle/>
            <a:p>
              <a:pPr algn="ctr" defTabSz="571463" rtl="1"/>
              <a:r>
                <a:rPr lang="fr-FR" sz="2400" b="1" dirty="0">
                  <a:solidFill>
                    <a:prstClr val="white"/>
                  </a:solidFill>
                  <a:latin typeface="Hacen Tunisia" panose="02000000000000000000" pitchFamily="2" charset="-78"/>
                </a:rPr>
                <a:t>3</a:t>
              </a:r>
            </a:p>
          </p:txBody>
        </p:sp>
        <p:sp>
          <p:nvSpPr>
            <p:cNvPr id="13" name="شكل بيضاوي 105">
              <a:extLst>
                <a:ext uri="{FF2B5EF4-FFF2-40B4-BE49-F238E27FC236}">
                  <a16:creationId xmlns:a16="http://schemas.microsoft.com/office/drawing/2014/main" id="{5C528F57-8DA0-4E66-9D54-FD89C3A00FCB}"/>
                </a:ext>
              </a:extLst>
            </p:cNvPr>
            <p:cNvSpPr/>
            <p:nvPr/>
          </p:nvSpPr>
          <p:spPr>
            <a:xfrm>
              <a:off x="4220459" y="3733451"/>
              <a:ext cx="611276" cy="611276"/>
            </a:xfrm>
            <a:prstGeom prst="ellipse">
              <a:avLst/>
            </a:prstGeom>
            <a:gradFill>
              <a:gsLst>
                <a:gs pos="0">
                  <a:srgbClr val="0000FF"/>
                </a:gs>
                <a:gs pos="100000">
                  <a:srgbClr val="000066"/>
                </a:gs>
              </a:gsLst>
              <a:lin ang="5400000" scaled="1"/>
            </a:gradFill>
            <a:ln w="50800">
              <a:gradFill>
                <a:gsLst>
                  <a:gs pos="0">
                    <a:srgbClr val="00002A"/>
                  </a:gs>
                  <a:gs pos="100000">
                    <a:srgbClr val="9797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pic>
          <p:nvPicPr>
            <p:cNvPr id="14" name="رسم 101" descr="كتب">
              <a:extLst>
                <a:ext uri="{FF2B5EF4-FFF2-40B4-BE49-F238E27FC236}">
                  <a16:creationId xmlns:a16="http://schemas.microsoft.com/office/drawing/2014/main" id="{9A57508F-FFA1-4B73-99C6-427D3454010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28852" y="3804227"/>
              <a:ext cx="436884" cy="4368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5" name="مربع نص 108">
              <a:extLst>
                <a:ext uri="{FF2B5EF4-FFF2-40B4-BE49-F238E27FC236}">
                  <a16:creationId xmlns:a16="http://schemas.microsoft.com/office/drawing/2014/main" id="{BAE4B684-A8A5-43A9-8778-A2334DB246FE}"/>
                </a:ext>
              </a:extLst>
            </p:cNvPr>
            <p:cNvSpPr txBox="1"/>
            <p:nvPr/>
          </p:nvSpPr>
          <p:spPr>
            <a:xfrm>
              <a:off x="3596244" y="4301557"/>
              <a:ext cx="1828800" cy="738664"/>
            </a:xfrm>
            <a:prstGeom prst="rect">
              <a:avLst/>
            </a:prstGeom>
            <a:noFill/>
          </p:spPr>
          <p:txBody>
            <a:bodyPr wrap="square" rtlCol="0">
              <a:spAutoFit/>
            </a:bodyPr>
            <a:lstStyle/>
            <a:p>
              <a:pPr algn="ctr" defTabSz="571463" rtl="1"/>
              <a:endParaRPr lang="fr-FR" sz="2400" b="1" dirty="0">
                <a:solidFill>
                  <a:prstClr val="white"/>
                </a:solidFill>
                <a:latin typeface="Hacen Tunisia" panose="02000000000000000000" pitchFamily="2" charset="-78"/>
                <a:cs typeface="Hacen Tunisia" panose="02000000000000000000" pitchFamily="2" charset="-78"/>
              </a:endParaRPr>
            </a:p>
          </p:txBody>
        </p:sp>
        <p:sp>
          <p:nvSpPr>
            <p:cNvPr id="16" name="مربع نص 112">
              <a:extLst>
                <a:ext uri="{FF2B5EF4-FFF2-40B4-BE49-F238E27FC236}">
                  <a16:creationId xmlns:a16="http://schemas.microsoft.com/office/drawing/2014/main" id="{E85EAD59-8584-4ED8-8391-61841D3731D5}"/>
                </a:ext>
              </a:extLst>
            </p:cNvPr>
            <p:cNvSpPr txBox="1"/>
            <p:nvPr/>
          </p:nvSpPr>
          <p:spPr>
            <a:xfrm>
              <a:off x="3115553" y="4193472"/>
              <a:ext cx="2814465" cy="1920526"/>
            </a:xfrm>
            <a:prstGeom prst="rect">
              <a:avLst/>
            </a:prstGeom>
            <a:noFill/>
          </p:spPr>
          <p:txBody>
            <a:bodyPr wrap="square" rtlCol="0">
              <a:spAutoFit/>
            </a:bodyPr>
            <a:lstStyle/>
            <a:p>
              <a:pPr algn="ctr" defTabSz="571463" rtl="1"/>
              <a:r>
                <a:rPr lang="ar-SA" sz="2400" b="1" dirty="0">
                  <a:solidFill>
                    <a:prstClr val="white"/>
                  </a:solidFill>
                  <a:latin typeface="Hacen Tunisia" panose="02000000000000000000" pitchFamily="2" charset="-78"/>
                  <a:cs typeface="Hacen Tunisia" panose="02000000000000000000" pitchFamily="2" charset="-78"/>
                </a:rPr>
                <a:t>توجهات وزارة الاتصالات</a:t>
              </a:r>
              <a:endParaRPr lang="ar-YE" sz="2400" b="1" dirty="0">
                <a:solidFill>
                  <a:prstClr val="white"/>
                </a:solidFill>
                <a:latin typeface="Hacen Tunisia" panose="02000000000000000000" pitchFamily="2" charset="-78"/>
                <a:cs typeface="Hacen Tunisia" panose="02000000000000000000" pitchFamily="2" charset="-78"/>
              </a:endParaRPr>
            </a:p>
            <a:p>
              <a:pPr algn="ctr" defTabSz="571463" rtl="1"/>
              <a:endParaRPr lang="fr-FR" sz="2400" b="1" dirty="0">
                <a:solidFill>
                  <a:prstClr val="white"/>
                </a:solidFill>
                <a:latin typeface="Hacen Tunisia" panose="02000000000000000000" pitchFamily="2" charset="-78"/>
                <a:cs typeface="Hacen Tunisia" panose="02000000000000000000" pitchFamily="2" charset="-78"/>
              </a:endParaRPr>
            </a:p>
          </p:txBody>
        </p:sp>
      </p:grpSp>
      <p:grpSp>
        <p:nvGrpSpPr>
          <p:cNvPr id="30" name="مجموعة 116">
            <a:extLst>
              <a:ext uri="{FF2B5EF4-FFF2-40B4-BE49-F238E27FC236}">
                <a16:creationId xmlns:a16="http://schemas.microsoft.com/office/drawing/2014/main" id="{8963388C-CF5A-4F92-ACC4-B4691FF8FD56}"/>
              </a:ext>
            </a:extLst>
          </p:cNvPr>
          <p:cNvGrpSpPr/>
          <p:nvPr/>
        </p:nvGrpSpPr>
        <p:grpSpPr>
          <a:xfrm>
            <a:off x="2364590" y="2132869"/>
            <a:ext cx="1600131" cy="3306535"/>
            <a:chOff x="124561" y="712596"/>
            <a:chExt cx="2560210" cy="5290456"/>
          </a:xfrm>
        </p:grpSpPr>
        <p:sp>
          <p:nvSpPr>
            <p:cNvPr id="31" name="مستطيل: زوايا مستديرة 54">
              <a:extLst>
                <a:ext uri="{FF2B5EF4-FFF2-40B4-BE49-F238E27FC236}">
                  <a16:creationId xmlns:a16="http://schemas.microsoft.com/office/drawing/2014/main" id="{D870AFB9-E0E3-47ED-9DE1-912B8FC2A741}"/>
                </a:ext>
              </a:extLst>
            </p:cNvPr>
            <p:cNvSpPr/>
            <p:nvPr/>
          </p:nvSpPr>
          <p:spPr>
            <a:xfrm>
              <a:off x="898083" y="713433"/>
              <a:ext cx="974690" cy="647282"/>
            </a:xfrm>
            <a:prstGeom prst="roundRect">
              <a:avLst/>
            </a:prstGeom>
            <a:solidFill>
              <a:srgbClr val="4800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nvGrpSpPr>
            <p:cNvPr id="32" name="مجموعة 75">
              <a:extLst>
                <a:ext uri="{FF2B5EF4-FFF2-40B4-BE49-F238E27FC236}">
                  <a16:creationId xmlns:a16="http://schemas.microsoft.com/office/drawing/2014/main" id="{C6C67CF6-BEA2-4764-91AD-64E01EF0D3C8}"/>
                </a:ext>
              </a:extLst>
            </p:cNvPr>
            <p:cNvGrpSpPr/>
            <p:nvPr/>
          </p:nvGrpSpPr>
          <p:grpSpPr>
            <a:xfrm>
              <a:off x="1295428" y="1346898"/>
              <a:ext cx="180000" cy="2138232"/>
              <a:chOff x="1295428" y="1346898"/>
              <a:chExt cx="180000" cy="2138232"/>
            </a:xfrm>
          </p:grpSpPr>
          <p:grpSp>
            <p:nvGrpSpPr>
              <p:cNvPr id="41" name="مجموعة 74">
                <a:extLst>
                  <a:ext uri="{FF2B5EF4-FFF2-40B4-BE49-F238E27FC236}">
                    <a16:creationId xmlns:a16="http://schemas.microsoft.com/office/drawing/2014/main" id="{D5635E05-F14A-4DCF-85AF-BC748A24994F}"/>
                  </a:ext>
                </a:extLst>
              </p:cNvPr>
              <p:cNvGrpSpPr/>
              <p:nvPr/>
            </p:nvGrpSpPr>
            <p:grpSpPr>
              <a:xfrm>
                <a:off x="1295428" y="1346898"/>
                <a:ext cx="180000" cy="1960210"/>
                <a:chOff x="1295428" y="1346898"/>
                <a:chExt cx="180000" cy="1960210"/>
              </a:xfrm>
            </p:grpSpPr>
            <p:sp>
              <p:nvSpPr>
                <p:cNvPr id="43" name="شكل بيضاوي 56">
                  <a:extLst>
                    <a:ext uri="{FF2B5EF4-FFF2-40B4-BE49-F238E27FC236}">
                      <a16:creationId xmlns:a16="http://schemas.microsoft.com/office/drawing/2014/main" id="{C96AC2A8-95DA-4FDA-B496-F79CD07511CF}"/>
                    </a:ext>
                  </a:extLst>
                </p:cNvPr>
                <p:cNvSpPr/>
                <p:nvPr/>
              </p:nvSpPr>
              <p:spPr>
                <a:xfrm>
                  <a:off x="1295428" y="1346898"/>
                  <a:ext cx="180000" cy="180000"/>
                </a:xfrm>
                <a:prstGeom prst="ellipse">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44" name="شكل بيضاوي 57">
                  <a:extLst>
                    <a:ext uri="{FF2B5EF4-FFF2-40B4-BE49-F238E27FC236}">
                      <a16:creationId xmlns:a16="http://schemas.microsoft.com/office/drawing/2014/main" id="{3575523D-0848-475F-AF26-27DEC7805724}"/>
                    </a:ext>
                  </a:extLst>
                </p:cNvPr>
                <p:cNvSpPr/>
                <p:nvPr/>
              </p:nvSpPr>
              <p:spPr>
                <a:xfrm>
                  <a:off x="1295428" y="1524919"/>
                  <a:ext cx="180000" cy="180000"/>
                </a:xfrm>
                <a:prstGeom prst="ellipse">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45" name="شكل بيضاوي 58">
                  <a:extLst>
                    <a:ext uri="{FF2B5EF4-FFF2-40B4-BE49-F238E27FC236}">
                      <a16:creationId xmlns:a16="http://schemas.microsoft.com/office/drawing/2014/main" id="{A8001E6E-C600-4594-8C22-769395F07452}"/>
                    </a:ext>
                  </a:extLst>
                </p:cNvPr>
                <p:cNvSpPr/>
                <p:nvPr/>
              </p:nvSpPr>
              <p:spPr>
                <a:xfrm>
                  <a:off x="1295428" y="1702940"/>
                  <a:ext cx="180000" cy="180000"/>
                </a:xfrm>
                <a:prstGeom prst="ellipse">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46" name="شكل بيضاوي 59">
                  <a:extLst>
                    <a:ext uri="{FF2B5EF4-FFF2-40B4-BE49-F238E27FC236}">
                      <a16:creationId xmlns:a16="http://schemas.microsoft.com/office/drawing/2014/main" id="{F1814F42-30B1-420C-84A1-706B74C226B1}"/>
                    </a:ext>
                  </a:extLst>
                </p:cNvPr>
                <p:cNvSpPr/>
                <p:nvPr/>
              </p:nvSpPr>
              <p:spPr>
                <a:xfrm>
                  <a:off x="1295428" y="1880961"/>
                  <a:ext cx="180000" cy="180000"/>
                </a:xfrm>
                <a:prstGeom prst="ellipse">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47" name="شكل بيضاوي 60">
                  <a:extLst>
                    <a:ext uri="{FF2B5EF4-FFF2-40B4-BE49-F238E27FC236}">
                      <a16:creationId xmlns:a16="http://schemas.microsoft.com/office/drawing/2014/main" id="{445F78EA-3743-4831-B044-049EA47420B8}"/>
                    </a:ext>
                  </a:extLst>
                </p:cNvPr>
                <p:cNvSpPr/>
                <p:nvPr/>
              </p:nvSpPr>
              <p:spPr>
                <a:xfrm>
                  <a:off x="1295428" y="2058982"/>
                  <a:ext cx="180000" cy="180000"/>
                </a:xfrm>
                <a:prstGeom prst="ellipse">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48" name="شكل بيضاوي 61">
                  <a:extLst>
                    <a:ext uri="{FF2B5EF4-FFF2-40B4-BE49-F238E27FC236}">
                      <a16:creationId xmlns:a16="http://schemas.microsoft.com/office/drawing/2014/main" id="{CC1AD0FB-B9BC-4F30-944E-19DF15973851}"/>
                    </a:ext>
                  </a:extLst>
                </p:cNvPr>
                <p:cNvSpPr/>
                <p:nvPr/>
              </p:nvSpPr>
              <p:spPr>
                <a:xfrm>
                  <a:off x="1295428" y="2237003"/>
                  <a:ext cx="180000" cy="180000"/>
                </a:xfrm>
                <a:prstGeom prst="ellipse">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49" name="شكل بيضاوي 62">
                  <a:extLst>
                    <a:ext uri="{FF2B5EF4-FFF2-40B4-BE49-F238E27FC236}">
                      <a16:creationId xmlns:a16="http://schemas.microsoft.com/office/drawing/2014/main" id="{098DBA55-848B-4D9C-B7E0-E2B700784F1E}"/>
                    </a:ext>
                  </a:extLst>
                </p:cNvPr>
                <p:cNvSpPr/>
                <p:nvPr/>
              </p:nvSpPr>
              <p:spPr>
                <a:xfrm>
                  <a:off x="1295428" y="2415024"/>
                  <a:ext cx="180000" cy="180000"/>
                </a:xfrm>
                <a:prstGeom prst="ellipse">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50" name="شكل بيضاوي 63">
                  <a:extLst>
                    <a:ext uri="{FF2B5EF4-FFF2-40B4-BE49-F238E27FC236}">
                      <a16:creationId xmlns:a16="http://schemas.microsoft.com/office/drawing/2014/main" id="{EF9BEA99-64DD-4121-8FBC-FF1C7D9A7516}"/>
                    </a:ext>
                  </a:extLst>
                </p:cNvPr>
                <p:cNvSpPr/>
                <p:nvPr/>
              </p:nvSpPr>
              <p:spPr>
                <a:xfrm>
                  <a:off x="1295428" y="2593045"/>
                  <a:ext cx="180000" cy="180000"/>
                </a:xfrm>
                <a:prstGeom prst="ellipse">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51" name="شكل بيضاوي 64">
                  <a:extLst>
                    <a:ext uri="{FF2B5EF4-FFF2-40B4-BE49-F238E27FC236}">
                      <a16:creationId xmlns:a16="http://schemas.microsoft.com/office/drawing/2014/main" id="{8920D0F1-720C-4222-822D-727683AD21CC}"/>
                    </a:ext>
                  </a:extLst>
                </p:cNvPr>
                <p:cNvSpPr/>
                <p:nvPr/>
              </p:nvSpPr>
              <p:spPr>
                <a:xfrm>
                  <a:off x="1295428" y="2771066"/>
                  <a:ext cx="180000" cy="180000"/>
                </a:xfrm>
                <a:prstGeom prst="ellipse">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52" name="شكل بيضاوي 65">
                  <a:extLst>
                    <a:ext uri="{FF2B5EF4-FFF2-40B4-BE49-F238E27FC236}">
                      <a16:creationId xmlns:a16="http://schemas.microsoft.com/office/drawing/2014/main" id="{8DC5DE29-B100-4FF8-8147-7B2F5E21CC1D}"/>
                    </a:ext>
                  </a:extLst>
                </p:cNvPr>
                <p:cNvSpPr/>
                <p:nvPr/>
              </p:nvSpPr>
              <p:spPr>
                <a:xfrm>
                  <a:off x="1295428" y="2949087"/>
                  <a:ext cx="180000" cy="180000"/>
                </a:xfrm>
                <a:prstGeom prst="ellipse">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53" name="شكل بيضاوي 66">
                  <a:extLst>
                    <a:ext uri="{FF2B5EF4-FFF2-40B4-BE49-F238E27FC236}">
                      <a16:creationId xmlns:a16="http://schemas.microsoft.com/office/drawing/2014/main" id="{C3D54523-5042-4F40-B783-5D653608AFEB}"/>
                    </a:ext>
                  </a:extLst>
                </p:cNvPr>
                <p:cNvSpPr/>
                <p:nvPr/>
              </p:nvSpPr>
              <p:spPr>
                <a:xfrm>
                  <a:off x="1295428" y="3127108"/>
                  <a:ext cx="180000" cy="180000"/>
                </a:xfrm>
                <a:prstGeom prst="ellipse">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sp>
            <p:nvSpPr>
              <p:cNvPr id="42" name="شكل بيضاوي 67">
                <a:extLst>
                  <a:ext uri="{FF2B5EF4-FFF2-40B4-BE49-F238E27FC236}">
                    <a16:creationId xmlns:a16="http://schemas.microsoft.com/office/drawing/2014/main" id="{CDDAAF04-D391-4831-A03B-E80AF703E8E4}"/>
                  </a:ext>
                </a:extLst>
              </p:cNvPr>
              <p:cNvSpPr/>
              <p:nvPr/>
            </p:nvSpPr>
            <p:spPr>
              <a:xfrm>
                <a:off x="1295428" y="3305130"/>
                <a:ext cx="180000" cy="180000"/>
              </a:xfrm>
              <a:prstGeom prst="ellipse">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sp>
          <p:nvSpPr>
            <p:cNvPr id="33" name="شكل بيضاوي 55">
              <a:extLst>
                <a:ext uri="{FF2B5EF4-FFF2-40B4-BE49-F238E27FC236}">
                  <a16:creationId xmlns:a16="http://schemas.microsoft.com/office/drawing/2014/main" id="{FF381221-EF39-439A-8F62-CAB55F4F8913}"/>
                </a:ext>
              </a:extLst>
            </p:cNvPr>
            <p:cNvSpPr/>
            <p:nvPr/>
          </p:nvSpPr>
          <p:spPr>
            <a:xfrm>
              <a:off x="1079790" y="731436"/>
              <a:ext cx="611276" cy="611276"/>
            </a:xfrm>
            <a:prstGeom prst="ellipse">
              <a:avLst/>
            </a:prstGeom>
            <a:gradFill>
              <a:gsLst>
                <a:gs pos="0">
                  <a:srgbClr val="CC00FF"/>
                </a:gs>
                <a:gs pos="100000">
                  <a:srgbClr val="660066"/>
                </a:gs>
              </a:gsLst>
              <a:lin ang="5400000" scaled="1"/>
            </a:gradFill>
            <a:ln w="50800">
              <a:gradFill>
                <a:gsLst>
                  <a:gs pos="0">
                    <a:srgbClr val="480048"/>
                  </a:gs>
                  <a:gs pos="100000">
                    <a:srgbClr val="CC00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34" name="شكل بيضاوي 72">
              <a:extLst>
                <a:ext uri="{FF2B5EF4-FFF2-40B4-BE49-F238E27FC236}">
                  <a16:creationId xmlns:a16="http://schemas.microsoft.com/office/drawing/2014/main" id="{0260EEF9-FCA6-4606-85A8-59D8CD839DDE}"/>
                </a:ext>
              </a:extLst>
            </p:cNvPr>
            <p:cNvSpPr/>
            <p:nvPr/>
          </p:nvSpPr>
          <p:spPr>
            <a:xfrm>
              <a:off x="125428" y="3483052"/>
              <a:ext cx="2520000" cy="2520000"/>
            </a:xfrm>
            <a:prstGeom prst="ellipse">
              <a:avLst/>
            </a:prstGeom>
            <a:gradFill>
              <a:gsLst>
                <a:gs pos="0">
                  <a:srgbClr val="CC00FF"/>
                </a:gs>
                <a:gs pos="100000">
                  <a:srgbClr val="660066"/>
                </a:gs>
              </a:gsLst>
              <a:lin ang="5400000" scaled="1"/>
            </a:gradFill>
            <a:ln w="50800">
              <a:gradFill>
                <a:gsLst>
                  <a:gs pos="0">
                    <a:srgbClr val="480048"/>
                  </a:gs>
                  <a:gs pos="100000">
                    <a:srgbClr val="CC00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35" name="شكل بيضاوي 73">
              <a:extLst>
                <a:ext uri="{FF2B5EF4-FFF2-40B4-BE49-F238E27FC236}">
                  <a16:creationId xmlns:a16="http://schemas.microsoft.com/office/drawing/2014/main" id="{E39A4779-C325-42E7-AB84-B76C7E63E790}"/>
                </a:ext>
              </a:extLst>
            </p:cNvPr>
            <p:cNvSpPr/>
            <p:nvPr/>
          </p:nvSpPr>
          <p:spPr>
            <a:xfrm>
              <a:off x="1295428" y="3523229"/>
              <a:ext cx="180000" cy="180000"/>
            </a:xfrm>
            <a:prstGeom prst="ellipse">
              <a:avLst/>
            </a:prstGeom>
            <a:solidFill>
              <a:srgbClr val="F2F2F2"/>
            </a:solidFill>
            <a:ln>
              <a:noFill/>
            </a:ln>
            <a:effectLst>
              <a:innerShdw blurRad="63500" dist="50800" dir="54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36" name="مربع نص 95">
              <a:extLst>
                <a:ext uri="{FF2B5EF4-FFF2-40B4-BE49-F238E27FC236}">
                  <a16:creationId xmlns:a16="http://schemas.microsoft.com/office/drawing/2014/main" id="{EEBAADDB-6B68-40B3-A1D0-4D9E80A7182D}"/>
                </a:ext>
              </a:extLst>
            </p:cNvPr>
            <p:cNvSpPr txBox="1"/>
            <p:nvPr/>
          </p:nvSpPr>
          <p:spPr>
            <a:xfrm>
              <a:off x="1230046" y="712596"/>
              <a:ext cx="310766" cy="738664"/>
            </a:xfrm>
            <a:prstGeom prst="rect">
              <a:avLst/>
            </a:prstGeom>
            <a:noFill/>
          </p:spPr>
          <p:txBody>
            <a:bodyPr wrap="square" rtlCol="0">
              <a:spAutoFit/>
            </a:bodyPr>
            <a:lstStyle/>
            <a:p>
              <a:pPr algn="ctr" defTabSz="571463" rtl="1"/>
              <a:r>
                <a:rPr lang="fr-FR" sz="2400" b="1" dirty="0">
                  <a:solidFill>
                    <a:prstClr val="white"/>
                  </a:solidFill>
                  <a:latin typeface="Hacen Tunisia" panose="02000000000000000000" pitchFamily="2" charset="-78"/>
                </a:rPr>
                <a:t>4</a:t>
              </a:r>
            </a:p>
          </p:txBody>
        </p:sp>
        <p:sp>
          <p:nvSpPr>
            <p:cNvPr id="37" name="شكل بيضاوي 104">
              <a:extLst>
                <a:ext uri="{FF2B5EF4-FFF2-40B4-BE49-F238E27FC236}">
                  <a16:creationId xmlns:a16="http://schemas.microsoft.com/office/drawing/2014/main" id="{D477F0C0-50A7-4178-8052-E06B0E5756A9}"/>
                </a:ext>
              </a:extLst>
            </p:cNvPr>
            <p:cNvSpPr/>
            <p:nvPr/>
          </p:nvSpPr>
          <p:spPr>
            <a:xfrm>
              <a:off x="1079790" y="3733451"/>
              <a:ext cx="611276" cy="611276"/>
            </a:xfrm>
            <a:prstGeom prst="ellipse">
              <a:avLst/>
            </a:prstGeom>
            <a:gradFill>
              <a:gsLst>
                <a:gs pos="0">
                  <a:srgbClr val="CC00FF">
                    <a:lumMod val="98000"/>
                  </a:srgbClr>
                </a:gs>
                <a:gs pos="100000">
                  <a:srgbClr val="660066"/>
                </a:gs>
              </a:gsLst>
              <a:lin ang="5400000" scaled="1"/>
            </a:gradFill>
            <a:ln w="50800">
              <a:gradFill>
                <a:gsLst>
                  <a:gs pos="0">
                    <a:srgbClr val="2A002A"/>
                  </a:gs>
                  <a:gs pos="100000">
                    <a:srgbClr val="F1B3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pic>
          <p:nvPicPr>
            <p:cNvPr id="38" name="رسم 103" descr="مخطط دائري">
              <a:extLst>
                <a:ext uri="{FF2B5EF4-FFF2-40B4-BE49-F238E27FC236}">
                  <a16:creationId xmlns:a16="http://schemas.microsoft.com/office/drawing/2014/main" id="{CD6D517D-D00B-4E36-AD7D-41503EE3146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66986" y="3804227"/>
              <a:ext cx="436884" cy="4368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9" name="مربع نص 109">
              <a:extLst>
                <a:ext uri="{FF2B5EF4-FFF2-40B4-BE49-F238E27FC236}">
                  <a16:creationId xmlns:a16="http://schemas.microsoft.com/office/drawing/2014/main" id="{EB52422D-4DB2-4050-B28E-9C8599CE6039}"/>
                </a:ext>
              </a:extLst>
            </p:cNvPr>
            <p:cNvSpPr txBox="1"/>
            <p:nvPr/>
          </p:nvSpPr>
          <p:spPr>
            <a:xfrm>
              <a:off x="471027" y="4301557"/>
              <a:ext cx="1828800" cy="738664"/>
            </a:xfrm>
            <a:prstGeom prst="rect">
              <a:avLst/>
            </a:prstGeom>
            <a:noFill/>
          </p:spPr>
          <p:txBody>
            <a:bodyPr wrap="square" rtlCol="0">
              <a:spAutoFit/>
            </a:bodyPr>
            <a:lstStyle/>
            <a:p>
              <a:pPr algn="ctr" defTabSz="571463" rtl="1"/>
              <a:endParaRPr lang="fr-FR" sz="2400" b="1" dirty="0">
                <a:solidFill>
                  <a:prstClr val="white"/>
                </a:solidFill>
                <a:latin typeface="Hacen Tunisia" panose="02000000000000000000" pitchFamily="2" charset="-78"/>
                <a:cs typeface="Hacen Tunisia" panose="02000000000000000000" pitchFamily="2" charset="-78"/>
              </a:endParaRPr>
            </a:p>
          </p:txBody>
        </p:sp>
        <p:sp>
          <p:nvSpPr>
            <p:cNvPr id="40" name="مربع نص 113">
              <a:extLst>
                <a:ext uri="{FF2B5EF4-FFF2-40B4-BE49-F238E27FC236}">
                  <a16:creationId xmlns:a16="http://schemas.microsoft.com/office/drawing/2014/main" id="{7C19559C-5895-4620-80E7-844E73BF560A}"/>
                </a:ext>
              </a:extLst>
            </p:cNvPr>
            <p:cNvSpPr txBox="1"/>
            <p:nvPr/>
          </p:nvSpPr>
          <p:spPr>
            <a:xfrm>
              <a:off x="124561" y="4318772"/>
              <a:ext cx="2560210" cy="1329595"/>
            </a:xfrm>
            <a:prstGeom prst="rect">
              <a:avLst/>
            </a:prstGeom>
            <a:noFill/>
          </p:spPr>
          <p:txBody>
            <a:bodyPr wrap="square" rtlCol="0">
              <a:spAutoFit/>
            </a:bodyPr>
            <a:lstStyle/>
            <a:p>
              <a:pPr algn="ctr" defTabSz="571463" rtl="1"/>
              <a:r>
                <a:rPr lang="ar-SA" sz="2400" b="1" dirty="0">
                  <a:solidFill>
                    <a:prstClr val="white"/>
                  </a:solidFill>
                  <a:latin typeface="Hacen Tunisia" panose="02000000000000000000" pitchFamily="2" charset="-78"/>
                  <a:cs typeface="Hacen Tunisia" panose="02000000000000000000" pitchFamily="2" charset="-78"/>
                </a:rPr>
                <a:t>متوسط سرعة الانترنت </a:t>
              </a:r>
              <a:endParaRPr lang="fr-FR" sz="2400" b="1" dirty="0">
                <a:solidFill>
                  <a:prstClr val="white"/>
                </a:solidFill>
                <a:latin typeface="Hacen Tunisia" panose="02000000000000000000" pitchFamily="2" charset="-78"/>
                <a:cs typeface="Hacen Tunisia" panose="02000000000000000000" pitchFamily="2" charset="-78"/>
              </a:endParaRPr>
            </a:p>
          </p:txBody>
        </p:sp>
      </p:grpSp>
      <p:grpSp>
        <p:nvGrpSpPr>
          <p:cNvPr id="54" name="مجموعة 118">
            <a:extLst>
              <a:ext uri="{FF2B5EF4-FFF2-40B4-BE49-F238E27FC236}">
                <a16:creationId xmlns:a16="http://schemas.microsoft.com/office/drawing/2014/main" id="{3A272876-904E-4B3C-B792-63BBC3A645DE}"/>
              </a:ext>
            </a:extLst>
          </p:cNvPr>
          <p:cNvGrpSpPr/>
          <p:nvPr/>
        </p:nvGrpSpPr>
        <p:grpSpPr>
          <a:xfrm>
            <a:off x="7336583" y="2132870"/>
            <a:ext cx="1646323" cy="3306535"/>
            <a:chOff x="6378540" y="712596"/>
            <a:chExt cx="2634118" cy="5290456"/>
          </a:xfrm>
        </p:grpSpPr>
        <p:sp>
          <p:nvSpPr>
            <p:cNvPr id="55" name="مستطيل: زوايا مستديرة 39">
              <a:extLst>
                <a:ext uri="{FF2B5EF4-FFF2-40B4-BE49-F238E27FC236}">
                  <a16:creationId xmlns:a16="http://schemas.microsoft.com/office/drawing/2014/main" id="{790D31AA-21EC-437E-AE8B-85375AD36B0D}"/>
                </a:ext>
              </a:extLst>
            </p:cNvPr>
            <p:cNvSpPr/>
            <p:nvPr/>
          </p:nvSpPr>
          <p:spPr>
            <a:xfrm>
              <a:off x="7179421" y="713433"/>
              <a:ext cx="974690" cy="647282"/>
            </a:xfrm>
            <a:prstGeom prst="roundRect">
              <a:avLst/>
            </a:prstGeom>
            <a:solidFill>
              <a:srgbClr val="001D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nvGrpSpPr>
            <p:cNvPr id="56" name="مجموعة 79">
              <a:extLst>
                <a:ext uri="{FF2B5EF4-FFF2-40B4-BE49-F238E27FC236}">
                  <a16:creationId xmlns:a16="http://schemas.microsoft.com/office/drawing/2014/main" id="{E98E2D62-E093-45F1-BA04-F4A31C0DE98B}"/>
                </a:ext>
              </a:extLst>
            </p:cNvPr>
            <p:cNvGrpSpPr/>
            <p:nvPr/>
          </p:nvGrpSpPr>
          <p:grpSpPr>
            <a:xfrm>
              <a:off x="7576766" y="1346898"/>
              <a:ext cx="180000" cy="2138232"/>
              <a:chOff x="7576766" y="1346898"/>
              <a:chExt cx="180000" cy="2138232"/>
            </a:xfrm>
            <a:solidFill>
              <a:srgbClr val="003366"/>
            </a:solidFill>
          </p:grpSpPr>
          <p:sp>
            <p:nvSpPr>
              <p:cNvPr id="65" name="شكل بيضاوي 41">
                <a:extLst>
                  <a:ext uri="{FF2B5EF4-FFF2-40B4-BE49-F238E27FC236}">
                    <a16:creationId xmlns:a16="http://schemas.microsoft.com/office/drawing/2014/main" id="{6CE94E16-92A5-46F8-9026-8131C2BA8838}"/>
                  </a:ext>
                </a:extLst>
              </p:cNvPr>
              <p:cNvSpPr/>
              <p:nvPr/>
            </p:nvSpPr>
            <p:spPr>
              <a:xfrm>
                <a:off x="7576766" y="1346898"/>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66" name="شكل بيضاوي 42">
                <a:extLst>
                  <a:ext uri="{FF2B5EF4-FFF2-40B4-BE49-F238E27FC236}">
                    <a16:creationId xmlns:a16="http://schemas.microsoft.com/office/drawing/2014/main" id="{A4E7638D-0771-42D9-824E-88194FEC0FE3}"/>
                  </a:ext>
                </a:extLst>
              </p:cNvPr>
              <p:cNvSpPr/>
              <p:nvPr/>
            </p:nvSpPr>
            <p:spPr>
              <a:xfrm>
                <a:off x="7576766" y="1524919"/>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nvGrpSpPr>
              <p:cNvPr id="67" name="مجموعة 78">
                <a:extLst>
                  <a:ext uri="{FF2B5EF4-FFF2-40B4-BE49-F238E27FC236}">
                    <a16:creationId xmlns:a16="http://schemas.microsoft.com/office/drawing/2014/main" id="{E45A0BA1-F0B7-4B08-A67B-5DD922780B1E}"/>
                  </a:ext>
                </a:extLst>
              </p:cNvPr>
              <p:cNvGrpSpPr/>
              <p:nvPr/>
            </p:nvGrpSpPr>
            <p:grpSpPr>
              <a:xfrm>
                <a:off x="7576766" y="1702940"/>
                <a:ext cx="180000" cy="1782190"/>
                <a:chOff x="7576766" y="1702940"/>
                <a:chExt cx="180000" cy="1782190"/>
              </a:xfrm>
              <a:grpFill/>
            </p:grpSpPr>
            <p:sp>
              <p:nvSpPr>
                <p:cNvPr id="68" name="شكل بيضاوي 43">
                  <a:extLst>
                    <a:ext uri="{FF2B5EF4-FFF2-40B4-BE49-F238E27FC236}">
                      <a16:creationId xmlns:a16="http://schemas.microsoft.com/office/drawing/2014/main" id="{A302AE66-703E-4A42-B81C-1A3A16D27785}"/>
                    </a:ext>
                  </a:extLst>
                </p:cNvPr>
                <p:cNvSpPr/>
                <p:nvPr/>
              </p:nvSpPr>
              <p:spPr>
                <a:xfrm>
                  <a:off x="7576766" y="170294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69" name="شكل بيضاوي 44">
                  <a:extLst>
                    <a:ext uri="{FF2B5EF4-FFF2-40B4-BE49-F238E27FC236}">
                      <a16:creationId xmlns:a16="http://schemas.microsoft.com/office/drawing/2014/main" id="{BCC82D3D-4559-4B42-8A0A-DD54A28D926C}"/>
                    </a:ext>
                  </a:extLst>
                </p:cNvPr>
                <p:cNvSpPr/>
                <p:nvPr/>
              </p:nvSpPr>
              <p:spPr>
                <a:xfrm>
                  <a:off x="7576766" y="1880961"/>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0" name="شكل بيضاوي 45">
                  <a:extLst>
                    <a:ext uri="{FF2B5EF4-FFF2-40B4-BE49-F238E27FC236}">
                      <a16:creationId xmlns:a16="http://schemas.microsoft.com/office/drawing/2014/main" id="{EBD05A6E-C7F6-4BDD-9F50-D66C37567F39}"/>
                    </a:ext>
                  </a:extLst>
                </p:cNvPr>
                <p:cNvSpPr/>
                <p:nvPr/>
              </p:nvSpPr>
              <p:spPr>
                <a:xfrm>
                  <a:off x="7576766" y="2058982"/>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1" name="شكل بيضاوي 46">
                  <a:extLst>
                    <a:ext uri="{FF2B5EF4-FFF2-40B4-BE49-F238E27FC236}">
                      <a16:creationId xmlns:a16="http://schemas.microsoft.com/office/drawing/2014/main" id="{EC452FC9-12D0-4E92-9B16-941C3A8CFD0A}"/>
                    </a:ext>
                  </a:extLst>
                </p:cNvPr>
                <p:cNvSpPr/>
                <p:nvPr/>
              </p:nvSpPr>
              <p:spPr>
                <a:xfrm>
                  <a:off x="7576766" y="2237003"/>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2" name="شكل بيضاوي 47">
                  <a:extLst>
                    <a:ext uri="{FF2B5EF4-FFF2-40B4-BE49-F238E27FC236}">
                      <a16:creationId xmlns:a16="http://schemas.microsoft.com/office/drawing/2014/main" id="{652033A2-261C-4E82-9E65-68D44447FFD4}"/>
                    </a:ext>
                  </a:extLst>
                </p:cNvPr>
                <p:cNvSpPr/>
                <p:nvPr/>
              </p:nvSpPr>
              <p:spPr>
                <a:xfrm>
                  <a:off x="7576766" y="2415024"/>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3" name="شكل بيضاوي 48">
                  <a:extLst>
                    <a:ext uri="{FF2B5EF4-FFF2-40B4-BE49-F238E27FC236}">
                      <a16:creationId xmlns:a16="http://schemas.microsoft.com/office/drawing/2014/main" id="{FB3A19CA-6ED5-4CE7-8467-74266D25A61E}"/>
                    </a:ext>
                  </a:extLst>
                </p:cNvPr>
                <p:cNvSpPr/>
                <p:nvPr/>
              </p:nvSpPr>
              <p:spPr>
                <a:xfrm>
                  <a:off x="7576766" y="2593045"/>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4" name="شكل بيضاوي 49">
                  <a:extLst>
                    <a:ext uri="{FF2B5EF4-FFF2-40B4-BE49-F238E27FC236}">
                      <a16:creationId xmlns:a16="http://schemas.microsoft.com/office/drawing/2014/main" id="{49C8520C-741C-458A-B808-892B0E968CF5}"/>
                    </a:ext>
                  </a:extLst>
                </p:cNvPr>
                <p:cNvSpPr/>
                <p:nvPr/>
              </p:nvSpPr>
              <p:spPr>
                <a:xfrm>
                  <a:off x="7576766" y="2771066"/>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5" name="شكل بيضاوي 50">
                  <a:extLst>
                    <a:ext uri="{FF2B5EF4-FFF2-40B4-BE49-F238E27FC236}">
                      <a16:creationId xmlns:a16="http://schemas.microsoft.com/office/drawing/2014/main" id="{075A2321-C895-4DD4-9A66-279C12A05F6F}"/>
                    </a:ext>
                  </a:extLst>
                </p:cNvPr>
                <p:cNvSpPr/>
                <p:nvPr/>
              </p:nvSpPr>
              <p:spPr>
                <a:xfrm>
                  <a:off x="7576766" y="2949087"/>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6" name="شكل بيضاوي 51">
                  <a:extLst>
                    <a:ext uri="{FF2B5EF4-FFF2-40B4-BE49-F238E27FC236}">
                      <a16:creationId xmlns:a16="http://schemas.microsoft.com/office/drawing/2014/main" id="{1675EEF0-C323-4CDA-AE9F-F8A214E197B0}"/>
                    </a:ext>
                  </a:extLst>
                </p:cNvPr>
                <p:cNvSpPr/>
                <p:nvPr/>
              </p:nvSpPr>
              <p:spPr>
                <a:xfrm>
                  <a:off x="7576766" y="3127108"/>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7" name="شكل بيضاوي 52">
                  <a:extLst>
                    <a:ext uri="{FF2B5EF4-FFF2-40B4-BE49-F238E27FC236}">
                      <a16:creationId xmlns:a16="http://schemas.microsoft.com/office/drawing/2014/main" id="{3E722DC2-1BE0-4567-A7A1-DCCFF316C0DC}"/>
                    </a:ext>
                  </a:extLst>
                </p:cNvPr>
                <p:cNvSpPr/>
                <p:nvPr/>
              </p:nvSpPr>
              <p:spPr>
                <a:xfrm>
                  <a:off x="7576766" y="330513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grpSp>
        <p:sp>
          <p:nvSpPr>
            <p:cNvPr id="57" name="شكل بيضاوي 40">
              <a:extLst>
                <a:ext uri="{FF2B5EF4-FFF2-40B4-BE49-F238E27FC236}">
                  <a16:creationId xmlns:a16="http://schemas.microsoft.com/office/drawing/2014/main" id="{0604B3B7-DA09-4971-9B88-A0C2DF79314C}"/>
                </a:ext>
              </a:extLst>
            </p:cNvPr>
            <p:cNvSpPr/>
            <p:nvPr/>
          </p:nvSpPr>
          <p:spPr>
            <a:xfrm>
              <a:off x="7361128" y="731436"/>
              <a:ext cx="611276" cy="611276"/>
            </a:xfrm>
            <a:prstGeom prst="ellipse">
              <a:avLst/>
            </a:prstGeom>
            <a:gradFill>
              <a:gsLst>
                <a:gs pos="0">
                  <a:srgbClr val="33CCCC"/>
                </a:gs>
                <a:gs pos="100000">
                  <a:srgbClr val="003366"/>
                </a:gs>
              </a:gsLst>
              <a:lin ang="5400000" scaled="1"/>
            </a:gradFill>
            <a:ln w="50800">
              <a:gradFill>
                <a:gsLst>
                  <a:gs pos="0">
                    <a:srgbClr val="003366"/>
                  </a:gs>
                  <a:gs pos="100000">
                    <a:srgbClr val="33CCC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58" name="شكل بيضاوي 87">
              <a:extLst>
                <a:ext uri="{FF2B5EF4-FFF2-40B4-BE49-F238E27FC236}">
                  <a16:creationId xmlns:a16="http://schemas.microsoft.com/office/drawing/2014/main" id="{1C17EB62-4CC9-44DF-AB53-323F90661602}"/>
                </a:ext>
              </a:extLst>
            </p:cNvPr>
            <p:cNvSpPr/>
            <p:nvPr/>
          </p:nvSpPr>
          <p:spPr>
            <a:xfrm>
              <a:off x="6406766" y="3483052"/>
              <a:ext cx="2520000" cy="2520000"/>
            </a:xfrm>
            <a:prstGeom prst="ellipse">
              <a:avLst/>
            </a:prstGeom>
            <a:gradFill>
              <a:gsLst>
                <a:gs pos="0">
                  <a:srgbClr val="33CCCC"/>
                </a:gs>
                <a:gs pos="100000">
                  <a:srgbClr val="003366"/>
                </a:gs>
              </a:gsLst>
              <a:lin ang="5400000" scaled="1"/>
            </a:gradFill>
            <a:ln w="50800">
              <a:gradFill>
                <a:gsLst>
                  <a:gs pos="0">
                    <a:srgbClr val="003366"/>
                  </a:gs>
                  <a:gs pos="100000">
                    <a:srgbClr val="33CCC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59" name="شكل بيضاوي 88">
              <a:extLst>
                <a:ext uri="{FF2B5EF4-FFF2-40B4-BE49-F238E27FC236}">
                  <a16:creationId xmlns:a16="http://schemas.microsoft.com/office/drawing/2014/main" id="{0575C0EC-CEF4-4BBA-A379-FC7F1D80EFCC}"/>
                </a:ext>
              </a:extLst>
            </p:cNvPr>
            <p:cNvSpPr/>
            <p:nvPr/>
          </p:nvSpPr>
          <p:spPr>
            <a:xfrm>
              <a:off x="7576766" y="3523229"/>
              <a:ext cx="180000" cy="180000"/>
            </a:xfrm>
            <a:prstGeom prst="ellipse">
              <a:avLst/>
            </a:prstGeom>
            <a:solidFill>
              <a:srgbClr val="F2F2F2"/>
            </a:solidFill>
            <a:ln>
              <a:noFill/>
            </a:ln>
            <a:effectLst>
              <a:innerShdw blurRad="63500" dist="50800" dir="54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60" name="مربع نص 93">
              <a:extLst>
                <a:ext uri="{FF2B5EF4-FFF2-40B4-BE49-F238E27FC236}">
                  <a16:creationId xmlns:a16="http://schemas.microsoft.com/office/drawing/2014/main" id="{9BCD22DD-495C-4348-959A-AB0E76122D03}"/>
                </a:ext>
              </a:extLst>
            </p:cNvPr>
            <p:cNvSpPr txBox="1"/>
            <p:nvPr/>
          </p:nvSpPr>
          <p:spPr>
            <a:xfrm>
              <a:off x="7521982" y="712596"/>
              <a:ext cx="310767" cy="738664"/>
            </a:xfrm>
            <a:prstGeom prst="rect">
              <a:avLst/>
            </a:prstGeom>
            <a:noFill/>
          </p:spPr>
          <p:txBody>
            <a:bodyPr wrap="square" rtlCol="0">
              <a:spAutoFit/>
            </a:bodyPr>
            <a:lstStyle/>
            <a:p>
              <a:pPr algn="ctr" defTabSz="571463" rtl="1"/>
              <a:r>
                <a:rPr lang="fr-FR" sz="2400" b="1" dirty="0">
                  <a:solidFill>
                    <a:prstClr val="white"/>
                  </a:solidFill>
                  <a:latin typeface="Hacen Tunisia" panose="02000000000000000000" pitchFamily="2" charset="-78"/>
                </a:rPr>
                <a:t>2</a:t>
              </a:r>
            </a:p>
          </p:txBody>
        </p:sp>
        <p:sp>
          <p:nvSpPr>
            <p:cNvPr id="61" name="شكل بيضاوي 106">
              <a:extLst>
                <a:ext uri="{FF2B5EF4-FFF2-40B4-BE49-F238E27FC236}">
                  <a16:creationId xmlns:a16="http://schemas.microsoft.com/office/drawing/2014/main" id="{1649533E-D0AB-4D8D-B1B2-A32D234E4458}"/>
                </a:ext>
              </a:extLst>
            </p:cNvPr>
            <p:cNvSpPr/>
            <p:nvPr/>
          </p:nvSpPr>
          <p:spPr>
            <a:xfrm>
              <a:off x="7357582" y="3733451"/>
              <a:ext cx="611276" cy="611276"/>
            </a:xfrm>
            <a:prstGeom prst="ellipse">
              <a:avLst/>
            </a:prstGeom>
            <a:gradFill>
              <a:gsLst>
                <a:gs pos="0">
                  <a:srgbClr val="33CCCC"/>
                </a:gs>
                <a:gs pos="100000">
                  <a:srgbClr val="003366"/>
                </a:gs>
              </a:gsLst>
              <a:lin ang="5400000" scaled="1"/>
            </a:gradFill>
            <a:ln w="50800">
              <a:gradFill>
                <a:gsLst>
                  <a:gs pos="0">
                    <a:srgbClr val="00152A"/>
                  </a:gs>
                  <a:gs pos="100000">
                    <a:srgbClr val="BFF0E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pic>
          <p:nvPicPr>
            <p:cNvPr id="62" name="رسم 99" descr="الكرة الأرضية">
              <a:extLst>
                <a:ext uri="{FF2B5EF4-FFF2-40B4-BE49-F238E27FC236}">
                  <a16:creationId xmlns:a16="http://schemas.microsoft.com/office/drawing/2014/main" id="{7AFE98CD-DDC5-4B72-9574-10FB0AA67DD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58923" y="3804227"/>
              <a:ext cx="436884" cy="4368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3" name="مربع نص 110">
              <a:extLst>
                <a:ext uri="{FF2B5EF4-FFF2-40B4-BE49-F238E27FC236}">
                  <a16:creationId xmlns:a16="http://schemas.microsoft.com/office/drawing/2014/main" id="{F7B44187-1E1A-4AAC-A896-E1F2EB143F68}"/>
                </a:ext>
              </a:extLst>
            </p:cNvPr>
            <p:cNvSpPr txBox="1"/>
            <p:nvPr/>
          </p:nvSpPr>
          <p:spPr>
            <a:xfrm>
              <a:off x="6842364" y="4301558"/>
              <a:ext cx="1828799" cy="738664"/>
            </a:xfrm>
            <a:prstGeom prst="rect">
              <a:avLst/>
            </a:prstGeom>
            <a:noFill/>
          </p:spPr>
          <p:txBody>
            <a:bodyPr wrap="square" rtlCol="0">
              <a:spAutoFit/>
            </a:bodyPr>
            <a:lstStyle/>
            <a:p>
              <a:pPr algn="ctr" defTabSz="571463" rtl="1"/>
              <a:endParaRPr lang="fr-FR" sz="2400" b="1" dirty="0">
                <a:solidFill>
                  <a:prstClr val="white"/>
                </a:solidFill>
                <a:latin typeface="Hacen Tunisia" panose="02000000000000000000" pitchFamily="2" charset="-78"/>
                <a:cs typeface="Hacen Tunisia" panose="02000000000000000000" pitchFamily="2" charset="-78"/>
              </a:endParaRPr>
            </a:p>
          </p:txBody>
        </p:sp>
        <p:sp>
          <p:nvSpPr>
            <p:cNvPr id="64" name="مربع نص 114">
              <a:extLst>
                <a:ext uri="{FF2B5EF4-FFF2-40B4-BE49-F238E27FC236}">
                  <a16:creationId xmlns:a16="http://schemas.microsoft.com/office/drawing/2014/main" id="{18E0D73F-2B2E-4446-B9D9-F48081ACF684}"/>
                </a:ext>
              </a:extLst>
            </p:cNvPr>
            <p:cNvSpPr txBox="1"/>
            <p:nvPr/>
          </p:nvSpPr>
          <p:spPr>
            <a:xfrm>
              <a:off x="6378540" y="4344726"/>
              <a:ext cx="2634118" cy="1132618"/>
            </a:xfrm>
            <a:prstGeom prst="rect">
              <a:avLst/>
            </a:prstGeom>
            <a:noFill/>
          </p:spPr>
          <p:txBody>
            <a:bodyPr wrap="square" rtlCol="0">
              <a:spAutoFit/>
            </a:bodyPr>
            <a:lstStyle/>
            <a:p>
              <a:pPr algn="ctr" defTabSz="571463" rtl="1"/>
              <a:r>
                <a:rPr lang="ar-SA" sz="2000" b="1" dirty="0">
                  <a:solidFill>
                    <a:prstClr val="white"/>
                  </a:solidFill>
                  <a:latin typeface="Hacen Tunisia" panose="02000000000000000000" pitchFamily="2" charset="-78"/>
                  <a:cs typeface="Hacen Tunisia" panose="02000000000000000000" pitchFamily="2" charset="-78"/>
                </a:rPr>
                <a:t>مرتكزات </a:t>
              </a:r>
            </a:p>
            <a:p>
              <a:pPr algn="ctr" defTabSz="571463" rtl="1"/>
              <a:r>
                <a:rPr lang="ar-SA" sz="2000" b="1" dirty="0">
                  <a:solidFill>
                    <a:prstClr val="white"/>
                  </a:solidFill>
                  <a:latin typeface="Hacen Tunisia" panose="02000000000000000000" pitchFamily="2" charset="-78"/>
                  <a:cs typeface="Hacen Tunisia" panose="02000000000000000000" pitchFamily="2" charset="-78"/>
                </a:rPr>
                <a:t>الاقتصاد الرقمي</a:t>
              </a:r>
            </a:p>
          </p:txBody>
        </p:sp>
      </p:grpSp>
      <p:grpSp>
        <p:nvGrpSpPr>
          <p:cNvPr id="78" name="مجموعة 119">
            <a:extLst>
              <a:ext uri="{FF2B5EF4-FFF2-40B4-BE49-F238E27FC236}">
                <a16:creationId xmlns:a16="http://schemas.microsoft.com/office/drawing/2014/main" id="{9C310E19-D02A-473D-9A8D-BF0C60F34356}"/>
              </a:ext>
            </a:extLst>
          </p:cNvPr>
          <p:cNvGrpSpPr/>
          <p:nvPr/>
        </p:nvGrpSpPr>
        <p:grpSpPr>
          <a:xfrm>
            <a:off x="9589955" y="2132870"/>
            <a:ext cx="1667119" cy="3306535"/>
            <a:chOff x="9524606" y="712596"/>
            <a:chExt cx="2667390" cy="5290456"/>
          </a:xfrm>
        </p:grpSpPr>
        <p:sp>
          <p:nvSpPr>
            <p:cNvPr id="79" name="مستطيل: زوايا مستديرة 24">
              <a:extLst>
                <a:ext uri="{FF2B5EF4-FFF2-40B4-BE49-F238E27FC236}">
                  <a16:creationId xmlns:a16="http://schemas.microsoft.com/office/drawing/2014/main" id="{1DD05388-599E-42D8-A570-7D263CA5BBF1}"/>
                </a:ext>
              </a:extLst>
            </p:cNvPr>
            <p:cNvSpPr/>
            <p:nvPr/>
          </p:nvSpPr>
          <p:spPr>
            <a:xfrm>
              <a:off x="10320091" y="713433"/>
              <a:ext cx="974690" cy="647282"/>
            </a:xfrm>
            <a:prstGeom prst="roundRect">
              <a:avLst/>
            </a:prstGeom>
            <a:solidFill>
              <a:srgbClr val="002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nvGrpSpPr>
            <p:cNvPr id="80" name="مجموعة 81">
              <a:extLst>
                <a:ext uri="{FF2B5EF4-FFF2-40B4-BE49-F238E27FC236}">
                  <a16:creationId xmlns:a16="http://schemas.microsoft.com/office/drawing/2014/main" id="{7E34E9A6-6829-4125-85D6-51858FBB5E8C}"/>
                </a:ext>
              </a:extLst>
            </p:cNvPr>
            <p:cNvGrpSpPr/>
            <p:nvPr/>
          </p:nvGrpSpPr>
          <p:grpSpPr>
            <a:xfrm>
              <a:off x="10717436" y="1346898"/>
              <a:ext cx="180000" cy="2138232"/>
              <a:chOff x="10717436" y="1346898"/>
              <a:chExt cx="180000" cy="2138232"/>
            </a:xfrm>
            <a:solidFill>
              <a:srgbClr val="003300"/>
            </a:solidFill>
          </p:grpSpPr>
          <p:sp>
            <p:nvSpPr>
              <p:cNvPr id="89" name="شكل بيضاوي 26">
                <a:extLst>
                  <a:ext uri="{FF2B5EF4-FFF2-40B4-BE49-F238E27FC236}">
                    <a16:creationId xmlns:a16="http://schemas.microsoft.com/office/drawing/2014/main" id="{2004ED45-C327-4069-B17E-6F489E12AB75}"/>
                  </a:ext>
                </a:extLst>
              </p:cNvPr>
              <p:cNvSpPr/>
              <p:nvPr/>
            </p:nvSpPr>
            <p:spPr>
              <a:xfrm>
                <a:off x="10717436" y="1346898"/>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nvGrpSpPr>
              <p:cNvPr id="90" name="مجموعة 80">
                <a:extLst>
                  <a:ext uri="{FF2B5EF4-FFF2-40B4-BE49-F238E27FC236}">
                    <a16:creationId xmlns:a16="http://schemas.microsoft.com/office/drawing/2014/main" id="{F54B55D0-0298-4F55-9CA0-CE364CDC29F3}"/>
                  </a:ext>
                </a:extLst>
              </p:cNvPr>
              <p:cNvGrpSpPr/>
              <p:nvPr/>
            </p:nvGrpSpPr>
            <p:grpSpPr>
              <a:xfrm>
                <a:off x="10717436" y="1524919"/>
                <a:ext cx="180000" cy="1960211"/>
                <a:chOff x="10717436" y="1524919"/>
                <a:chExt cx="180000" cy="1960211"/>
              </a:xfrm>
              <a:grpFill/>
            </p:grpSpPr>
            <p:sp>
              <p:nvSpPr>
                <p:cNvPr id="91" name="شكل بيضاوي 27">
                  <a:extLst>
                    <a:ext uri="{FF2B5EF4-FFF2-40B4-BE49-F238E27FC236}">
                      <a16:creationId xmlns:a16="http://schemas.microsoft.com/office/drawing/2014/main" id="{31722E5E-95D8-4564-B421-002E6CFDE67A}"/>
                    </a:ext>
                  </a:extLst>
                </p:cNvPr>
                <p:cNvSpPr/>
                <p:nvPr/>
              </p:nvSpPr>
              <p:spPr>
                <a:xfrm>
                  <a:off x="10717436" y="1524919"/>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2" name="شكل بيضاوي 28">
                  <a:extLst>
                    <a:ext uri="{FF2B5EF4-FFF2-40B4-BE49-F238E27FC236}">
                      <a16:creationId xmlns:a16="http://schemas.microsoft.com/office/drawing/2014/main" id="{18A41732-0B1A-4A35-B548-B4FB4C035A3F}"/>
                    </a:ext>
                  </a:extLst>
                </p:cNvPr>
                <p:cNvSpPr/>
                <p:nvPr/>
              </p:nvSpPr>
              <p:spPr>
                <a:xfrm>
                  <a:off x="10717436" y="170294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3" name="شكل بيضاوي 29">
                  <a:extLst>
                    <a:ext uri="{FF2B5EF4-FFF2-40B4-BE49-F238E27FC236}">
                      <a16:creationId xmlns:a16="http://schemas.microsoft.com/office/drawing/2014/main" id="{2A3DC4BA-404A-4E81-BC10-F616DDD53F7C}"/>
                    </a:ext>
                  </a:extLst>
                </p:cNvPr>
                <p:cNvSpPr/>
                <p:nvPr/>
              </p:nvSpPr>
              <p:spPr>
                <a:xfrm>
                  <a:off x="10717436" y="1880961"/>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4" name="شكل بيضاوي 30">
                  <a:extLst>
                    <a:ext uri="{FF2B5EF4-FFF2-40B4-BE49-F238E27FC236}">
                      <a16:creationId xmlns:a16="http://schemas.microsoft.com/office/drawing/2014/main" id="{FFB20A90-311C-4679-A2A9-E780AA17E630}"/>
                    </a:ext>
                  </a:extLst>
                </p:cNvPr>
                <p:cNvSpPr/>
                <p:nvPr/>
              </p:nvSpPr>
              <p:spPr>
                <a:xfrm>
                  <a:off x="10717436" y="2058982"/>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5" name="شكل بيضاوي 31">
                  <a:extLst>
                    <a:ext uri="{FF2B5EF4-FFF2-40B4-BE49-F238E27FC236}">
                      <a16:creationId xmlns:a16="http://schemas.microsoft.com/office/drawing/2014/main" id="{4327DF10-FBB3-4576-80AB-5A8730CC5FBF}"/>
                    </a:ext>
                  </a:extLst>
                </p:cNvPr>
                <p:cNvSpPr/>
                <p:nvPr/>
              </p:nvSpPr>
              <p:spPr>
                <a:xfrm>
                  <a:off x="10717436" y="2237003"/>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6" name="شكل بيضاوي 32">
                  <a:extLst>
                    <a:ext uri="{FF2B5EF4-FFF2-40B4-BE49-F238E27FC236}">
                      <a16:creationId xmlns:a16="http://schemas.microsoft.com/office/drawing/2014/main" id="{CBC688DF-5773-477F-8718-ABEB91BA17FE}"/>
                    </a:ext>
                  </a:extLst>
                </p:cNvPr>
                <p:cNvSpPr/>
                <p:nvPr/>
              </p:nvSpPr>
              <p:spPr>
                <a:xfrm>
                  <a:off x="10717436" y="2415024"/>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7" name="شكل بيضاوي 33">
                  <a:extLst>
                    <a:ext uri="{FF2B5EF4-FFF2-40B4-BE49-F238E27FC236}">
                      <a16:creationId xmlns:a16="http://schemas.microsoft.com/office/drawing/2014/main" id="{4F21B5EF-89C2-40BC-8037-98C79CA7D82D}"/>
                    </a:ext>
                  </a:extLst>
                </p:cNvPr>
                <p:cNvSpPr/>
                <p:nvPr/>
              </p:nvSpPr>
              <p:spPr>
                <a:xfrm>
                  <a:off x="10717436" y="2593045"/>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8" name="شكل بيضاوي 34">
                  <a:extLst>
                    <a:ext uri="{FF2B5EF4-FFF2-40B4-BE49-F238E27FC236}">
                      <a16:creationId xmlns:a16="http://schemas.microsoft.com/office/drawing/2014/main" id="{B365ED26-2328-4F78-8CE3-2D7B3F06CCCF}"/>
                    </a:ext>
                  </a:extLst>
                </p:cNvPr>
                <p:cNvSpPr/>
                <p:nvPr/>
              </p:nvSpPr>
              <p:spPr>
                <a:xfrm>
                  <a:off x="10717436" y="2771066"/>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9" name="شكل بيضاوي 35">
                  <a:extLst>
                    <a:ext uri="{FF2B5EF4-FFF2-40B4-BE49-F238E27FC236}">
                      <a16:creationId xmlns:a16="http://schemas.microsoft.com/office/drawing/2014/main" id="{5BE277AF-DCD6-4233-A5E8-FBAD08FC4C9E}"/>
                    </a:ext>
                  </a:extLst>
                </p:cNvPr>
                <p:cNvSpPr/>
                <p:nvPr/>
              </p:nvSpPr>
              <p:spPr>
                <a:xfrm>
                  <a:off x="10717436" y="2949087"/>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100" name="شكل بيضاوي 36">
                  <a:extLst>
                    <a:ext uri="{FF2B5EF4-FFF2-40B4-BE49-F238E27FC236}">
                      <a16:creationId xmlns:a16="http://schemas.microsoft.com/office/drawing/2014/main" id="{86425AE0-7D02-466C-AF56-F53B9ED752EF}"/>
                    </a:ext>
                  </a:extLst>
                </p:cNvPr>
                <p:cNvSpPr/>
                <p:nvPr/>
              </p:nvSpPr>
              <p:spPr>
                <a:xfrm>
                  <a:off x="10717436" y="3127108"/>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101" name="شكل بيضاوي 37">
                  <a:extLst>
                    <a:ext uri="{FF2B5EF4-FFF2-40B4-BE49-F238E27FC236}">
                      <a16:creationId xmlns:a16="http://schemas.microsoft.com/office/drawing/2014/main" id="{9CD6396A-B4F2-4762-87C3-35FC86D8E4AF}"/>
                    </a:ext>
                  </a:extLst>
                </p:cNvPr>
                <p:cNvSpPr/>
                <p:nvPr/>
              </p:nvSpPr>
              <p:spPr>
                <a:xfrm>
                  <a:off x="10717436" y="330513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grpSp>
        <p:sp>
          <p:nvSpPr>
            <p:cNvPr id="81" name="شكل بيضاوي 25">
              <a:extLst>
                <a:ext uri="{FF2B5EF4-FFF2-40B4-BE49-F238E27FC236}">
                  <a16:creationId xmlns:a16="http://schemas.microsoft.com/office/drawing/2014/main" id="{F9B241FF-C90F-46C8-B93F-6D4DF714106E}"/>
                </a:ext>
              </a:extLst>
            </p:cNvPr>
            <p:cNvSpPr/>
            <p:nvPr/>
          </p:nvSpPr>
          <p:spPr>
            <a:xfrm>
              <a:off x="10501798" y="731436"/>
              <a:ext cx="611276" cy="611276"/>
            </a:xfrm>
            <a:prstGeom prst="ellipse">
              <a:avLst/>
            </a:prstGeom>
            <a:gradFill>
              <a:gsLst>
                <a:gs pos="0">
                  <a:srgbClr val="00FF00"/>
                </a:gs>
                <a:gs pos="100000">
                  <a:srgbClr val="003300"/>
                </a:gs>
              </a:gsLst>
              <a:lin ang="5400000" scaled="1"/>
            </a:gradFill>
            <a:ln w="50800">
              <a:gradFill>
                <a:gsLst>
                  <a:gs pos="0">
                    <a:srgbClr val="003300"/>
                  </a:gs>
                  <a:gs pos="100000">
                    <a:srgbClr val="00FF0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82" name="شكل بيضاوي 90">
              <a:extLst>
                <a:ext uri="{FF2B5EF4-FFF2-40B4-BE49-F238E27FC236}">
                  <a16:creationId xmlns:a16="http://schemas.microsoft.com/office/drawing/2014/main" id="{B0CA7920-7CAC-4DDA-B137-F91414D7B13A}"/>
                </a:ext>
              </a:extLst>
            </p:cNvPr>
            <p:cNvSpPr/>
            <p:nvPr/>
          </p:nvSpPr>
          <p:spPr>
            <a:xfrm>
              <a:off x="9547436" y="3483052"/>
              <a:ext cx="2520000" cy="2520000"/>
            </a:xfrm>
            <a:prstGeom prst="ellipse">
              <a:avLst/>
            </a:prstGeom>
            <a:gradFill>
              <a:gsLst>
                <a:gs pos="0">
                  <a:srgbClr val="00FF00"/>
                </a:gs>
                <a:gs pos="100000">
                  <a:srgbClr val="003300"/>
                </a:gs>
              </a:gsLst>
              <a:lin ang="5400000" scaled="1"/>
            </a:gradFill>
            <a:ln w="50800">
              <a:gradFill>
                <a:gsLst>
                  <a:gs pos="0">
                    <a:srgbClr val="003300"/>
                  </a:gs>
                  <a:gs pos="100000">
                    <a:srgbClr val="00FF0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83" name="شكل بيضاوي 91">
              <a:extLst>
                <a:ext uri="{FF2B5EF4-FFF2-40B4-BE49-F238E27FC236}">
                  <a16:creationId xmlns:a16="http://schemas.microsoft.com/office/drawing/2014/main" id="{579F60C8-A5EF-4D27-B89E-2C1FA4005518}"/>
                </a:ext>
              </a:extLst>
            </p:cNvPr>
            <p:cNvSpPr/>
            <p:nvPr/>
          </p:nvSpPr>
          <p:spPr>
            <a:xfrm>
              <a:off x="10717436" y="3523229"/>
              <a:ext cx="180000" cy="180000"/>
            </a:xfrm>
            <a:prstGeom prst="ellipse">
              <a:avLst/>
            </a:prstGeom>
            <a:solidFill>
              <a:srgbClr val="F2F2F2"/>
            </a:solidFill>
            <a:ln>
              <a:noFill/>
            </a:ln>
            <a:effectLst>
              <a:innerShdw blurRad="63500" dist="50800" dir="54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84" name="مربع نص 92">
              <a:extLst>
                <a:ext uri="{FF2B5EF4-FFF2-40B4-BE49-F238E27FC236}">
                  <a16:creationId xmlns:a16="http://schemas.microsoft.com/office/drawing/2014/main" id="{824CD0A2-F050-4A27-8C81-2E4E07807770}"/>
                </a:ext>
              </a:extLst>
            </p:cNvPr>
            <p:cNvSpPr txBox="1"/>
            <p:nvPr/>
          </p:nvSpPr>
          <p:spPr>
            <a:xfrm>
              <a:off x="10652054" y="712596"/>
              <a:ext cx="310766" cy="738664"/>
            </a:xfrm>
            <a:prstGeom prst="rect">
              <a:avLst/>
            </a:prstGeom>
            <a:noFill/>
          </p:spPr>
          <p:txBody>
            <a:bodyPr wrap="square" rtlCol="0">
              <a:spAutoFit/>
            </a:bodyPr>
            <a:lstStyle/>
            <a:p>
              <a:pPr algn="ctr" defTabSz="571463" rtl="1"/>
              <a:r>
                <a:rPr lang="fr-FR" sz="2400" b="1" dirty="0">
                  <a:solidFill>
                    <a:prstClr val="white"/>
                  </a:solidFill>
                  <a:latin typeface="Hacen Tunisia" panose="02000000000000000000" pitchFamily="2" charset="-78"/>
                </a:rPr>
                <a:t>1</a:t>
              </a:r>
            </a:p>
          </p:txBody>
        </p:sp>
        <p:sp>
          <p:nvSpPr>
            <p:cNvPr id="85" name="شكل بيضاوي 107">
              <a:extLst>
                <a:ext uri="{FF2B5EF4-FFF2-40B4-BE49-F238E27FC236}">
                  <a16:creationId xmlns:a16="http://schemas.microsoft.com/office/drawing/2014/main" id="{AF657841-2FA2-4553-9961-97A44B5365F4}"/>
                </a:ext>
              </a:extLst>
            </p:cNvPr>
            <p:cNvSpPr/>
            <p:nvPr/>
          </p:nvSpPr>
          <p:spPr>
            <a:xfrm>
              <a:off x="10500934" y="3733451"/>
              <a:ext cx="611276" cy="611276"/>
            </a:xfrm>
            <a:prstGeom prst="ellipse">
              <a:avLst/>
            </a:prstGeom>
            <a:gradFill>
              <a:gsLst>
                <a:gs pos="0">
                  <a:srgbClr val="00FF00"/>
                </a:gs>
                <a:gs pos="100000">
                  <a:srgbClr val="003300"/>
                </a:gs>
              </a:gsLst>
              <a:lin ang="5400000" scaled="1"/>
            </a:gradFill>
            <a:ln w="50800">
              <a:gradFill>
                <a:gsLst>
                  <a:gs pos="0">
                    <a:srgbClr val="001800"/>
                  </a:gs>
                  <a:gs pos="100000">
                    <a:srgbClr val="B3FFB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pic>
          <p:nvPicPr>
            <p:cNvPr id="86" name="رسم 97" descr="مخطط شريط باتجاه صعودي">
              <a:extLst>
                <a:ext uri="{FF2B5EF4-FFF2-40B4-BE49-F238E27FC236}">
                  <a16:creationId xmlns:a16="http://schemas.microsoft.com/office/drawing/2014/main" id="{AF9B4B23-B14F-4AD5-9B92-2FB5FF1E8AF7}"/>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569755" y="3804227"/>
              <a:ext cx="436884" cy="4368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7" name="مربع نص 111">
              <a:extLst>
                <a:ext uri="{FF2B5EF4-FFF2-40B4-BE49-F238E27FC236}">
                  <a16:creationId xmlns:a16="http://schemas.microsoft.com/office/drawing/2014/main" id="{E636DF98-985E-43E9-AEC6-D350B448DFAB}"/>
                </a:ext>
              </a:extLst>
            </p:cNvPr>
            <p:cNvSpPr txBox="1"/>
            <p:nvPr/>
          </p:nvSpPr>
          <p:spPr>
            <a:xfrm>
              <a:off x="9908113" y="4301558"/>
              <a:ext cx="1828800" cy="738664"/>
            </a:xfrm>
            <a:prstGeom prst="rect">
              <a:avLst/>
            </a:prstGeom>
            <a:noFill/>
          </p:spPr>
          <p:txBody>
            <a:bodyPr wrap="square" rtlCol="0">
              <a:spAutoFit/>
            </a:bodyPr>
            <a:lstStyle/>
            <a:p>
              <a:pPr algn="ctr" defTabSz="571463" rtl="1"/>
              <a:endParaRPr lang="fr-FR" sz="2400" b="1" dirty="0">
                <a:solidFill>
                  <a:prstClr val="white"/>
                </a:solidFill>
                <a:latin typeface="Hacen Tunisia" panose="02000000000000000000" pitchFamily="2" charset="-78"/>
                <a:cs typeface="Hacen Tunisia" panose="02000000000000000000" pitchFamily="2" charset="-78"/>
              </a:endParaRPr>
            </a:p>
          </p:txBody>
        </p:sp>
        <p:sp>
          <p:nvSpPr>
            <p:cNvPr id="88" name="مربع نص 115">
              <a:extLst>
                <a:ext uri="{FF2B5EF4-FFF2-40B4-BE49-F238E27FC236}">
                  <a16:creationId xmlns:a16="http://schemas.microsoft.com/office/drawing/2014/main" id="{0ABE2D34-0BB7-4FA2-8289-5A82320CD608}"/>
                </a:ext>
              </a:extLst>
            </p:cNvPr>
            <p:cNvSpPr txBox="1"/>
            <p:nvPr/>
          </p:nvSpPr>
          <p:spPr>
            <a:xfrm>
              <a:off x="9524606" y="4317247"/>
              <a:ext cx="2667390" cy="1329595"/>
            </a:xfrm>
            <a:prstGeom prst="rect">
              <a:avLst/>
            </a:prstGeom>
            <a:noFill/>
          </p:spPr>
          <p:txBody>
            <a:bodyPr wrap="square" rtlCol="0">
              <a:spAutoFit/>
            </a:bodyPr>
            <a:lstStyle/>
            <a:p>
              <a:pPr algn="ctr" defTabSz="571463" rtl="1"/>
              <a:r>
                <a:rPr lang="ar-SA" sz="2400" b="1" dirty="0">
                  <a:solidFill>
                    <a:prstClr val="white"/>
                  </a:solidFill>
                  <a:latin typeface="Hacen Tunisia" panose="02000000000000000000" pitchFamily="2" charset="-78"/>
                  <a:cs typeface="Hacen Tunisia" panose="02000000000000000000" pitchFamily="2" charset="-78"/>
                </a:rPr>
                <a:t>المؤشرات</a:t>
              </a:r>
            </a:p>
            <a:p>
              <a:pPr algn="ctr" defTabSz="571463" rtl="1"/>
              <a:r>
                <a:rPr lang="ar-SA" sz="2400" b="1" dirty="0">
                  <a:solidFill>
                    <a:prstClr val="white"/>
                  </a:solidFill>
                  <a:latin typeface="Hacen Tunisia" panose="02000000000000000000" pitchFamily="2" charset="-78"/>
                  <a:cs typeface="Hacen Tunisia" panose="02000000000000000000" pitchFamily="2" charset="-78"/>
                </a:rPr>
                <a:t>الدولية</a:t>
              </a:r>
              <a:endParaRPr lang="fr-FR" sz="2400" b="1" dirty="0">
                <a:solidFill>
                  <a:prstClr val="white"/>
                </a:solidFill>
                <a:latin typeface="Hacen Tunisia" panose="02000000000000000000" pitchFamily="2" charset="-78"/>
                <a:cs typeface="Hacen Tunisia" panose="02000000000000000000" pitchFamily="2" charset="-78"/>
              </a:endParaRPr>
            </a:p>
          </p:txBody>
        </p:sp>
      </p:grpSp>
      <p:sp>
        <p:nvSpPr>
          <p:cNvPr id="130" name="Title 5">
            <a:extLst>
              <a:ext uri="{FF2B5EF4-FFF2-40B4-BE49-F238E27FC236}">
                <a16:creationId xmlns:a16="http://schemas.microsoft.com/office/drawing/2014/main" id="{0B103FF4-4FA0-45E5-9810-BCBEE6E3CB86}"/>
              </a:ext>
            </a:extLst>
          </p:cNvPr>
          <p:cNvSpPr txBox="1">
            <a:spLocks/>
          </p:cNvSpPr>
          <p:nvPr/>
        </p:nvSpPr>
        <p:spPr>
          <a:xfrm>
            <a:off x="2934634" y="312583"/>
            <a:ext cx="6104556" cy="790281"/>
          </a:xfrm>
          <a:prstGeom prst="rect">
            <a:avLst/>
          </a:prstGeom>
        </p:spPr>
        <p:txBody>
          <a:bodyPr vert="horz" wrap="none" lIns="91440" tIns="45720" rIns="91440" bIns="45720" rtlCol="0" anchor="b">
            <a:spAutoFit/>
          </a:bodyPr>
          <a:lstStyle>
            <a:lvl1pPr algn="ctr" defTabSz="914364" rtl="1"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defTabSz="914400">
              <a:defRPr/>
            </a:pPr>
            <a:r>
              <a:rPr lang="ar-SA" sz="4800" b="1" kern="0" dirty="0">
                <a:latin typeface="Hacen Tunisia" panose="02000000000000000000" pitchFamily="2" charset="-78"/>
                <a:cs typeface="Hacen Tunisia" panose="02000000000000000000" pitchFamily="2" charset="-78"/>
              </a:rPr>
              <a:t>(1) </a:t>
            </a:r>
            <a:r>
              <a:rPr lang="ar-YE" sz="4800" b="1" kern="0" dirty="0">
                <a:latin typeface="Hacen Tunisia" panose="02000000000000000000" pitchFamily="2" charset="-78"/>
                <a:cs typeface="Hacen Tunisia" panose="02000000000000000000" pitchFamily="2" charset="-78"/>
              </a:rPr>
              <a:t>قطاع الاتصالات في اليمن</a:t>
            </a:r>
          </a:p>
        </p:txBody>
      </p:sp>
      <p:sp>
        <p:nvSpPr>
          <p:cNvPr id="104" name="TextBox 103">
            <a:extLst>
              <a:ext uri="{FF2B5EF4-FFF2-40B4-BE49-F238E27FC236}">
                <a16:creationId xmlns:a16="http://schemas.microsoft.com/office/drawing/2014/main" id="{6255409F-28FB-401A-BB39-4AEABD9D3573}"/>
              </a:ext>
            </a:extLst>
          </p:cNvPr>
          <p:cNvSpPr txBox="1"/>
          <p:nvPr/>
        </p:nvSpPr>
        <p:spPr>
          <a:xfrm>
            <a:off x="11023320" y="2134221"/>
            <a:ext cx="1007007" cy="487954"/>
          </a:xfrm>
          <a:prstGeom prst="rect">
            <a:avLst/>
          </a:prstGeom>
          <a:solidFill>
            <a:schemeClr val="accent5">
              <a:lumMod val="20000"/>
              <a:lumOff val="80000"/>
            </a:schemeClr>
          </a:solidFill>
        </p:spPr>
        <p:txBody>
          <a:bodyPr wrap="none" rtlCol="0">
            <a:spAutoFit/>
          </a:bodyPr>
          <a:lstStyle/>
          <a:p>
            <a:r>
              <a:rPr lang="ar-SA" b="1" dirty="0"/>
              <a:t>المحاور</a:t>
            </a:r>
            <a:endParaRPr lang="en-US" b="1" dirty="0"/>
          </a:p>
        </p:txBody>
      </p:sp>
    </p:spTree>
    <p:extLst>
      <p:ext uri="{BB962C8B-B14F-4D97-AF65-F5344CB8AC3E}">
        <p14:creationId xmlns:p14="http://schemas.microsoft.com/office/powerpoint/2010/main" val="1753371383"/>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1000" fill="hold"/>
                                            <p:tgtEl>
                                              <p:spTgt spid="130"/>
                                            </p:tgtEl>
                                            <p:attrNameLst>
                                              <p:attrName>ppt_w</p:attrName>
                                            </p:attrNameLst>
                                          </p:cBhvr>
                                          <p:tavLst>
                                            <p:tav tm="0">
                                              <p:val>
                                                <p:fltVal val="0"/>
                                              </p:val>
                                            </p:tav>
                                            <p:tav tm="100000">
                                              <p:val>
                                                <p:strVal val="#ppt_w"/>
                                              </p:val>
                                            </p:tav>
                                          </p:tavLst>
                                        </p:anim>
                                        <p:anim calcmode="lin" valueType="num">
                                          <p:cBhvr>
                                            <p:cTn id="8" dur="1000" fill="hold"/>
                                            <p:tgtEl>
                                              <p:spTgt spid="130"/>
                                            </p:tgtEl>
                                            <p:attrNameLst>
                                              <p:attrName>ppt_h</p:attrName>
                                            </p:attrNameLst>
                                          </p:cBhvr>
                                          <p:tavLst>
                                            <p:tav tm="0">
                                              <p:val>
                                                <p:fltVal val="0"/>
                                              </p:val>
                                            </p:tav>
                                            <p:tav tm="100000">
                                              <p:val>
                                                <p:strVal val="#ppt_h"/>
                                              </p:val>
                                            </p:tav>
                                          </p:tavLst>
                                        </p:anim>
                                        <p:animEffect transition="in" filter="fade">
                                          <p:cBhvr>
                                            <p:cTn id="9" dur="1000"/>
                                            <p:tgtEl>
                                              <p:spTgt spid="130"/>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250" fill="hold"/>
                                            <p:tgtEl>
                                              <p:spTgt spid="3"/>
                                            </p:tgtEl>
                                            <p:attrNameLst>
                                              <p:attrName>ppt_x</p:attrName>
                                            </p:attrNameLst>
                                          </p:cBhvr>
                                          <p:tavLst>
                                            <p:tav tm="0">
                                              <p:val>
                                                <p:strVal val="0-#ppt_w/2"/>
                                              </p:val>
                                            </p:tav>
                                            <p:tav tm="100000">
                                              <p:val>
                                                <p:strVal val="#ppt_x"/>
                                              </p:val>
                                            </p:tav>
                                          </p:tavLst>
                                        </p:anim>
                                        <p:anim calcmode="lin" valueType="num">
                                          <p:cBhvr additive="base">
                                            <p:cTn id="14" dur="125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2250"/>
                                </p:stCondLst>
                                <p:childTnLst>
                                  <p:par>
                                    <p:cTn id="16" presetID="2" presetClass="entr" presetSubtype="8" fill="hold" nodeType="afterEffect" p14:presetBounceEnd="60000">
                                      <p:stCondLst>
                                        <p:cond delay="0"/>
                                      </p:stCondLst>
                                      <p:childTnLst>
                                        <p:set>
                                          <p:cBhvr>
                                            <p:cTn id="17" dur="1" fill="hold">
                                              <p:stCondLst>
                                                <p:cond delay="0"/>
                                              </p:stCondLst>
                                            </p:cTn>
                                            <p:tgtEl>
                                              <p:spTgt spid="78"/>
                                            </p:tgtEl>
                                            <p:attrNameLst>
                                              <p:attrName>style.visibility</p:attrName>
                                            </p:attrNameLst>
                                          </p:cBhvr>
                                          <p:to>
                                            <p:strVal val="visible"/>
                                          </p:to>
                                        </p:set>
                                        <p:anim calcmode="lin" valueType="num" p14:bounceEnd="60000">
                                          <p:cBhvr additive="base">
                                            <p:cTn id="18" dur="1250" fill="hold"/>
                                            <p:tgtEl>
                                              <p:spTgt spid="78"/>
                                            </p:tgtEl>
                                            <p:attrNameLst>
                                              <p:attrName>ppt_x</p:attrName>
                                            </p:attrNameLst>
                                          </p:cBhvr>
                                          <p:tavLst>
                                            <p:tav tm="0">
                                              <p:val>
                                                <p:strVal val="0-#ppt_w/2"/>
                                              </p:val>
                                            </p:tav>
                                            <p:tav tm="100000">
                                              <p:val>
                                                <p:strVal val="#ppt_x"/>
                                              </p:val>
                                            </p:tav>
                                          </p:tavLst>
                                        </p:anim>
                                        <p:anim calcmode="lin" valueType="num" p14:bounceEnd="60000">
                                          <p:cBhvr additive="base">
                                            <p:cTn id="19" dur="1250" fill="hold"/>
                                            <p:tgtEl>
                                              <p:spTgt spid="78"/>
                                            </p:tgtEl>
                                            <p:attrNameLst>
                                              <p:attrName>ppt_y</p:attrName>
                                            </p:attrNameLst>
                                          </p:cBhvr>
                                          <p:tavLst>
                                            <p:tav tm="0">
                                              <p:val>
                                                <p:strVal val="#ppt_y"/>
                                              </p:val>
                                            </p:tav>
                                            <p:tav tm="100000">
                                              <p:val>
                                                <p:strVal val="#ppt_y"/>
                                              </p:val>
                                            </p:tav>
                                          </p:tavLst>
                                        </p:anim>
                                      </p:childTnLst>
                                    </p:cTn>
                                  </p:par>
                                </p:childTnLst>
                              </p:cTn>
                            </p:par>
                            <p:par>
                              <p:cTn id="20" fill="hold">
                                <p:stCondLst>
                                  <p:cond delay="3500"/>
                                </p:stCondLst>
                                <p:childTnLst>
                                  <p:par>
                                    <p:cTn id="21" presetID="2" presetClass="entr" presetSubtype="8" fill="hold" nodeType="afterEffect" p14:presetBounceEnd="60000">
                                      <p:stCondLst>
                                        <p:cond delay="0"/>
                                      </p:stCondLst>
                                      <p:childTnLst>
                                        <p:set>
                                          <p:cBhvr>
                                            <p:cTn id="22" dur="1" fill="hold">
                                              <p:stCondLst>
                                                <p:cond delay="0"/>
                                              </p:stCondLst>
                                            </p:cTn>
                                            <p:tgtEl>
                                              <p:spTgt spid="54"/>
                                            </p:tgtEl>
                                            <p:attrNameLst>
                                              <p:attrName>style.visibility</p:attrName>
                                            </p:attrNameLst>
                                          </p:cBhvr>
                                          <p:to>
                                            <p:strVal val="visible"/>
                                          </p:to>
                                        </p:set>
                                        <p:anim calcmode="lin" valueType="num" p14:bounceEnd="60000">
                                          <p:cBhvr additive="base">
                                            <p:cTn id="23" dur="1000" fill="hold"/>
                                            <p:tgtEl>
                                              <p:spTgt spid="54"/>
                                            </p:tgtEl>
                                            <p:attrNameLst>
                                              <p:attrName>ppt_x</p:attrName>
                                            </p:attrNameLst>
                                          </p:cBhvr>
                                          <p:tavLst>
                                            <p:tav tm="0">
                                              <p:val>
                                                <p:strVal val="0-#ppt_w/2"/>
                                              </p:val>
                                            </p:tav>
                                            <p:tav tm="100000">
                                              <p:val>
                                                <p:strVal val="#ppt_x"/>
                                              </p:val>
                                            </p:tav>
                                          </p:tavLst>
                                        </p:anim>
                                        <p:anim calcmode="lin" valueType="num" p14:bounceEnd="60000">
                                          <p:cBhvr additive="base">
                                            <p:cTn id="24" dur="1000" fill="hold"/>
                                            <p:tgtEl>
                                              <p:spTgt spid="54"/>
                                            </p:tgtEl>
                                            <p:attrNameLst>
                                              <p:attrName>ppt_y</p:attrName>
                                            </p:attrNameLst>
                                          </p:cBhvr>
                                          <p:tavLst>
                                            <p:tav tm="0">
                                              <p:val>
                                                <p:strVal val="#ppt_y"/>
                                              </p:val>
                                            </p:tav>
                                            <p:tav tm="100000">
                                              <p:val>
                                                <p:strVal val="#ppt_y"/>
                                              </p:val>
                                            </p:tav>
                                          </p:tavLst>
                                        </p:anim>
                                      </p:childTnLst>
                                    </p:cTn>
                                  </p:par>
                                </p:childTnLst>
                              </p:cTn>
                            </p:par>
                            <p:par>
                              <p:cTn id="25" fill="hold">
                                <p:stCondLst>
                                  <p:cond delay="4500"/>
                                </p:stCondLst>
                                <p:childTnLst>
                                  <p:par>
                                    <p:cTn id="26" presetID="2" presetClass="entr" presetSubtype="8" fill="hold" nodeType="afterEffect" p14:presetBounceEnd="60000">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14:bounceEnd="60000">
                                          <p:cBhvr additive="base">
                                            <p:cTn id="28" dur="1000" fill="hold"/>
                                            <p:tgtEl>
                                              <p:spTgt spid="6"/>
                                            </p:tgtEl>
                                            <p:attrNameLst>
                                              <p:attrName>ppt_x</p:attrName>
                                            </p:attrNameLst>
                                          </p:cBhvr>
                                          <p:tavLst>
                                            <p:tav tm="0">
                                              <p:val>
                                                <p:strVal val="0-#ppt_w/2"/>
                                              </p:val>
                                            </p:tav>
                                            <p:tav tm="100000">
                                              <p:val>
                                                <p:strVal val="#ppt_x"/>
                                              </p:val>
                                            </p:tav>
                                          </p:tavLst>
                                        </p:anim>
                                        <p:anim calcmode="lin" valueType="num" p14:bounceEnd="60000">
                                          <p:cBhvr additive="base">
                                            <p:cTn id="29" dur="10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5500"/>
                                </p:stCondLst>
                                <p:childTnLst>
                                  <p:par>
                                    <p:cTn id="31" presetID="2" presetClass="entr" presetSubtype="8" fill="hold" nodeType="afterEffect" p14:presetBounceEnd="60000">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14:bounceEnd="60000">
                                          <p:cBhvr additive="base">
                                            <p:cTn id="33" dur="1000" fill="hold"/>
                                            <p:tgtEl>
                                              <p:spTgt spid="30"/>
                                            </p:tgtEl>
                                            <p:attrNameLst>
                                              <p:attrName>ppt_x</p:attrName>
                                            </p:attrNameLst>
                                          </p:cBhvr>
                                          <p:tavLst>
                                            <p:tav tm="0">
                                              <p:val>
                                                <p:strVal val="0-#ppt_w/2"/>
                                              </p:val>
                                            </p:tav>
                                            <p:tav tm="100000">
                                              <p:val>
                                                <p:strVal val="#ppt_x"/>
                                              </p:val>
                                            </p:tav>
                                          </p:tavLst>
                                        </p:anim>
                                        <p:anim calcmode="lin" valueType="num" p14:bounceEnd="60000">
                                          <p:cBhvr additive="base">
                                            <p:cTn id="34" dur="10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1000" fill="hold"/>
                                            <p:tgtEl>
                                              <p:spTgt spid="130"/>
                                            </p:tgtEl>
                                            <p:attrNameLst>
                                              <p:attrName>ppt_w</p:attrName>
                                            </p:attrNameLst>
                                          </p:cBhvr>
                                          <p:tavLst>
                                            <p:tav tm="0">
                                              <p:val>
                                                <p:fltVal val="0"/>
                                              </p:val>
                                            </p:tav>
                                            <p:tav tm="100000">
                                              <p:val>
                                                <p:strVal val="#ppt_w"/>
                                              </p:val>
                                            </p:tav>
                                          </p:tavLst>
                                        </p:anim>
                                        <p:anim calcmode="lin" valueType="num">
                                          <p:cBhvr>
                                            <p:cTn id="8" dur="1000" fill="hold"/>
                                            <p:tgtEl>
                                              <p:spTgt spid="130"/>
                                            </p:tgtEl>
                                            <p:attrNameLst>
                                              <p:attrName>ppt_h</p:attrName>
                                            </p:attrNameLst>
                                          </p:cBhvr>
                                          <p:tavLst>
                                            <p:tav tm="0">
                                              <p:val>
                                                <p:fltVal val="0"/>
                                              </p:val>
                                            </p:tav>
                                            <p:tav tm="100000">
                                              <p:val>
                                                <p:strVal val="#ppt_h"/>
                                              </p:val>
                                            </p:tav>
                                          </p:tavLst>
                                        </p:anim>
                                        <p:animEffect transition="in" filter="fade">
                                          <p:cBhvr>
                                            <p:cTn id="9" dur="1000"/>
                                            <p:tgtEl>
                                              <p:spTgt spid="130"/>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33"/>
                                            </p:tgtEl>
                                            <p:attrNameLst>
                                              <p:attrName>style.visibility</p:attrName>
                                            </p:attrNameLst>
                                          </p:cBhvr>
                                          <p:to>
                                            <p:strVal val="visible"/>
                                          </p:to>
                                        </p:set>
                                        <p:anim calcmode="lin" valueType="num">
                                          <p:cBhvr>
                                            <p:cTn id="13" dur="1000" fill="hold"/>
                                            <p:tgtEl>
                                              <p:spTgt spid="133"/>
                                            </p:tgtEl>
                                            <p:attrNameLst>
                                              <p:attrName>ppt_w</p:attrName>
                                            </p:attrNameLst>
                                          </p:cBhvr>
                                          <p:tavLst>
                                            <p:tav tm="0">
                                              <p:val>
                                                <p:fltVal val="0"/>
                                              </p:val>
                                            </p:tav>
                                            <p:tav tm="100000">
                                              <p:val>
                                                <p:strVal val="#ppt_w"/>
                                              </p:val>
                                            </p:tav>
                                          </p:tavLst>
                                        </p:anim>
                                        <p:anim calcmode="lin" valueType="num">
                                          <p:cBhvr>
                                            <p:cTn id="14" dur="1000" fill="hold"/>
                                            <p:tgtEl>
                                              <p:spTgt spid="133"/>
                                            </p:tgtEl>
                                            <p:attrNameLst>
                                              <p:attrName>ppt_h</p:attrName>
                                            </p:attrNameLst>
                                          </p:cBhvr>
                                          <p:tavLst>
                                            <p:tav tm="0">
                                              <p:val>
                                                <p:fltVal val="0"/>
                                              </p:val>
                                            </p:tav>
                                            <p:tav tm="100000">
                                              <p:val>
                                                <p:strVal val="#ppt_h"/>
                                              </p:val>
                                            </p:tav>
                                          </p:tavLst>
                                        </p:anim>
                                        <p:animEffect transition="in" filter="fade">
                                          <p:cBhvr>
                                            <p:cTn id="15" dur="1000"/>
                                            <p:tgtEl>
                                              <p:spTgt spid="133"/>
                                            </p:tgtEl>
                                          </p:cBhvr>
                                        </p:animEffect>
                                      </p:childTnLst>
                                    </p:cTn>
                                  </p:par>
                                </p:childTnLst>
                              </p:cTn>
                            </p:par>
                            <p:par>
                              <p:cTn id="16" fill="hold">
                                <p:stCondLst>
                                  <p:cond delay="2000"/>
                                </p:stCondLst>
                                <p:childTnLst>
                                  <p:par>
                                    <p:cTn id="17" presetID="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250" fill="hold"/>
                                            <p:tgtEl>
                                              <p:spTgt spid="3"/>
                                            </p:tgtEl>
                                            <p:attrNameLst>
                                              <p:attrName>ppt_x</p:attrName>
                                            </p:attrNameLst>
                                          </p:cBhvr>
                                          <p:tavLst>
                                            <p:tav tm="0">
                                              <p:val>
                                                <p:strVal val="0-#ppt_w/2"/>
                                              </p:val>
                                            </p:tav>
                                            <p:tav tm="100000">
                                              <p:val>
                                                <p:strVal val="#ppt_x"/>
                                              </p:val>
                                            </p:tav>
                                          </p:tavLst>
                                        </p:anim>
                                        <p:anim calcmode="lin" valueType="num">
                                          <p:cBhvr additive="base">
                                            <p:cTn id="20" dur="125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3250"/>
                                </p:stCondLst>
                                <p:childTnLst>
                                  <p:par>
                                    <p:cTn id="22" presetID="2" presetClass="entr" presetSubtype="8"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1250" fill="hold"/>
                                            <p:tgtEl>
                                              <p:spTgt spid="78"/>
                                            </p:tgtEl>
                                            <p:attrNameLst>
                                              <p:attrName>ppt_x</p:attrName>
                                            </p:attrNameLst>
                                          </p:cBhvr>
                                          <p:tavLst>
                                            <p:tav tm="0">
                                              <p:val>
                                                <p:strVal val="0-#ppt_w/2"/>
                                              </p:val>
                                            </p:tav>
                                            <p:tav tm="100000">
                                              <p:val>
                                                <p:strVal val="#ppt_x"/>
                                              </p:val>
                                            </p:tav>
                                          </p:tavLst>
                                        </p:anim>
                                        <p:anim calcmode="lin" valueType="num">
                                          <p:cBhvr additive="base">
                                            <p:cTn id="25" dur="1250" fill="hold"/>
                                            <p:tgtEl>
                                              <p:spTgt spid="78"/>
                                            </p:tgtEl>
                                            <p:attrNameLst>
                                              <p:attrName>ppt_y</p:attrName>
                                            </p:attrNameLst>
                                          </p:cBhvr>
                                          <p:tavLst>
                                            <p:tav tm="0">
                                              <p:val>
                                                <p:strVal val="#ppt_y"/>
                                              </p:val>
                                            </p:tav>
                                            <p:tav tm="100000">
                                              <p:val>
                                                <p:strVal val="#ppt_y"/>
                                              </p:val>
                                            </p:tav>
                                          </p:tavLst>
                                        </p:anim>
                                      </p:childTnLst>
                                    </p:cTn>
                                  </p:par>
                                </p:childTnLst>
                              </p:cTn>
                            </p:par>
                            <p:par>
                              <p:cTn id="26" fill="hold">
                                <p:stCondLst>
                                  <p:cond delay="4500"/>
                                </p:stCondLst>
                                <p:childTnLst>
                                  <p:par>
                                    <p:cTn id="27" presetID="2" presetClass="entr" presetSubtype="8"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1000" fill="hold"/>
                                            <p:tgtEl>
                                              <p:spTgt spid="54"/>
                                            </p:tgtEl>
                                            <p:attrNameLst>
                                              <p:attrName>ppt_x</p:attrName>
                                            </p:attrNameLst>
                                          </p:cBhvr>
                                          <p:tavLst>
                                            <p:tav tm="0">
                                              <p:val>
                                                <p:strVal val="0-#ppt_w/2"/>
                                              </p:val>
                                            </p:tav>
                                            <p:tav tm="100000">
                                              <p:val>
                                                <p:strVal val="#ppt_x"/>
                                              </p:val>
                                            </p:tav>
                                          </p:tavLst>
                                        </p:anim>
                                        <p:anim calcmode="lin" valueType="num">
                                          <p:cBhvr additive="base">
                                            <p:cTn id="30" dur="1000" fill="hold"/>
                                            <p:tgtEl>
                                              <p:spTgt spid="54"/>
                                            </p:tgtEl>
                                            <p:attrNameLst>
                                              <p:attrName>ppt_y</p:attrName>
                                            </p:attrNameLst>
                                          </p:cBhvr>
                                          <p:tavLst>
                                            <p:tav tm="0">
                                              <p:val>
                                                <p:strVal val="#ppt_y"/>
                                              </p:val>
                                            </p:tav>
                                            <p:tav tm="100000">
                                              <p:val>
                                                <p:strVal val="#ppt_y"/>
                                              </p:val>
                                            </p:tav>
                                          </p:tavLst>
                                        </p:anim>
                                      </p:childTnLst>
                                    </p:cTn>
                                  </p:par>
                                </p:childTnLst>
                              </p:cTn>
                            </p:par>
                            <p:par>
                              <p:cTn id="31" fill="hold">
                                <p:stCondLst>
                                  <p:cond delay="5500"/>
                                </p:stCondLst>
                                <p:childTnLst>
                                  <p:par>
                                    <p:cTn id="32" presetID="2" presetClass="entr" presetSubtype="8"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1000" fill="hold"/>
                                            <p:tgtEl>
                                              <p:spTgt spid="6"/>
                                            </p:tgtEl>
                                            <p:attrNameLst>
                                              <p:attrName>ppt_x</p:attrName>
                                            </p:attrNameLst>
                                          </p:cBhvr>
                                          <p:tavLst>
                                            <p:tav tm="0">
                                              <p:val>
                                                <p:strVal val="0-#ppt_w/2"/>
                                              </p:val>
                                            </p:tav>
                                            <p:tav tm="100000">
                                              <p:val>
                                                <p:strVal val="#ppt_x"/>
                                              </p:val>
                                            </p:tav>
                                          </p:tavLst>
                                        </p:anim>
                                        <p:anim calcmode="lin" valueType="num">
                                          <p:cBhvr additive="base">
                                            <p:cTn id="35" dur="10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6500"/>
                                </p:stCondLst>
                                <p:childTnLst>
                                  <p:par>
                                    <p:cTn id="37" presetID="2" presetClass="entr" presetSubtype="8"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1000" fill="hold"/>
                                            <p:tgtEl>
                                              <p:spTgt spid="30"/>
                                            </p:tgtEl>
                                            <p:attrNameLst>
                                              <p:attrName>ppt_x</p:attrName>
                                            </p:attrNameLst>
                                          </p:cBhvr>
                                          <p:tavLst>
                                            <p:tav tm="0">
                                              <p:val>
                                                <p:strVal val="0-#ppt_w/2"/>
                                              </p:val>
                                            </p:tav>
                                            <p:tav tm="100000">
                                              <p:val>
                                                <p:strVal val="#ppt_x"/>
                                              </p:val>
                                            </p:tav>
                                          </p:tavLst>
                                        </p:anim>
                                        <p:anim calcmode="lin" valueType="num">
                                          <p:cBhvr additive="base">
                                            <p:cTn id="40" dur="10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33"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4B996-6A01-4A21-8E81-3CC5F6EAB4F8}"/>
              </a:ext>
            </a:extLst>
          </p:cNvPr>
          <p:cNvPicPr>
            <a:picLocks noChangeAspect="1"/>
          </p:cNvPicPr>
          <p:nvPr/>
        </p:nvPicPr>
        <p:blipFill>
          <a:blip r:embed="rId2"/>
          <a:stretch>
            <a:fillRect/>
          </a:stretch>
        </p:blipFill>
        <p:spPr>
          <a:xfrm>
            <a:off x="32197" y="935665"/>
            <a:ext cx="12159803" cy="5922335"/>
          </a:xfrm>
          <a:prstGeom prst="rect">
            <a:avLst/>
          </a:prstGeom>
        </p:spPr>
      </p:pic>
      <p:sp>
        <p:nvSpPr>
          <p:cNvPr id="4" name="Rectangle 3">
            <a:extLst>
              <a:ext uri="{FF2B5EF4-FFF2-40B4-BE49-F238E27FC236}">
                <a16:creationId xmlns:a16="http://schemas.microsoft.com/office/drawing/2014/main" id="{F4BC01D1-88A3-4487-BA90-015AAA246F30}"/>
              </a:ext>
            </a:extLst>
          </p:cNvPr>
          <p:cNvSpPr/>
          <p:nvPr/>
        </p:nvSpPr>
        <p:spPr>
          <a:xfrm>
            <a:off x="1561214" y="0"/>
            <a:ext cx="9069572" cy="830997"/>
          </a:xfrm>
          <a:prstGeom prst="rect">
            <a:avLst/>
          </a:prstGeom>
        </p:spPr>
        <p:txBody>
          <a:bodyPr wrap="square">
            <a:spAutoFit/>
          </a:bodyPr>
          <a:lstStyle/>
          <a:p>
            <a:pPr lvl="0" algn="ctr" defTabSz="914400" rtl="1">
              <a:defRPr/>
            </a:pPr>
            <a:r>
              <a:rPr lang="ar-SA" sz="4800" b="1" kern="0" dirty="0">
                <a:solidFill>
                  <a:schemeClr val="tx2"/>
                </a:solidFill>
                <a:effectLst>
                  <a:outerShdw blurRad="63500" dist="38100" dir="5400000" algn="t" rotWithShape="0">
                    <a:prstClr val="black">
                      <a:alpha val="25000"/>
                    </a:prstClr>
                  </a:outerShdw>
                </a:effectLst>
                <a:latin typeface="Hacen Tunisia" panose="02000000000000000000" pitchFamily="2" charset="-78"/>
                <a:ea typeface="+mj-ea"/>
                <a:cs typeface="Hacen Tunisia" panose="02000000000000000000" pitchFamily="2" charset="-78"/>
              </a:rPr>
              <a:t>(</a:t>
            </a:r>
            <a:r>
              <a:rPr lang="en-US" sz="4800" b="1" kern="0" dirty="0">
                <a:solidFill>
                  <a:schemeClr val="tx2"/>
                </a:solidFill>
                <a:effectLst>
                  <a:outerShdw blurRad="63500" dist="38100" dir="5400000" algn="t" rotWithShape="0">
                    <a:prstClr val="black">
                      <a:alpha val="25000"/>
                    </a:prstClr>
                  </a:outerShdw>
                </a:effectLst>
                <a:latin typeface="Hacen Tunisia" panose="02000000000000000000" pitchFamily="2" charset="-78"/>
                <a:ea typeface="+mj-ea"/>
                <a:cs typeface="Hacen Tunisia" panose="02000000000000000000" pitchFamily="2" charset="-78"/>
              </a:rPr>
              <a:t>1.1</a:t>
            </a:r>
            <a:r>
              <a:rPr lang="ar-SA" sz="4800" b="1" kern="0" dirty="0">
                <a:solidFill>
                  <a:schemeClr val="tx2"/>
                </a:solidFill>
                <a:effectLst>
                  <a:outerShdw blurRad="63500" dist="38100" dir="5400000" algn="t" rotWithShape="0">
                    <a:prstClr val="black">
                      <a:alpha val="25000"/>
                    </a:prstClr>
                  </a:outerShdw>
                </a:effectLst>
                <a:latin typeface="Hacen Tunisia" panose="02000000000000000000" pitchFamily="2" charset="-78"/>
                <a:ea typeface="+mj-ea"/>
                <a:cs typeface="Hacen Tunisia" panose="02000000000000000000" pitchFamily="2" charset="-78"/>
              </a:rPr>
              <a:t>) المؤشرات الدولية لقطاع الاتصالات</a:t>
            </a:r>
            <a:endParaRPr lang="ar-YE" sz="4800" b="1" kern="0" dirty="0">
              <a:solidFill>
                <a:schemeClr val="tx2"/>
              </a:solidFill>
              <a:effectLst>
                <a:outerShdw blurRad="63500" dist="38100" dir="5400000" algn="t" rotWithShape="0">
                  <a:prstClr val="black">
                    <a:alpha val="25000"/>
                  </a:prstClr>
                </a:outerShdw>
              </a:effectLst>
              <a:latin typeface="Hacen Tunisia" panose="02000000000000000000" pitchFamily="2" charset="-78"/>
              <a:ea typeface="+mj-ea"/>
              <a:cs typeface="Hacen Tunisia" panose="02000000000000000000" pitchFamily="2" charset="-78"/>
            </a:endParaRPr>
          </a:p>
        </p:txBody>
      </p:sp>
      <p:pic>
        <p:nvPicPr>
          <p:cNvPr id="6" name="Picture 5">
            <a:extLst>
              <a:ext uri="{FF2B5EF4-FFF2-40B4-BE49-F238E27FC236}">
                <a16:creationId xmlns:a16="http://schemas.microsoft.com/office/drawing/2014/main" id="{4722246B-8DDE-4940-A540-3E6CFF840A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7" y="-38645"/>
            <a:ext cx="1619896" cy="703043"/>
          </a:xfrm>
          <a:prstGeom prst="rect">
            <a:avLst/>
          </a:prstGeom>
        </p:spPr>
      </p:pic>
    </p:spTree>
    <p:extLst>
      <p:ext uri="{BB962C8B-B14F-4D97-AF65-F5344CB8AC3E}">
        <p14:creationId xmlns:p14="http://schemas.microsoft.com/office/powerpoint/2010/main" val="29296397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1CE5CD-6FE5-49A2-86FC-19509181A0B4}"/>
              </a:ext>
            </a:extLst>
          </p:cNvPr>
          <p:cNvSpPr/>
          <p:nvPr/>
        </p:nvSpPr>
        <p:spPr>
          <a:xfrm>
            <a:off x="7929993" y="1610578"/>
            <a:ext cx="3932396" cy="2246769"/>
          </a:xfrm>
          <a:prstGeom prst="rect">
            <a:avLst/>
          </a:prstGeom>
        </p:spPr>
        <p:txBody>
          <a:bodyPr wrap="square">
            <a:spAutoFit/>
          </a:bodyPr>
          <a:lstStyle/>
          <a:p>
            <a:pPr algn="justLow" rtl="1"/>
            <a:r>
              <a:rPr lang="ar-YE" sz="2800" b="1"/>
              <a:t>يمثل تطوير البنية التحتية الركيزة الثانية ضمن 9 ركائز رئيسية تحتوي على  43 مؤشرا مطبق على خمسة ابعاد محورية للتحول الرقمي.</a:t>
            </a:r>
            <a:endParaRPr lang="en-US"/>
          </a:p>
        </p:txBody>
      </p:sp>
      <p:sp>
        <p:nvSpPr>
          <p:cNvPr id="4" name="Rectangle 3">
            <a:extLst>
              <a:ext uri="{FF2B5EF4-FFF2-40B4-BE49-F238E27FC236}">
                <a16:creationId xmlns:a16="http://schemas.microsoft.com/office/drawing/2014/main" id="{5F6E6039-A005-49A6-8878-5E7C485A55F9}"/>
              </a:ext>
            </a:extLst>
          </p:cNvPr>
          <p:cNvSpPr/>
          <p:nvPr/>
        </p:nvSpPr>
        <p:spPr>
          <a:xfrm>
            <a:off x="7929993" y="4132131"/>
            <a:ext cx="3932396" cy="2462213"/>
          </a:xfrm>
          <a:prstGeom prst="rect">
            <a:avLst/>
          </a:prstGeom>
        </p:spPr>
        <p:txBody>
          <a:bodyPr wrap="square">
            <a:spAutoFit/>
          </a:bodyPr>
          <a:lstStyle/>
          <a:p>
            <a:pPr algn="justLow" rtl="1"/>
            <a:r>
              <a:rPr lang="ar-YE" sz="2200" b="1" dirty="0"/>
              <a:t>وتلعب صناعة الاتصالات وتكنولوجيا المعلومات دوراً مهماً في المنطقة العربية في تمكين أو تأخير حدوث التحول الرقمي من خلال الانتشارالواسع للتقنيات الحديثة مثل الهاتف المحمول والحوسبة السحابية التي تغيرنمط حياة الأفراد وعملهم وتفاعلهم في ظل الثورة الصناعية الرابعة. </a:t>
            </a:r>
            <a:endParaRPr lang="en-US" sz="2200" b="1" dirty="0"/>
          </a:p>
        </p:txBody>
      </p:sp>
      <p:pic>
        <p:nvPicPr>
          <p:cNvPr id="5" name="Picture 4">
            <a:extLst>
              <a:ext uri="{FF2B5EF4-FFF2-40B4-BE49-F238E27FC236}">
                <a16:creationId xmlns:a16="http://schemas.microsoft.com/office/drawing/2014/main" id="{506757FE-64AD-4FE9-8ED1-D4488D65592C}"/>
              </a:ext>
            </a:extLst>
          </p:cNvPr>
          <p:cNvPicPr>
            <a:picLocks noChangeAspect="1"/>
          </p:cNvPicPr>
          <p:nvPr/>
        </p:nvPicPr>
        <p:blipFill>
          <a:blip r:embed="rId2"/>
          <a:stretch>
            <a:fillRect/>
          </a:stretch>
        </p:blipFill>
        <p:spPr>
          <a:xfrm>
            <a:off x="85060" y="1764319"/>
            <a:ext cx="7844933" cy="4934193"/>
          </a:xfrm>
          <a:prstGeom prst="rect">
            <a:avLst/>
          </a:prstGeom>
        </p:spPr>
      </p:pic>
      <p:sp>
        <p:nvSpPr>
          <p:cNvPr id="6" name="Title 5">
            <a:extLst>
              <a:ext uri="{FF2B5EF4-FFF2-40B4-BE49-F238E27FC236}">
                <a16:creationId xmlns:a16="http://schemas.microsoft.com/office/drawing/2014/main" id="{B1099DBE-1C40-4CE8-B61E-27FE3796EF0E}"/>
              </a:ext>
            </a:extLst>
          </p:cNvPr>
          <p:cNvSpPr>
            <a:spLocks noGrp="1"/>
          </p:cNvSpPr>
          <p:nvPr>
            <p:ph type="title"/>
          </p:nvPr>
        </p:nvSpPr>
        <p:spPr>
          <a:xfrm>
            <a:off x="909426" y="502027"/>
            <a:ext cx="10543271" cy="790281"/>
          </a:xfrm>
          <a:prstGeom prst="rect">
            <a:avLst/>
          </a:prstGeom>
        </p:spPr>
        <p:txBody>
          <a:bodyPr wrap="none">
            <a:spAutoFit/>
          </a:bodyPr>
          <a:lstStyle/>
          <a:p>
            <a:pPr lvl="0" defTabSz="914400" rtl="1">
              <a:defRPr/>
            </a:pPr>
            <a:r>
              <a:rPr lang="ar-SA" sz="4800" b="1" kern="0" dirty="0">
                <a:latin typeface="Hacen Tunisia" panose="02000000000000000000" pitchFamily="2" charset="-78"/>
                <a:cs typeface="Hacen Tunisia" panose="02000000000000000000" pitchFamily="2" charset="-78"/>
              </a:rPr>
              <a:t>(</a:t>
            </a:r>
            <a:r>
              <a:rPr lang="en-US" sz="4800" b="1" kern="0" dirty="0">
                <a:latin typeface="Hacen Tunisia" panose="02000000000000000000" pitchFamily="2" charset="-78"/>
                <a:cs typeface="Hacen Tunisia" panose="02000000000000000000" pitchFamily="2" charset="-78"/>
              </a:rPr>
              <a:t>1.2</a:t>
            </a:r>
            <a:r>
              <a:rPr lang="ar-SA" sz="4800" b="1" kern="0" dirty="0">
                <a:latin typeface="Hacen Tunisia" panose="02000000000000000000" pitchFamily="2" charset="-78"/>
                <a:cs typeface="Hacen Tunisia" panose="02000000000000000000" pitchFamily="2" charset="-78"/>
              </a:rPr>
              <a:t>) </a:t>
            </a:r>
            <a:r>
              <a:rPr lang="ar-YE" sz="4800" b="1" kern="0" dirty="0">
                <a:latin typeface="Hacen Tunisia" panose="02000000000000000000" pitchFamily="2" charset="-78"/>
                <a:cs typeface="Hacen Tunisia" panose="02000000000000000000" pitchFamily="2" charset="-78"/>
              </a:rPr>
              <a:t>أهمية تطوير البنية التحتية في التحول الرقمي</a:t>
            </a:r>
          </a:p>
        </p:txBody>
      </p:sp>
      <p:pic>
        <p:nvPicPr>
          <p:cNvPr id="7" name="Picture 6">
            <a:extLst>
              <a:ext uri="{FF2B5EF4-FFF2-40B4-BE49-F238E27FC236}">
                <a16:creationId xmlns:a16="http://schemas.microsoft.com/office/drawing/2014/main" id="{FAC91F89-2910-4F0E-8021-18F24F379C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7" y="-38645"/>
            <a:ext cx="1619896" cy="703043"/>
          </a:xfrm>
          <a:prstGeom prst="rect">
            <a:avLst/>
          </a:prstGeom>
        </p:spPr>
      </p:pic>
    </p:spTree>
    <p:extLst>
      <p:ext uri="{BB962C8B-B14F-4D97-AF65-F5344CB8AC3E}">
        <p14:creationId xmlns:p14="http://schemas.microsoft.com/office/powerpoint/2010/main" val="145977636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par>
                                <p:cTn id="10" presetID="2" presetClass="entr" presetSubtype="2"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1+#ppt_w/2"/>
                                          </p:val>
                                        </p:tav>
                                        <p:tav tm="100000">
                                          <p:val>
                                            <p:strVal val="#ppt_x"/>
                                          </p:val>
                                        </p:tav>
                                      </p:tavLst>
                                    </p:anim>
                                    <p:anim calcmode="lin" valueType="num">
                                      <p:cBhvr additive="base">
                                        <p:cTn id="13" dur="20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2000" fill="hold"/>
                                        <p:tgtEl>
                                          <p:spTgt spid="4"/>
                                        </p:tgtEl>
                                        <p:attrNameLst>
                                          <p:attrName>ppt_x</p:attrName>
                                        </p:attrNameLst>
                                      </p:cBhvr>
                                      <p:tavLst>
                                        <p:tav tm="0">
                                          <p:val>
                                            <p:strVal val="1+#ppt_w/2"/>
                                          </p:val>
                                        </p:tav>
                                        <p:tav tm="100000">
                                          <p:val>
                                            <p:strVal val="#ppt_x"/>
                                          </p:val>
                                        </p:tav>
                                      </p:tavLst>
                                    </p:anim>
                                    <p:anim calcmode="lin" valueType="num">
                                      <p:cBhvr additive="base">
                                        <p:cTn id="17" dur="20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16" presetClass="entr" presetSubtype="21"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5A2150-BEE5-47C2-AF6F-6EBA5473A43A}"/>
              </a:ext>
            </a:extLst>
          </p:cNvPr>
          <p:cNvSpPr/>
          <p:nvPr/>
        </p:nvSpPr>
        <p:spPr>
          <a:xfrm>
            <a:off x="5817031" y="1552434"/>
            <a:ext cx="6196777" cy="4401205"/>
          </a:xfrm>
          <a:prstGeom prst="rect">
            <a:avLst/>
          </a:prstGeom>
        </p:spPr>
        <p:txBody>
          <a:bodyPr wrap="square">
            <a:spAutoFit/>
          </a:bodyPr>
          <a:lstStyle/>
          <a:p>
            <a:pPr algn="r" rtl="1"/>
            <a:r>
              <a:rPr lang="ar-YE" sz="2800" b="1" u="sng" dirty="0">
                <a:latin typeface="Hacen Tunisia" panose="02000000000000000000" pitchFamily="2" charset="-78"/>
              </a:rPr>
              <a:t>تسعى وزارة الاتصالات وتكنولوجيا المعلومات إلى بناء اليمن </a:t>
            </a:r>
            <a:r>
              <a:rPr lang="ar-SA" sz="2800" b="1" u="sng" dirty="0">
                <a:latin typeface="Hacen Tunisia" panose="02000000000000000000" pitchFamily="2" charset="-78"/>
              </a:rPr>
              <a:t>الحديث</a:t>
            </a:r>
            <a:r>
              <a:rPr lang="ar-YE" sz="2800" b="1" u="sng" dirty="0">
                <a:latin typeface="Hacen Tunisia" panose="02000000000000000000" pitchFamily="2" charset="-78"/>
              </a:rPr>
              <a:t> والوصول إلى مجتمع يمني يتعامل رقميًا فى كافة مناحي الحياة. ولذا تعمل على تعزيز تنمية البنية التحتية لتكنولوجيا الاتصالات </a:t>
            </a:r>
            <a:r>
              <a:rPr lang="ar-SA" sz="2800" b="1" u="sng" dirty="0">
                <a:latin typeface="Hacen Tunisia" panose="02000000000000000000" pitchFamily="2" charset="-78"/>
              </a:rPr>
              <a:t>و </a:t>
            </a:r>
            <a:r>
              <a:rPr lang="ar-YE" sz="2800" b="1" u="sng" dirty="0">
                <a:latin typeface="Hacen Tunisia" panose="02000000000000000000" pitchFamily="2" charset="-78"/>
              </a:rPr>
              <a:t>المعلومات وتحسين الخدمات في كافة قطاعات السوق، وذلك لتحسين أداء الوزارات والهيئات الحكومية والشركات والافراد، ورفع جودة الخدمات وكفاءتها من خلال تحسين بيئة العمل، وتوفير الدعم لعملية صناعة القرار وإيجاد حلول للقضايا التي تهم المجتمع</a:t>
            </a:r>
            <a:r>
              <a:rPr lang="ar-YE" sz="2800" b="1" dirty="0"/>
              <a:t>.</a:t>
            </a:r>
            <a:endParaRPr lang="en-US" dirty="0"/>
          </a:p>
        </p:txBody>
      </p:sp>
      <p:pic>
        <p:nvPicPr>
          <p:cNvPr id="3" name="Content Placeholder 7" descr="وزارة-الاتصالات-وتقنية-المعلومات-1.jpg">
            <a:extLst>
              <a:ext uri="{FF2B5EF4-FFF2-40B4-BE49-F238E27FC236}">
                <a16:creationId xmlns:a16="http://schemas.microsoft.com/office/drawing/2014/main" id="{AF25285A-2E3B-422A-8AAB-24FA4E9F781B}"/>
              </a:ext>
            </a:extLst>
          </p:cNvPr>
          <p:cNvPicPr>
            <a:picLocks noChangeAspect="1"/>
          </p:cNvPicPr>
          <p:nvPr/>
        </p:nvPicPr>
        <p:blipFill>
          <a:blip r:embed="rId2" cstate="print"/>
          <a:stretch>
            <a:fillRect/>
          </a:stretch>
        </p:blipFill>
        <p:spPr>
          <a:xfrm>
            <a:off x="278968" y="1700667"/>
            <a:ext cx="5273202" cy="4181634"/>
          </a:xfrm>
          <a:prstGeom prst="rect">
            <a:avLst/>
          </a:prstGeom>
        </p:spPr>
      </p:pic>
      <p:sp>
        <p:nvSpPr>
          <p:cNvPr id="4" name="Rectangle 3">
            <a:extLst>
              <a:ext uri="{FF2B5EF4-FFF2-40B4-BE49-F238E27FC236}">
                <a16:creationId xmlns:a16="http://schemas.microsoft.com/office/drawing/2014/main" id="{D6EC14F0-B4DB-458D-B822-76F4ADADF6EE}"/>
              </a:ext>
            </a:extLst>
          </p:cNvPr>
          <p:cNvSpPr/>
          <p:nvPr/>
        </p:nvSpPr>
        <p:spPr>
          <a:xfrm>
            <a:off x="2527445" y="348404"/>
            <a:ext cx="7889358" cy="830997"/>
          </a:xfrm>
          <a:prstGeom prst="rect">
            <a:avLst/>
          </a:prstGeom>
        </p:spPr>
        <p:txBody>
          <a:bodyPr wrap="square">
            <a:spAutoFit/>
          </a:bodyPr>
          <a:lstStyle/>
          <a:p>
            <a:pPr lvl="0" algn="r" defTabSz="914400" rtl="1">
              <a:defRPr/>
            </a:pPr>
            <a:r>
              <a:rPr lang="ar-SA" sz="4800" b="1" kern="0" dirty="0">
                <a:solidFill>
                  <a:schemeClr val="tx2"/>
                </a:solidFill>
                <a:effectLst>
                  <a:outerShdw blurRad="63500" dist="38100" dir="5400000" algn="t" rotWithShape="0">
                    <a:prstClr val="black">
                      <a:alpha val="25000"/>
                    </a:prstClr>
                  </a:outerShdw>
                </a:effectLst>
                <a:latin typeface="Hacen Tunisia" panose="02000000000000000000" pitchFamily="2" charset="-78"/>
                <a:ea typeface="+mj-ea"/>
                <a:cs typeface="Hacen Tunisia" panose="02000000000000000000" pitchFamily="2" charset="-78"/>
              </a:rPr>
              <a:t>(</a:t>
            </a:r>
            <a:r>
              <a:rPr lang="en-US" sz="4800" b="1" kern="0" dirty="0">
                <a:solidFill>
                  <a:schemeClr val="tx2"/>
                </a:solidFill>
                <a:effectLst>
                  <a:outerShdw blurRad="63500" dist="38100" dir="5400000" algn="t" rotWithShape="0">
                    <a:prstClr val="black">
                      <a:alpha val="25000"/>
                    </a:prstClr>
                  </a:outerShdw>
                </a:effectLst>
                <a:latin typeface="Hacen Tunisia" panose="02000000000000000000" pitchFamily="2" charset="-78"/>
                <a:ea typeface="+mj-ea"/>
                <a:cs typeface="Hacen Tunisia" panose="02000000000000000000" pitchFamily="2" charset="-78"/>
              </a:rPr>
              <a:t>1.3</a:t>
            </a:r>
            <a:r>
              <a:rPr lang="ar-SA" sz="4800" b="1" kern="0" dirty="0">
                <a:solidFill>
                  <a:schemeClr val="tx2"/>
                </a:solidFill>
                <a:effectLst>
                  <a:outerShdw blurRad="63500" dist="38100" dir="5400000" algn="t" rotWithShape="0">
                    <a:prstClr val="black">
                      <a:alpha val="25000"/>
                    </a:prstClr>
                  </a:outerShdw>
                </a:effectLst>
                <a:latin typeface="Hacen Tunisia" panose="02000000000000000000" pitchFamily="2" charset="-78"/>
                <a:ea typeface="+mj-ea"/>
                <a:cs typeface="Hacen Tunisia" panose="02000000000000000000" pitchFamily="2" charset="-78"/>
              </a:rPr>
              <a:t>) </a:t>
            </a:r>
            <a:r>
              <a:rPr lang="ar-YE" sz="4800" b="1" kern="0" dirty="0">
                <a:solidFill>
                  <a:schemeClr val="tx2"/>
                </a:solidFill>
                <a:effectLst>
                  <a:outerShdw blurRad="63500" dist="38100" dir="5400000" algn="t" rotWithShape="0">
                    <a:prstClr val="black">
                      <a:alpha val="25000"/>
                    </a:prstClr>
                  </a:outerShdw>
                </a:effectLst>
                <a:latin typeface="Hacen Tunisia" panose="02000000000000000000" pitchFamily="2" charset="-78"/>
                <a:ea typeface="+mj-ea"/>
                <a:cs typeface="Hacen Tunisia" panose="02000000000000000000" pitchFamily="2" charset="-78"/>
              </a:rPr>
              <a:t>وزارة الاتصالات وال</a:t>
            </a:r>
            <a:r>
              <a:rPr lang="ar-SA" sz="4800" b="1" kern="0" dirty="0">
                <a:solidFill>
                  <a:schemeClr val="tx2"/>
                </a:solidFill>
                <a:effectLst>
                  <a:outerShdw blurRad="63500" dist="38100" dir="5400000" algn="t" rotWithShape="0">
                    <a:prstClr val="black">
                      <a:alpha val="25000"/>
                    </a:prstClr>
                  </a:outerShdw>
                </a:effectLst>
                <a:latin typeface="Hacen Tunisia" panose="02000000000000000000" pitchFamily="2" charset="-78"/>
                <a:ea typeface="+mj-ea"/>
                <a:cs typeface="Hacen Tunisia" panose="02000000000000000000" pitchFamily="2" charset="-78"/>
              </a:rPr>
              <a:t>بنية التحتية</a:t>
            </a:r>
            <a:endParaRPr lang="ar-YE" sz="4800" b="1" kern="0" dirty="0">
              <a:solidFill>
                <a:schemeClr val="tx2"/>
              </a:solidFill>
              <a:effectLst>
                <a:outerShdw blurRad="63500" dist="38100" dir="5400000" algn="t" rotWithShape="0">
                  <a:prstClr val="black">
                    <a:alpha val="25000"/>
                  </a:prstClr>
                </a:outerShdw>
              </a:effectLst>
              <a:latin typeface="Hacen Tunisia" panose="02000000000000000000" pitchFamily="2" charset="-78"/>
              <a:ea typeface="+mj-ea"/>
              <a:cs typeface="Hacen Tunisia" panose="02000000000000000000" pitchFamily="2" charset="-78"/>
            </a:endParaRPr>
          </a:p>
        </p:txBody>
      </p:sp>
      <p:sp>
        <p:nvSpPr>
          <p:cNvPr id="5" name="TextBox 4">
            <a:extLst>
              <a:ext uri="{FF2B5EF4-FFF2-40B4-BE49-F238E27FC236}">
                <a16:creationId xmlns:a16="http://schemas.microsoft.com/office/drawing/2014/main" id="{553D9E90-08EB-448B-A40B-C59B8DB3CBBF}"/>
              </a:ext>
            </a:extLst>
          </p:cNvPr>
          <p:cNvSpPr txBox="1"/>
          <p:nvPr/>
        </p:nvSpPr>
        <p:spPr>
          <a:xfrm>
            <a:off x="1533378" y="6093837"/>
            <a:ext cx="10227213" cy="48795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rtl="1"/>
            <a:r>
              <a:rPr lang="ar-YE" b="1" dirty="0"/>
              <a:t>تطوير البنية التحتية هو أحد الأسس التي ترتكز عليها المحاور الرئيسية لليمن </a:t>
            </a:r>
            <a:r>
              <a:rPr lang="ar-SA" b="1" dirty="0"/>
              <a:t>الحديث</a:t>
            </a:r>
            <a:endParaRPr lang="en-US" b="1" dirty="0"/>
          </a:p>
        </p:txBody>
      </p:sp>
      <p:pic>
        <p:nvPicPr>
          <p:cNvPr id="7" name="Picture 6">
            <a:extLst>
              <a:ext uri="{FF2B5EF4-FFF2-40B4-BE49-F238E27FC236}">
                <a16:creationId xmlns:a16="http://schemas.microsoft.com/office/drawing/2014/main" id="{BDE752BB-C040-440F-AC4D-E678FEC045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7" y="-38645"/>
            <a:ext cx="1619896" cy="703043"/>
          </a:xfrm>
          <a:prstGeom prst="rect">
            <a:avLst/>
          </a:prstGeom>
        </p:spPr>
      </p:pic>
    </p:spTree>
    <p:extLst>
      <p:ext uri="{BB962C8B-B14F-4D97-AF65-F5344CB8AC3E}">
        <p14:creationId xmlns:p14="http://schemas.microsoft.com/office/powerpoint/2010/main" val="111844982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par>
                                <p:cTn id="10" presetID="2" presetClass="entr" presetSubtype="8"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0-#ppt_w/2"/>
                                          </p:val>
                                        </p:tav>
                                        <p:tav tm="100000">
                                          <p:val>
                                            <p:strVal val="#ppt_x"/>
                                          </p:val>
                                        </p:tav>
                                      </p:tavLst>
                                    </p:anim>
                                    <p:anim calcmode="lin" valueType="num">
                                      <p:cBhvr additive="base">
                                        <p:cTn id="13" dur="20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2000" fill="hold"/>
                                        <p:tgtEl>
                                          <p:spTgt spid="2"/>
                                        </p:tgtEl>
                                        <p:attrNameLst>
                                          <p:attrName>ppt_x</p:attrName>
                                        </p:attrNameLst>
                                      </p:cBhvr>
                                      <p:tavLst>
                                        <p:tav tm="0">
                                          <p:val>
                                            <p:strVal val="1+#ppt_w/2"/>
                                          </p:val>
                                        </p:tav>
                                        <p:tav tm="100000">
                                          <p:val>
                                            <p:strVal val="#ppt_x"/>
                                          </p:val>
                                        </p:tav>
                                      </p:tavLst>
                                    </p:anim>
                                    <p:anim calcmode="lin" valueType="num">
                                      <p:cBhvr additive="base">
                                        <p:cTn id="17" dur="2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 name="Picture 190">
            <a:extLst>
              <a:ext uri="{FF2B5EF4-FFF2-40B4-BE49-F238E27FC236}">
                <a16:creationId xmlns:a16="http://schemas.microsoft.com/office/drawing/2014/main" id="{9154BADE-EE96-479D-ABDF-D2279DFD884B}"/>
              </a:ext>
            </a:extLst>
          </p:cNvPr>
          <p:cNvPicPr>
            <a:picLocks noChangeAspect="1"/>
          </p:cNvPicPr>
          <p:nvPr/>
        </p:nvPicPr>
        <p:blipFill>
          <a:blip r:embed="rId2"/>
          <a:stretch>
            <a:fillRect/>
          </a:stretch>
        </p:blipFill>
        <p:spPr>
          <a:xfrm>
            <a:off x="42529" y="4045513"/>
            <a:ext cx="10472960" cy="2743583"/>
          </a:xfrm>
          <a:prstGeom prst="rect">
            <a:avLst/>
          </a:prstGeom>
        </p:spPr>
      </p:pic>
      <p:grpSp>
        <p:nvGrpSpPr>
          <p:cNvPr id="22" name="Group 5">
            <a:extLst>
              <a:ext uri="{FF2B5EF4-FFF2-40B4-BE49-F238E27FC236}">
                <a16:creationId xmlns:a16="http://schemas.microsoft.com/office/drawing/2014/main" id="{91E5C278-B8A0-4096-8B80-3B8490F645C4}"/>
              </a:ext>
            </a:extLst>
          </p:cNvPr>
          <p:cNvGrpSpPr>
            <a:grpSpLocks/>
          </p:cNvGrpSpPr>
          <p:nvPr/>
        </p:nvGrpSpPr>
        <p:grpSpPr bwMode="auto">
          <a:xfrm>
            <a:off x="389748" y="5129835"/>
            <a:ext cx="2103120" cy="1524001"/>
            <a:chOff x="2233" y="2604"/>
            <a:chExt cx="1196" cy="1092"/>
          </a:xfrm>
        </p:grpSpPr>
        <p:sp>
          <p:nvSpPr>
            <p:cNvPr id="23" name="Oval 8">
              <a:extLst>
                <a:ext uri="{FF2B5EF4-FFF2-40B4-BE49-F238E27FC236}">
                  <a16:creationId xmlns:a16="http://schemas.microsoft.com/office/drawing/2014/main" id="{BA37B9F3-A31F-40E1-8409-8F85721423A2}"/>
                </a:ext>
              </a:extLst>
            </p:cNvPr>
            <p:cNvSpPr>
              <a:spLocks noChangeArrowheads="1"/>
            </p:cNvSpPr>
            <p:nvPr/>
          </p:nvSpPr>
          <p:spPr bwMode="gray">
            <a:xfrm>
              <a:off x="2275" y="2604"/>
              <a:ext cx="1101" cy="1092"/>
            </a:xfrm>
            <a:prstGeom prst="ellipse">
              <a:avLst/>
            </a:prstGeom>
            <a:gradFill rotWithShape="1">
              <a:gsLst>
                <a:gs pos="0">
                  <a:srgbClr val="B2B2B2"/>
                </a:gs>
                <a:gs pos="100000">
                  <a:srgbClr val="F1F1F1"/>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4" name="Oval 9">
              <a:extLst>
                <a:ext uri="{FF2B5EF4-FFF2-40B4-BE49-F238E27FC236}">
                  <a16:creationId xmlns:a16="http://schemas.microsoft.com/office/drawing/2014/main" id="{C15ADCE9-00F0-467A-BA63-19E7A780FE6E}"/>
                </a:ext>
              </a:extLst>
            </p:cNvPr>
            <p:cNvSpPr>
              <a:spLocks noChangeArrowheads="1"/>
            </p:cNvSpPr>
            <p:nvPr/>
          </p:nvSpPr>
          <p:spPr bwMode="gray">
            <a:xfrm>
              <a:off x="2321" y="2654"/>
              <a:ext cx="1006"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pic>
          <p:nvPicPr>
            <p:cNvPr id="25" name="Picture 10" descr="circuler_1">
              <a:extLst>
                <a:ext uri="{FF2B5EF4-FFF2-40B4-BE49-F238E27FC236}">
                  <a16:creationId xmlns:a16="http://schemas.microsoft.com/office/drawing/2014/main" id="{684AA615-F184-4730-9C79-3F93BA72B4BF}"/>
                </a:ext>
              </a:extLst>
            </p:cNvPr>
            <p:cNvPicPr>
              <a:picLocks noChangeAspect="1" noChangeArrowheads="1"/>
            </p:cNvPicPr>
            <p:nvPr/>
          </p:nvPicPr>
          <p:blipFill>
            <a:blip r:embed="rId3" cstate="print"/>
            <a:srcRect/>
            <a:stretch>
              <a:fillRect/>
            </a:stretch>
          </p:blipFill>
          <p:spPr bwMode="gray">
            <a:xfrm>
              <a:off x="2358" y="2690"/>
              <a:ext cx="939" cy="918"/>
            </a:xfrm>
            <a:prstGeom prst="rect">
              <a:avLst/>
            </a:prstGeom>
            <a:noFill/>
            <a:ln w="9525">
              <a:noFill/>
              <a:miter lim="800000"/>
              <a:headEnd/>
              <a:tailEnd/>
            </a:ln>
          </p:spPr>
        </p:pic>
        <p:sp>
          <p:nvSpPr>
            <p:cNvPr id="26" name="Oval 11">
              <a:extLst>
                <a:ext uri="{FF2B5EF4-FFF2-40B4-BE49-F238E27FC236}">
                  <a16:creationId xmlns:a16="http://schemas.microsoft.com/office/drawing/2014/main" id="{0E716F4D-F098-417F-A18D-F5AA10FB518B}"/>
                </a:ext>
              </a:extLst>
            </p:cNvPr>
            <p:cNvSpPr>
              <a:spLocks noChangeArrowheads="1"/>
            </p:cNvSpPr>
            <p:nvPr/>
          </p:nvSpPr>
          <p:spPr bwMode="gray">
            <a:xfrm>
              <a:off x="2358" y="2690"/>
              <a:ext cx="933" cy="920"/>
            </a:xfrm>
            <a:prstGeom prst="ellipse">
              <a:avLst/>
            </a:prstGeom>
            <a:gradFill rotWithShape="1">
              <a:gsLst>
                <a:gs pos="0">
                  <a:srgbClr val="99FFCC">
                    <a:gamma/>
                    <a:shade val="26275"/>
                    <a:invGamma/>
                    <a:alpha val="89999"/>
                  </a:srgbClr>
                </a:gs>
                <a:gs pos="50000">
                  <a:srgbClr val="99FFCC">
                    <a:alpha val="45000"/>
                  </a:srgbClr>
                </a:gs>
                <a:gs pos="100000">
                  <a:srgbClr val="99FFCC">
                    <a:gamma/>
                    <a:shade val="26275"/>
                    <a:invGamma/>
                    <a:alpha val="89999"/>
                  </a:srgbClr>
                </a:gs>
              </a:gsLst>
              <a:lin ang="5400000" scaled="1"/>
            </a:gradFill>
            <a:ln>
              <a:noFill/>
            </a:ln>
            <a:effectLst/>
          </p:spPr>
          <p:txBody>
            <a:bodyPr wrap="none" anchor="ctr"/>
            <a:lstStyle/>
            <a:p>
              <a:pPr defTabSz="1140973"/>
              <a:endParaRPr lang="zh-TW" altLang="en-US" sz="2280">
                <a:solidFill>
                  <a:prstClr val="white"/>
                </a:solidFill>
                <a:latin typeface="Constantia"/>
                <a:ea typeface="新細明體" charset="-120"/>
              </a:endParaRPr>
            </a:p>
          </p:txBody>
        </p:sp>
        <p:sp>
          <p:nvSpPr>
            <p:cNvPr id="27" name="Freeform 12">
              <a:extLst>
                <a:ext uri="{FF2B5EF4-FFF2-40B4-BE49-F238E27FC236}">
                  <a16:creationId xmlns:a16="http://schemas.microsoft.com/office/drawing/2014/main" id="{9450925D-6118-4815-A3CA-6B422775B8C7}"/>
                </a:ext>
              </a:extLst>
            </p:cNvPr>
            <p:cNvSpPr>
              <a:spLocks/>
            </p:cNvSpPr>
            <p:nvPr/>
          </p:nvSpPr>
          <p:spPr bwMode="gray">
            <a:xfrm>
              <a:off x="2454" y="2708"/>
              <a:ext cx="733" cy="320"/>
            </a:xfrm>
            <a:custGeom>
              <a:avLst/>
              <a:gdLst>
                <a:gd name="T0" fmla="*/ 69 w 1321"/>
                <a:gd name="T1" fmla="*/ 7 h 712"/>
                <a:gd name="T2" fmla="*/ 69 w 1321"/>
                <a:gd name="T3" fmla="*/ 8 h 712"/>
                <a:gd name="T4" fmla="*/ 69 w 1321"/>
                <a:gd name="T5" fmla="*/ 9 h 712"/>
                <a:gd name="T6" fmla="*/ 69 w 1321"/>
                <a:gd name="T7" fmla="*/ 9 h 712"/>
                <a:gd name="T8" fmla="*/ 68 w 1321"/>
                <a:gd name="T9" fmla="*/ 10 h 712"/>
                <a:gd name="T10" fmla="*/ 67 w 1321"/>
                <a:gd name="T11" fmla="*/ 11 h 712"/>
                <a:gd name="T12" fmla="*/ 65 w 1321"/>
                <a:gd name="T13" fmla="*/ 11 h 712"/>
                <a:gd name="T14" fmla="*/ 63 w 1321"/>
                <a:gd name="T15" fmla="*/ 12 h 712"/>
                <a:gd name="T16" fmla="*/ 60 w 1321"/>
                <a:gd name="T17" fmla="*/ 12 h 712"/>
                <a:gd name="T18" fmla="*/ 57 w 1321"/>
                <a:gd name="T19" fmla="*/ 12 h 712"/>
                <a:gd name="T20" fmla="*/ 54 w 1321"/>
                <a:gd name="T21" fmla="*/ 13 h 712"/>
                <a:gd name="T22" fmla="*/ 51 w 1321"/>
                <a:gd name="T23" fmla="*/ 13 h 712"/>
                <a:gd name="T24" fmla="*/ 47 w 1321"/>
                <a:gd name="T25" fmla="*/ 13 h 712"/>
                <a:gd name="T26" fmla="*/ 43 w 1321"/>
                <a:gd name="T27" fmla="*/ 13 h 712"/>
                <a:gd name="T28" fmla="*/ 42 w 1321"/>
                <a:gd name="T29" fmla="*/ 13 h 712"/>
                <a:gd name="T30" fmla="*/ 25 w 1321"/>
                <a:gd name="T31" fmla="*/ 13 h 712"/>
                <a:gd name="T32" fmla="*/ 24 w 1321"/>
                <a:gd name="T33" fmla="*/ 13 h 712"/>
                <a:gd name="T34" fmla="*/ 22 w 1321"/>
                <a:gd name="T35" fmla="*/ 13 h 712"/>
                <a:gd name="T36" fmla="*/ 18 w 1321"/>
                <a:gd name="T37" fmla="*/ 13 h 712"/>
                <a:gd name="T38" fmla="*/ 15 w 1321"/>
                <a:gd name="T39" fmla="*/ 13 h 712"/>
                <a:gd name="T40" fmla="*/ 12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4 w 1321"/>
                <a:gd name="T89" fmla="*/ 0 h 712"/>
                <a:gd name="T90" fmla="*/ 49 w 1321"/>
                <a:gd name="T91" fmla="*/ 1 h 712"/>
                <a:gd name="T92" fmla="*/ 53 w 1321"/>
                <a:gd name="T93" fmla="*/ 2 h 712"/>
                <a:gd name="T94" fmla="*/ 57 w 1321"/>
                <a:gd name="T95" fmla="*/ 3 h 712"/>
                <a:gd name="T96" fmla="*/ 60 w 1321"/>
                <a:gd name="T97" fmla="*/ 4 h 712"/>
                <a:gd name="T98" fmla="*/ 63 w 1321"/>
                <a:gd name="T99" fmla="*/ 4 h 712"/>
                <a:gd name="T100" fmla="*/ 66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99FFCC">
                    <a:alpha val="17998"/>
                  </a:srgbClr>
                </a:gs>
              </a:gsLst>
              <a:lin ang="5400000" scaled="1"/>
            </a:gradFill>
            <a:ln w="0">
              <a:noFill/>
              <a:prstDash val="solid"/>
              <a:round/>
              <a:headEnd/>
              <a:tailEnd/>
            </a:ln>
          </p:spPr>
          <p:txBody>
            <a:bodyPr/>
            <a:lstStyle/>
            <a:p>
              <a:pPr defTabSz="1140973"/>
              <a:endParaRPr lang="ar-SA" sz="2280">
                <a:solidFill>
                  <a:prstClr val="white"/>
                </a:solidFill>
                <a:latin typeface="Constantia"/>
              </a:endParaRPr>
            </a:p>
          </p:txBody>
        </p:sp>
        <p:grpSp>
          <p:nvGrpSpPr>
            <p:cNvPr id="28" name="Group 13">
              <a:extLst>
                <a:ext uri="{FF2B5EF4-FFF2-40B4-BE49-F238E27FC236}">
                  <a16:creationId xmlns:a16="http://schemas.microsoft.com/office/drawing/2014/main" id="{D934E245-816F-4C3F-A977-8A26D8EEA9BB}"/>
                </a:ext>
              </a:extLst>
            </p:cNvPr>
            <p:cNvGrpSpPr>
              <a:grpSpLocks/>
            </p:cNvGrpSpPr>
            <p:nvPr/>
          </p:nvGrpSpPr>
          <p:grpSpPr bwMode="auto">
            <a:xfrm rot="-1297425" flipH="1" flipV="1">
              <a:off x="2441" y="3402"/>
              <a:ext cx="826" cy="189"/>
              <a:chOff x="2514" y="1060"/>
              <a:chExt cx="908" cy="236"/>
            </a:xfrm>
          </p:grpSpPr>
          <p:grpSp>
            <p:nvGrpSpPr>
              <p:cNvPr id="30" name="Group 14">
                <a:extLst>
                  <a:ext uri="{FF2B5EF4-FFF2-40B4-BE49-F238E27FC236}">
                    <a16:creationId xmlns:a16="http://schemas.microsoft.com/office/drawing/2014/main" id="{12C6E860-0E2B-4FE0-B2EC-4F462ED00E02}"/>
                  </a:ext>
                </a:extLst>
              </p:cNvPr>
              <p:cNvGrpSpPr>
                <a:grpSpLocks/>
              </p:cNvGrpSpPr>
              <p:nvPr/>
            </p:nvGrpSpPr>
            <p:grpSpPr bwMode="auto">
              <a:xfrm>
                <a:off x="2514" y="1060"/>
                <a:ext cx="742" cy="186"/>
                <a:chOff x="1565" y="2568"/>
                <a:chExt cx="1118" cy="279"/>
              </a:xfrm>
            </p:grpSpPr>
            <p:sp>
              <p:nvSpPr>
                <p:cNvPr id="36" name="AutoShape 15">
                  <a:extLst>
                    <a:ext uri="{FF2B5EF4-FFF2-40B4-BE49-F238E27FC236}">
                      <a16:creationId xmlns:a16="http://schemas.microsoft.com/office/drawing/2014/main" id="{EDA2F732-C209-42CF-A3EF-E9CEBF5A0146}"/>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37" name="AutoShape 16">
                  <a:extLst>
                    <a:ext uri="{FF2B5EF4-FFF2-40B4-BE49-F238E27FC236}">
                      <a16:creationId xmlns:a16="http://schemas.microsoft.com/office/drawing/2014/main" id="{7B717499-235A-4B17-A65E-2D01C640F95A}"/>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38" name="AutoShape 17">
                  <a:extLst>
                    <a:ext uri="{FF2B5EF4-FFF2-40B4-BE49-F238E27FC236}">
                      <a16:creationId xmlns:a16="http://schemas.microsoft.com/office/drawing/2014/main" id="{563CDBC1-6A3E-4ABB-808B-386A29C3EE58}"/>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39" name="AutoShape 18">
                  <a:extLst>
                    <a:ext uri="{FF2B5EF4-FFF2-40B4-BE49-F238E27FC236}">
                      <a16:creationId xmlns:a16="http://schemas.microsoft.com/office/drawing/2014/main" id="{545EE74C-BB93-4BE4-958C-35F3605720DF}"/>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nvGrpSpPr>
              <p:cNvPr id="31" name="Group 19">
                <a:extLst>
                  <a:ext uri="{FF2B5EF4-FFF2-40B4-BE49-F238E27FC236}">
                    <a16:creationId xmlns:a16="http://schemas.microsoft.com/office/drawing/2014/main" id="{FC5EEA8A-37EA-4E80-9F9C-0F25CEA8B652}"/>
                  </a:ext>
                </a:extLst>
              </p:cNvPr>
              <p:cNvGrpSpPr>
                <a:grpSpLocks/>
              </p:cNvGrpSpPr>
              <p:nvPr/>
            </p:nvGrpSpPr>
            <p:grpSpPr bwMode="auto">
              <a:xfrm rot="1353540">
                <a:off x="2680" y="1110"/>
                <a:ext cx="742" cy="186"/>
                <a:chOff x="1565" y="2568"/>
                <a:chExt cx="1118" cy="279"/>
              </a:xfrm>
            </p:grpSpPr>
            <p:sp>
              <p:nvSpPr>
                <p:cNvPr id="32" name="AutoShape 20">
                  <a:extLst>
                    <a:ext uri="{FF2B5EF4-FFF2-40B4-BE49-F238E27FC236}">
                      <a16:creationId xmlns:a16="http://schemas.microsoft.com/office/drawing/2014/main" id="{051EDFFA-0623-40B9-8492-5C1BD6583C26}"/>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33" name="AutoShape 21">
                  <a:extLst>
                    <a:ext uri="{FF2B5EF4-FFF2-40B4-BE49-F238E27FC236}">
                      <a16:creationId xmlns:a16="http://schemas.microsoft.com/office/drawing/2014/main" id="{BA94A101-2D3E-44BB-8379-FA845CC2F125}"/>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34" name="AutoShape 22">
                  <a:extLst>
                    <a:ext uri="{FF2B5EF4-FFF2-40B4-BE49-F238E27FC236}">
                      <a16:creationId xmlns:a16="http://schemas.microsoft.com/office/drawing/2014/main" id="{1EE9DE39-95B2-4B08-883C-5AACCD337DCC}"/>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35" name="AutoShape 23">
                  <a:extLst>
                    <a:ext uri="{FF2B5EF4-FFF2-40B4-BE49-F238E27FC236}">
                      <a16:creationId xmlns:a16="http://schemas.microsoft.com/office/drawing/2014/main" id="{BA36E126-B610-4CC4-A8AE-77789E625CA1}"/>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sp>
          <p:nvSpPr>
            <p:cNvPr id="29" name="Rectangle 24">
              <a:extLst>
                <a:ext uri="{FF2B5EF4-FFF2-40B4-BE49-F238E27FC236}">
                  <a16:creationId xmlns:a16="http://schemas.microsoft.com/office/drawing/2014/main" id="{34FB6CBB-833C-445B-B2BF-5BE6CECD0509}"/>
                </a:ext>
              </a:extLst>
            </p:cNvPr>
            <p:cNvSpPr>
              <a:spLocks noChangeArrowheads="1"/>
            </p:cNvSpPr>
            <p:nvPr/>
          </p:nvSpPr>
          <p:spPr bwMode="black">
            <a:xfrm>
              <a:off x="2233" y="2895"/>
              <a:ext cx="1196" cy="490"/>
            </a:xfrm>
            <a:prstGeom prst="rect">
              <a:avLst/>
            </a:prstGeom>
            <a:noFill/>
            <a:ln w="9525" algn="ctr">
              <a:noFill/>
              <a:miter lim="800000"/>
              <a:headEnd/>
              <a:tailEnd/>
            </a:ln>
          </p:spPr>
          <p:txBody>
            <a:bodyPr wrap="square">
              <a:spAutoFit/>
            </a:bodyPr>
            <a:lstStyle/>
            <a:p>
              <a:pPr algn="ctr" defTabSz="1140973"/>
              <a:r>
                <a:rPr lang="ar-JO" altLang="zh-TW" sz="3840" b="1">
                  <a:solidFill>
                    <a:srgbClr val="000066"/>
                  </a:solidFill>
                  <a:latin typeface="Arial" pitchFamily="34" charset="0"/>
                  <a:ea typeface="標楷體" pitchFamily="65" charset="-120"/>
                  <a:cs typeface="Arial" pitchFamily="34" charset="0"/>
                </a:rPr>
                <a:t>20</a:t>
              </a:r>
              <a:r>
                <a:rPr lang="en-US" altLang="zh-TW" sz="3840" b="1">
                  <a:solidFill>
                    <a:srgbClr val="000066"/>
                  </a:solidFill>
                  <a:latin typeface="Arial" pitchFamily="34" charset="0"/>
                  <a:ea typeface="標楷體" pitchFamily="65" charset="-120"/>
                  <a:cs typeface="Arial" pitchFamily="34" charset="0"/>
                </a:rPr>
                <a:t>06</a:t>
              </a:r>
              <a:endParaRPr lang="zh-TW" altLang="en-US" sz="3840" b="1" dirty="0">
                <a:solidFill>
                  <a:srgbClr val="000066"/>
                </a:solidFill>
                <a:latin typeface="Arial" pitchFamily="34" charset="0"/>
                <a:ea typeface="標楷體" pitchFamily="65" charset="-120"/>
                <a:cs typeface="Arial" pitchFamily="34" charset="0"/>
              </a:endParaRPr>
            </a:p>
          </p:txBody>
        </p:sp>
      </p:grpSp>
      <p:grpSp>
        <p:nvGrpSpPr>
          <p:cNvPr id="40" name="Group 5">
            <a:extLst>
              <a:ext uri="{FF2B5EF4-FFF2-40B4-BE49-F238E27FC236}">
                <a16:creationId xmlns:a16="http://schemas.microsoft.com/office/drawing/2014/main" id="{6DD0C440-4863-463B-9B38-A162D38EB44A}"/>
              </a:ext>
            </a:extLst>
          </p:cNvPr>
          <p:cNvGrpSpPr>
            <a:grpSpLocks/>
          </p:cNvGrpSpPr>
          <p:nvPr/>
        </p:nvGrpSpPr>
        <p:grpSpPr bwMode="auto">
          <a:xfrm>
            <a:off x="5236068" y="3575355"/>
            <a:ext cx="2103120" cy="1524001"/>
            <a:chOff x="2233" y="2604"/>
            <a:chExt cx="1196" cy="1092"/>
          </a:xfrm>
        </p:grpSpPr>
        <p:sp>
          <p:nvSpPr>
            <p:cNvPr id="41" name="Oval 8">
              <a:extLst>
                <a:ext uri="{FF2B5EF4-FFF2-40B4-BE49-F238E27FC236}">
                  <a16:creationId xmlns:a16="http://schemas.microsoft.com/office/drawing/2014/main" id="{EA33395E-EC9D-4066-AB1E-4730917DF4D9}"/>
                </a:ext>
              </a:extLst>
            </p:cNvPr>
            <p:cNvSpPr>
              <a:spLocks noChangeArrowheads="1"/>
            </p:cNvSpPr>
            <p:nvPr/>
          </p:nvSpPr>
          <p:spPr bwMode="gray">
            <a:xfrm>
              <a:off x="2275" y="2604"/>
              <a:ext cx="1101" cy="1092"/>
            </a:xfrm>
            <a:prstGeom prst="ellipse">
              <a:avLst/>
            </a:prstGeom>
            <a:gradFill rotWithShape="1">
              <a:gsLst>
                <a:gs pos="0">
                  <a:srgbClr val="B2B2B2"/>
                </a:gs>
                <a:gs pos="100000">
                  <a:srgbClr val="F1F1F1"/>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42" name="Oval 9">
              <a:extLst>
                <a:ext uri="{FF2B5EF4-FFF2-40B4-BE49-F238E27FC236}">
                  <a16:creationId xmlns:a16="http://schemas.microsoft.com/office/drawing/2014/main" id="{2E997FD3-61E6-4ED2-AEE0-03D3EE4994B4}"/>
                </a:ext>
              </a:extLst>
            </p:cNvPr>
            <p:cNvSpPr>
              <a:spLocks noChangeArrowheads="1"/>
            </p:cNvSpPr>
            <p:nvPr/>
          </p:nvSpPr>
          <p:spPr bwMode="gray">
            <a:xfrm>
              <a:off x="2321" y="2654"/>
              <a:ext cx="1006"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pic>
          <p:nvPicPr>
            <p:cNvPr id="43" name="Picture 10" descr="circuler_1">
              <a:extLst>
                <a:ext uri="{FF2B5EF4-FFF2-40B4-BE49-F238E27FC236}">
                  <a16:creationId xmlns:a16="http://schemas.microsoft.com/office/drawing/2014/main" id="{742F3F30-C2B0-48E2-A933-5ADDD8E17690}"/>
                </a:ext>
              </a:extLst>
            </p:cNvPr>
            <p:cNvPicPr>
              <a:picLocks noChangeAspect="1" noChangeArrowheads="1"/>
            </p:cNvPicPr>
            <p:nvPr/>
          </p:nvPicPr>
          <p:blipFill>
            <a:blip r:embed="rId3" cstate="print"/>
            <a:srcRect/>
            <a:stretch>
              <a:fillRect/>
            </a:stretch>
          </p:blipFill>
          <p:spPr bwMode="gray">
            <a:xfrm>
              <a:off x="2358" y="2690"/>
              <a:ext cx="939" cy="918"/>
            </a:xfrm>
            <a:prstGeom prst="rect">
              <a:avLst/>
            </a:prstGeom>
            <a:noFill/>
            <a:ln w="9525">
              <a:noFill/>
              <a:miter lim="800000"/>
              <a:headEnd/>
              <a:tailEnd/>
            </a:ln>
          </p:spPr>
        </p:pic>
        <p:sp>
          <p:nvSpPr>
            <p:cNvPr id="44" name="Oval 11">
              <a:extLst>
                <a:ext uri="{FF2B5EF4-FFF2-40B4-BE49-F238E27FC236}">
                  <a16:creationId xmlns:a16="http://schemas.microsoft.com/office/drawing/2014/main" id="{688630B2-7989-4BD7-BF44-F55E29974BAA}"/>
                </a:ext>
              </a:extLst>
            </p:cNvPr>
            <p:cNvSpPr>
              <a:spLocks noChangeArrowheads="1"/>
            </p:cNvSpPr>
            <p:nvPr/>
          </p:nvSpPr>
          <p:spPr bwMode="gray">
            <a:xfrm>
              <a:off x="2358" y="2690"/>
              <a:ext cx="933" cy="920"/>
            </a:xfrm>
            <a:prstGeom prst="ellipse">
              <a:avLst/>
            </a:prstGeom>
            <a:gradFill rotWithShape="1">
              <a:gsLst>
                <a:gs pos="0">
                  <a:srgbClr val="99FFCC">
                    <a:gamma/>
                    <a:shade val="26275"/>
                    <a:invGamma/>
                    <a:alpha val="89999"/>
                  </a:srgbClr>
                </a:gs>
                <a:gs pos="50000">
                  <a:srgbClr val="99FFCC">
                    <a:alpha val="45000"/>
                  </a:srgbClr>
                </a:gs>
                <a:gs pos="100000">
                  <a:srgbClr val="99FFCC">
                    <a:gamma/>
                    <a:shade val="26275"/>
                    <a:invGamma/>
                    <a:alpha val="89999"/>
                  </a:srgbClr>
                </a:gs>
              </a:gsLst>
              <a:lin ang="5400000" scaled="1"/>
            </a:gradFill>
            <a:ln>
              <a:noFill/>
            </a:ln>
            <a:effectLst/>
          </p:spPr>
          <p:txBody>
            <a:bodyPr wrap="none" anchor="ctr"/>
            <a:lstStyle/>
            <a:p>
              <a:pPr defTabSz="1140973"/>
              <a:endParaRPr lang="zh-TW" altLang="en-US" sz="2280">
                <a:solidFill>
                  <a:prstClr val="white"/>
                </a:solidFill>
                <a:latin typeface="Constantia"/>
                <a:ea typeface="新細明體" charset="-120"/>
              </a:endParaRPr>
            </a:p>
          </p:txBody>
        </p:sp>
        <p:sp>
          <p:nvSpPr>
            <p:cNvPr id="45" name="Freeform 12">
              <a:extLst>
                <a:ext uri="{FF2B5EF4-FFF2-40B4-BE49-F238E27FC236}">
                  <a16:creationId xmlns:a16="http://schemas.microsoft.com/office/drawing/2014/main" id="{034EA2B5-71E3-4E36-8339-B3A6058E5434}"/>
                </a:ext>
              </a:extLst>
            </p:cNvPr>
            <p:cNvSpPr>
              <a:spLocks/>
            </p:cNvSpPr>
            <p:nvPr/>
          </p:nvSpPr>
          <p:spPr bwMode="gray">
            <a:xfrm>
              <a:off x="2454" y="2708"/>
              <a:ext cx="733" cy="320"/>
            </a:xfrm>
            <a:custGeom>
              <a:avLst/>
              <a:gdLst>
                <a:gd name="T0" fmla="*/ 69 w 1321"/>
                <a:gd name="T1" fmla="*/ 7 h 712"/>
                <a:gd name="T2" fmla="*/ 69 w 1321"/>
                <a:gd name="T3" fmla="*/ 8 h 712"/>
                <a:gd name="T4" fmla="*/ 69 w 1321"/>
                <a:gd name="T5" fmla="*/ 9 h 712"/>
                <a:gd name="T6" fmla="*/ 69 w 1321"/>
                <a:gd name="T7" fmla="*/ 9 h 712"/>
                <a:gd name="T8" fmla="*/ 68 w 1321"/>
                <a:gd name="T9" fmla="*/ 10 h 712"/>
                <a:gd name="T10" fmla="*/ 67 w 1321"/>
                <a:gd name="T11" fmla="*/ 11 h 712"/>
                <a:gd name="T12" fmla="*/ 65 w 1321"/>
                <a:gd name="T13" fmla="*/ 11 h 712"/>
                <a:gd name="T14" fmla="*/ 63 w 1321"/>
                <a:gd name="T15" fmla="*/ 12 h 712"/>
                <a:gd name="T16" fmla="*/ 60 w 1321"/>
                <a:gd name="T17" fmla="*/ 12 h 712"/>
                <a:gd name="T18" fmla="*/ 57 w 1321"/>
                <a:gd name="T19" fmla="*/ 12 h 712"/>
                <a:gd name="T20" fmla="*/ 54 w 1321"/>
                <a:gd name="T21" fmla="*/ 13 h 712"/>
                <a:gd name="T22" fmla="*/ 51 w 1321"/>
                <a:gd name="T23" fmla="*/ 13 h 712"/>
                <a:gd name="T24" fmla="*/ 47 w 1321"/>
                <a:gd name="T25" fmla="*/ 13 h 712"/>
                <a:gd name="T26" fmla="*/ 43 w 1321"/>
                <a:gd name="T27" fmla="*/ 13 h 712"/>
                <a:gd name="T28" fmla="*/ 42 w 1321"/>
                <a:gd name="T29" fmla="*/ 13 h 712"/>
                <a:gd name="T30" fmla="*/ 25 w 1321"/>
                <a:gd name="T31" fmla="*/ 13 h 712"/>
                <a:gd name="T32" fmla="*/ 24 w 1321"/>
                <a:gd name="T33" fmla="*/ 13 h 712"/>
                <a:gd name="T34" fmla="*/ 22 w 1321"/>
                <a:gd name="T35" fmla="*/ 13 h 712"/>
                <a:gd name="T36" fmla="*/ 18 w 1321"/>
                <a:gd name="T37" fmla="*/ 13 h 712"/>
                <a:gd name="T38" fmla="*/ 15 w 1321"/>
                <a:gd name="T39" fmla="*/ 13 h 712"/>
                <a:gd name="T40" fmla="*/ 12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4 w 1321"/>
                <a:gd name="T89" fmla="*/ 0 h 712"/>
                <a:gd name="T90" fmla="*/ 49 w 1321"/>
                <a:gd name="T91" fmla="*/ 1 h 712"/>
                <a:gd name="T92" fmla="*/ 53 w 1321"/>
                <a:gd name="T93" fmla="*/ 2 h 712"/>
                <a:gd name="T94" fmla="*/ 57 w 1321"/>
                <a:gd name="T95" fmla="*/ 3 h 712"/>
                <a:gd name="T96" fmla="*/ 60 w 1321"/>
                <a:gd name="T97" fmla="*/ 4 h 712"/>
                <a:gd name="T98" fmla="*/ 63 w 1321"/>
                <a:gd name="T99" fmla="*/ 4 h 712"/>
                <a:gd name="T100" fmla="*/ 66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99FFCC">
                    <a:alpha val="17998"/>
                  </a:srgbClr>
                </a:gs>
              </a:gsLst>
              <a:lin ang="5400000" scaled="1"/>
            </a:gradFill>
            <a:ln w="0">
              <a:noFill/>
              <a:prstDash val="solid"/>
              <a:round/>
              <a:headEnd/>
              <a:tailEnd/>
            </a:ln>
          </p:spPr>
          <p:txBody>
            <a:bodyPr/>
            <a:lstStyle/>
            <a:p>
              <a:pPr defTabSz="1140973"/>
              <a:endParaRPr lang="ar-SA" sz="2280">
                <a:solidFill>
                  <a:prstClr val="white"/>
                </a:solidFill>
                <a:latin typeface="Constantia"/>
              </a:endParaRPr>
            </a:p>
          </p:txBody>
        </p:sp>
        <p:grpSp>
          <p:nvGrpSpPr>
            <p:cNvPr id="46" name="Group 13">
              <a:extLst>
                <a:ext uri="{FF2B5EF4-FFF2-40B4-BE49-F238E27FC236}">
                  <a16:creationId xmlns:a16="http://schemas.microsoft.com/office/drawing/2014/main" id="{985281B5-68C4-4505-A74D-5B8F74CA3F53}"/>
                </a:ext>
              </a:extLst>
            </p:cNvPr>
            <p:cNvGrpSpPr>
              <a:grpSpLocks/>
            </p:cNvGrpSpPr>
            <p:nvPr/>
          </p:nvGrpSpPr>
          <p:grpSpPr bwMode="auto">
            <a:xfrm rot="-1297425" flipH="1" flipV="1">
              <a:off x="2441" y="3402"/>
              <a:ext cx="826" cy="189"/>
              <a:chOff x="2514" y="1060"/>
              <a:chExt cx="908" cy="236"/>
            </a:xfrm>
          </p:grpSpPr>
          <p:grpSp>
            <p:nvGrpSpPr>
              <p:cNvPr id="48" name="Group 14">
                <a:extLst>
                  <a:ext uri="{FF2B5EF4-FFF2-40B4-BE49-F238E27FC236}">
                    <a16:creationId xmlns:a16="http://schemas.microsoft.com/office/drawing/2014/main" id="{FE116634-8882-4B72-9534-6D8BF63D8E65}"/>
                  </a:ext>
                </a:extLst>
              </p:cNvPr>
              <p:cNvGrpSpPr>
                <a:grpSpLocks/>
              </p:cNvGrpSpPr>
              <p:nvPr/>
            </p:nvGrpSpPr>
            <p:grpSpPr bwMode="auto">
              <a:xfrm>
                <a:off x="2514" y="1060"/>
                <a:ext cx="742" cy="186"/>
                <a:chOff x="1565" y="2568"/>
                <a:chExt cx="1118" cy="279"/>
              </a:xfrm>
            </p:grpSpPr>
            <p:sp>
              <p:nvSpPr>
                <p:cNvPr id="54" name="AutoShape 15">
                  <a:extLst>
                    <a:ext uri="{FF2B5EF4-FFF2-40B4-BE49-F238E27FC236}">
                      <a16:creationId xmlns:a16="http://schemas.microsoft.com/office/drawing/2014/main" id="{874AD62E-59F6-4F1D-B516-DCE9E1A599C2}"/>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55" name="AutoShape 16">
                  <a:extLst>
                    <a:ext uri="{FF2B5EF4-FFF2-40B4-BE49-F238E27FC236}">
                      <a16:creationId xmlns:a16="http://schemas.microsoft.com/office/drawing/2014/main" id="{FA3994BC-FA13-4B53-927C-F9B64BC34355}"/>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56" name="AutoShape 17">
                  <a:extLst>
                    <a:ext uri="{FF2B5EF4-FFF2-40B4-BE49-F238E27FC236}">
                      <a16:creationId xmlns:a16="http://schemas.microsoft.com/office/drawing/2014/main" id="{BF7ABFFA-B832-47C8-BB3F-30E289DACDC4}"/>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57" name="AutoShape 18">
                  <a:extLst>
                    <a:ext uri="{FF2B5EF4-FFF2-40B4-BE49-F238E27FC236}">
                      <a16:creationId xmlns:a16="http://schemas.microsoft.com/office/drawing/2014/main" id="{F2375ADA-E6C2-41F0-8C55-27084BE9CCE9}"/>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nvGrpSpPr>
              <p:cNvPr id="49" name="Group 19">
                <a:extLst>
                  <a:ext uri="{FF2B5EF4-FFF2-40B4-BE49-F238E27FC236}">
                    <a16:creationId xmlns:a16="http://schemas.microsoft.com/office/drawing/2014/main" id="{316EA0AB-7CCC-4AC2-8417-1DFEBB9345CA}"/>
                  </a:ext>
                </a:extLst>
              </p:cNvPr>
              <p:cNvGrpSpPr>
                <a:grpSpLocks/>
              </p:cNvGrpSpPr>
              <p:nvPr/>
            </p:nvGrpSpPr>
            <p:grpSpPr bwMode="auto">
              <a:xfrm rot="1353540">
                <a:off x="2680" y="1110"/>
                <a:ext cx="742" cy="186"/>
                <a:chOff x="1565" y="2568"/>
                <a:chExt cx="1118" cy="279"/>
              </a:xfrm>
            </p:grpSpPr>
            <p:sp>
              <p:nvSpPr>
                <p:cNvPr id="50" name="AutoShape 20">
                  <a:extLst>
                    <a:ext uri="{FF2B5EF4-FFF2-40B4-BE49-F238E27FC236}">
                      <a16:creationId xmlns:a16="http://schemas.microsoft.com/office/drawing/2014/main" id="{EF47FA80-0847-40FE-9D8C-26472A740235}"/>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51" name="AutoShape 21">
                  <a:extLst>
                    <a:ext uri="{FF2B5EF4-FFF2-40B4-BE49-F238E27FC236}">
                      <a16:creationId xmlns:a16="http://schemas.microsoft.com/office/drawing/2014/main" id="{00AE11A1-22D6-45E3-A079-FEE036508EC9}"/>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52" name="AutoShape 22">
                  <a:extLst>
                    <a:ext uri="{FF2B5EF4-FFF2-40B4-BE49-F238E27FC236}">
                      <a16:creationId xmlns:a16="http://schemas.microsoft.com/office/drawing/2014/main" id="{690D104D-E509-44BF-8A1A-47B1A84B3046}"/>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53" name="AutoShape 23">
                  <a:extLst>
                    <a:ext uri="{FF2B5EF4-FFF2-40B4-BE49-F238E27FC236}">
                      <a16:creationId xmlns:a16="http://schemas.microsoft.com/office/drawing/2014/main" id="{BB5C77E9-52B9-4781-A444-D2206C40D7F4}"/>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sp>
          <p:nvSpPr>
            <p:cNvPr id="47" name="Rectangle 24">
              <a:extLst>
                <a:ext uri="{FF2B5EF4-FFF2-40B4-BE49-F238E27FC236}">
                  <a16:creationId xmlns:a16="http://schemas.microsoft.com/office/drawing/2014/main" id="{F5A1BBF4-BCDD-47EC-8449-C3BF07974104}"/>
                </a:ext>
              </a:extLst>
            </p:cNvPr>
            <p:cNvSpPr>
              <a:spLocks noChangeArrowheads="1"/>
            </p:cNvSpPr>
            <p:nvPr/>
          </p:nvSpPr>
          <p:spPr bwMode="black">
            <a:xfrm>
              <a:off x="2233" y="2895"/>
              <a:ext cx="1196" cy="490"/>
            </a:xfrm>
            <a:prstGeom prst="rect">
              <a:avLst/>
            </a:prstGeom>
            <a:noFill/>
            <a:ln w="9525" algn="ctr">
              <a:noFill/>
              <a:miter lim="800000"/>
              <a:headEnd/>
              <a:tailEnd/>
            </a:ln>
          </p:spPr>
          <p:txBody>
            <a:bodyPr wrap="square">
              <a:spAutoFit/>
            </a:bodyPr>
            <a:lstStyle/>
            <a:p>
              <a:pPr algn="ctr" defTabSz="1140973"/>
              <a:r>
                <a:rPr lang="en-US" altLang="zh-TW" sz="3840" b="1">
                  <a:solidFill>
                    <a:srgbClr val="000066"/>
                  </a:solidFill>
                  <a:latin typeface="Arial" pitchFamily="34" charset="0"/>
                  <a:ea typeface="標楷體" pitchFamily="65" charset="-120"/>
                  <a:cs typeface="Arial" pitchFamily="34" charset="0"/>
                </a:rPr>
                <a:t>2019</a:t>
              </a:r>
              <a:endParaRPr lang="zh-TW" altLang="en-US" sz="3840" b="1" dirty="0">
                <a:solidFill>
                  <a:srgbClr val="000066"/>
                </a:solidFill>
                <a:latin typeface="Arial" pitchFamily="34" charset="0"/>
                <a:ea typeface="標楷體" pitchFamily="65" charset="-120"/>
                <a:cs typeface="Arial" pitchFamily="34" charset="0"/>
              </a:endParaRPr>
            </a:p>
          </p:txBody>
        </p:sp>
      </p:grpSp>
      <p:grpSp>
        <p:nvGrpSpPr>
          <p:cNvPr id="58" name="Group 5">
            <a:extLst>
              <a:ext uri="{FF2B5EF4-FFF2-40B4-BE49-F238E27FC236}">
                <a16:creationId xmlns:a16="http://schemas.microsoft.com/office/drawing/2014/main" id="{6D44E8C5-9AD1-4112-897A-FAFF651B4137}"/>
              </a:ext>
            </a:extLst>
          </p:cNvPr>
          <p:cNvGrpSpPr>
            <a:grpSpLocks/>
          </p:cNvGrpSpPr>
          <p:nvPr/>
        </p:nvGrpSpPr>
        <p:grpSpPr bwMode="auto">
          <a:xfrm>
            <a:off x="2675748" y="4306875"/>
            <a:ext cx="2103120" cy="1524001"/>
            <a:chOff x="2233" y="2604"/>
            <a:chExt cx="1196" cy="1092"/>
          </a:xfrm>
        </p:grpSpPr>
        <p:sp>
          <p:nvSpPr>
            <p:cNvPr id="59" name="Oval 8">
              <a:extLst>
                <a:ext uri="{FF2B5EF4-FFF2-40B4-BE49-F238E27FC236}">
                  <a16:creationId xmlns:a16="http://schemas.microsoft.com/office/drawing/2014/main" id="{A45E10B6-35CB-4724-A059-CDD2DA2F3CEC}"/>
                </a:ext>
              </a:extLst>
            </p:cNvPr>
            <p:cNvSpPr>
              <a:spLocks noChangeArrowheads="1"/>
            </p:cNvSpPr>
            <p:nvPr/>
          </p:nvSpPr>
          <p:spPr bwMode="gray">
            <a:xfrm>
              <a:off x="2275" y="2604"/>
              <a:ext cx="1101" cy="1092"/>
            </a:xfrm>
            <a:prstGeom prst="ellipse">
              <a:avLst/>
            </a:prstGeom>
            <a:gradFill rotWithShape="1">
              <a:gsLst>
                <a:gs pos="0">
                  <a:srgbClr val="B2B2B2"/>
                </a:gs>
                <a:gs pos="100000">
                  <a:srgbClr val="F1F1F1"/>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60" name="Oval 9">
              <a:extLst>
                <a:ext uri="{FF2B5EF4-FFF2-40B4-BE49-F238E27FC236}">
                  <a16:creationId xmlns:a16="http://schemas.microsoft.com/office/drawing/2014/main" id="{BFA12473-53D3-4D8F-B968-869A439AC781}"/>
                </a:ext>
              </a:extLst>
            </p:cNvPr>
            <p:cNvSpPr>
              <a:spLocks noChangeArrowheads="1"/>
            </p:cNvSpPr>
            <p:nvPr/>
          </p:nvSpPr>
          <p:spPr bwMode="gray">
            <a:xfrm>
              <a:off x="2321" y="2654"/>
              <a:ext cx="1006"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pic>
          <p:nvPicPr>
            <p:cNvPr id="61" name="Picture 10" descr="circuler_1">
              <a:extLst>
                <a:ext uri="{FF2B5EF4-FFF2-40B4-BE49-F238E27FC236}">
                  <a16:creationId xmlns:a16="http://schemas.microsoft.com/office/drawing/2014/main" id="{4D6B54D6-C83B-4507-8CEF-EE17EE2F944D}"/>
                </a:ext>
              </a:extLst>
            </p:cNvPr>
            <p:cNvPicPr>
              <a:picLocks noChangeAspect="1" noChangeArrowheads="1"/>
            </p:cNvPicPr>
            <p:nvPr/>
          </p:nvPicPr>
          <p:blipFill>
            <a:blip r:embed="rId3" cstate="print"/>
            <a:srcRect/>
            <a:stretch>
              <a:fillRect/>
            </a:stretch>
          </p:blipFill>
          <p:spPr bwMode="gray">
            <a:xfrm>
              <a:off x="2358" y="2690"/>
              <a:ext cx="939" cy="918"/>
            </a:xfrm>
            <a:prstGeom prst="rect">
              <a:avLst/>
            </a:prstGeom>
            <a:noFill/>
            <a:ln w="9525">
              <a:noFill/>
              <a:miter lim="800000"/>
              <a:headEnd/>
              <a:tailEnd/>
            </a:ln>
          </p:spPr>
        </p:pic>
        <p:sp>
          <p:nvSpPr>
            <p:cNvPr id="62" name="Oval 11">
              <a:extLst>
                <a:ext uri="{FF2B5EF4-FFF2-40B4-BE49-F238E27FC236}">
                  <a16:creationId xmlns:a16="http://schemas.microsoft.com/office/drawing/2014/main" id="{B8657338-03C1-405E-ABD9-C511D348776D}"/>
                </a:ext>
              </a:extLst>
            </p:cNvPr>
            <p:cNvSpPr>
              <a:spLocks noChangeArrowheads="1"/>
            </p:cNvSpPr>
            <p:nvPr/>
          </p:nvSpPr>
          <p:spPr bwMode="gray">
            <a:xfrm>
              <a:off x="2358" y="2690"/>
              <a:ext cx="933" cy="920"/>
            </a:xfrm>
            <a:prstGeom prst="ellipse">
              <a:avLst/>
            </a:prstGeom>
            <a:gradFill rotWithShape="1">
              <a:gsLst>
                <a:gs pos="0">
                  <a:srgbClr val="99FFCC">
                    <a:gamma/>
                    <a:shade val="26275"/>
                    <a:invGamma/>
                    <a:alpha val="89999"/>
                  </a:srgbClr>
                </a:gs>
                <a:gs pos="50000">
                  <a:srgbClr val="99FFCC">
                    <a:alpha val="45000"/>
                  </a:srgbClr>
                </a:gs>
                <a:gs pos="100000">
                  <a:srgbClr val="99FFCC">
                    <a:gamma/>
                    <a:shade val="26275"/>
                    <a:invGamma/>
                    <a:alpha val="89999"/>
                  </a:srgbClr>
                </a:gs>
              </a:gsLst>
              <a:lin ang="5400000" scaled="1"/>
            </a:gradFill>
            <a:ln>
              <a:noFill/>
            </a:ln>
            <a:effectLst/>
          </p:spPr>
          <p:txBody>
            <a:bodyPr wrap="none" anchor="ctr"/>
            <a:lstStyle/>
            <a:p>
              <a:pPr defTabSz="1140973"/>
              <a:endParaRPr lang="zh-TW" altLang="en-US" sz="2280">
                <a:solidFill>
                  <a:prstClr val="white"/>
                </a:solidFill>
                <a:latin typeface="Constantia"/>
                <a:ea typeface="新細明體" charset="-120"/>
              </a:endParaRPr>
            </a:p>
          </p:txBody>
        </p:sp>
        <p:sp>
          <p:nvSpPr>
            <p:cNvPr id="63" name="Freeform 12">
              <a:extLst>
                <a:ext uri="{FF2B5EF4-FFF2-40B4-BE49-F238E27FC236}">
                  <a16:creationId xmlns:a16="http://schemas.microsoft.com/office/drawing/2014/main" id="{13959FC7-3222-4460-877E-1D70E8B379B3}"/>
                </a:ext>
              </a:extLst>
            </p:cNvPr>
            <p:cNvSpPr>
              <a:spLocks/>
            </p:cNvSpPr>
            <p:nvPr/>
          </p:nvSpPr>
          <p:spPr bwMode="gray">
            <a:xfrm>
              <a:off x="2454" y="2708"/>
              <a:ext cx="733" cy="320"/>
            </a:xfrm>
            <a:custGeom>
              <a:avLst/>
              <a:gdLst>
                <a:gd name="T0" fmla="*/ 69 w 1321"/>
                <a:gd name="T1" fmla="*/ 7 h 712"/>
                <a:gd name="T2" fmla="*/ 69 w 1321"/>
                <a:gd name="T3" fmla="*/ 8 h 712"/>
                <a:gd name="T4" fmla="*/ 69 w 1321"/>
                <a:gd name="T5" fmla="*/ 9 h 712"/>
                <a:gd name="T6" fmla="*/ 69 w 1321"/>
                <a:gd name="T7" fmla="*/ 9 h 712"/>
                <a:gd name="T8" fmla="*/ 68 w 1321"/>
                <a:gd name="T9" fmla="*/ 10 h 712"/>
                <a:gd name="T10" fmla="*/ 67 w 1321"/>
                <a:gd name="T11" fmla="*/ 11 h 712"/>
                <a:gd name="T12" fmla="*/ 65 w 1321"/>
                <a:gd name="T13" fmla="*/ 11 h 712"/>
                <a:gd name="T14" fmla="*/ 63 w 1321"/>
                <a:gd name="T15" fmla="*/ 12 h 712"/>
                <a:gd name="T16" fmla="*/ 60 w 1321"/>
                <a:gd name="T17" fmla="*/ 12 h 712"/>
                <a:gd name="T18" fmla="*/ 57 w 1321"/>
                <a:gd name="T19" fmla="*/ 12 h 712"/>
                <a:gd name="T20" fmla="*/ 54 w 1321"/>
                <a:gd name="T21" fmla="*/ 13 h 712"/>
                <a:gd name="T22" fmla="*/ 51 w 1321"/>
                <a:gd name="T23" fmla="*/ 13 h 712"/>
                <a:gd name="T24" fmla="*/ 47 w 1321"/>
                <a:gd name="T25" fmla="*/ 13 h 712"/>
                <a:gd name="T26" fmla="*/ 43 w 1321"/>
                <a:gd name="T27" fmla="*/ 13 h 712"/>
                <a:gd name="T28" fmla="*/ 42 w 1321"/>
                <a:gd name="T29" fmla="*/ 13 h 712"/>
                <a:gd name="T30" fmla="*/ 25 w 1321"/>
                <a:gd name="T31" fmla="*/ 13 h 712"/>
                <a:gd name="T32" fmla="*/ 24 w 1321"/>
                <a:gd name="T33" fmla="*/ 13 h 712"/>
                <a:gd name="T34" fmla="*/ 22 w 1321"/>
                <a:gd name="T35" fmla="*/ 13 h 712"/>
                <a:gd name="T36" fmla="*/ 18 w 1321"/>
                <a:gd name="T37" fmla="*/ 13 h 712"/>
                <a:gd name="T38" fmla="*/ 15 w 1321"/>
                <a:gd name="T39" fmla="*/ 13 h 712"/>
                <a:gd name="T40" fmla="*/ 12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4 w 1321"/>
                <a:gd name="T89" fmla="*/ 0 h 712"/>
                <a:gd name="T90" fmla="*/ 49 w 1321"/>
                <a:gd name="T91" fmla="*/ 1 h 712"/>
                <a:gd name="T92" fmla="*/ 53 w 1321"/>
                <a:gd name="T93" fmla="*/ 2 h 712"/>
                <a:gd name="T94" fmla="*/ 57 w 1321"/>
                <a:gd name="T95" fmla="*/ 3 h 712"/>
                <a:gd name="T96" fmla="*/ 60 w 1321"/>
                <a:gd name="T97" fmla="*/ 4 h 712"/>
                <a:gd name="T98" fmla="*/ 63 w 1321"/>
                <a:gd name="T99" fmla="*/ 4 h 712"/>
                <a:gd name="T100" fmla="*/ 66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99FFCC">
                    <a:alpha val="17998"/>
                  </a:srgbClr>
                </a:gs>
              </a:gsLst>
              <a:lin ang="5400000" scaled="1"/>
            </a:gradFill>
            <a:ln w="0">
              <a:noFill/>
              <a:prstDash val="solid"/>
              <a:round/>
              <a:headEnd/>
              <a:tailEnd/>
            </a:ln>
          </p:spPr>
          <p:txBody>
            <a:bodyPr/>
            <a:lstStyle/>
            <a:p>
              <a:pPr defTabSz="1140973"/>
              <a:endParaRPr lang="ar-SA" sz="2280">
                <a:solidFill>
                  <a:prstClr val="white"/>
                </a:solidFill>
                <a:latin typeface="Constantia"/>
              </a:endParaRPr>
            </a:p>
          </p:txBody>
        </p:sp>
        <p:grpSp>
          <p:nvGrpSpPr>
            <p:cNvPr id="64" name="Group 13">
              <a:extLst>
                <a:ext uri="{FF2B5EF4-FFF2-40B4-BE49-F238E27FC236}">
                  <a16:creationId xmlns:a16="http://schemas.microsoft.com/office/drawing/2014/main" id="{3C1BA597-8C44-4180-B108-018B63A21EF7}"/>
                </a:ext>
              </a:extLst>
            </p:cNvPr>
            <p:cNvGrpSpPr>
              <a:grpSpLocks/>
            </p:cNvGrpSpPr>
            <p:nvPr/>
          </p:nvGrpSpPr>
          <p:grpSpPr bwMode="auto">
            <a:xfrm rot="-1297425" flipH="1" flipV="1">
              <a:off x="2440" y="3403"/>
              <a:ext cx="828" cy="189"/>
              <a:chOff x="2512" y="1060"/>
              <a:chExt cx="910" cy="236"/>
            </a:xfrm>
          </p:grpSpPr>
          <p:grpSp>
            <p:nvGrpSpPr>
              <p:cNvPr id="66" name="Group 14">
                <a:extLst>
                  <a:ext uri="{FF2B5EF4-FFF2-40B4-BE49-F238E27FC236}">
                    <a16:creationId xmlns:a16="http://schemas.microsoft.com/office/drawing/2014/main" id="{212E5BBD-4F39-42E6-9CAB-75D999211812}"/>
                  </a:ext>
                </a:extLst>
              </p:cNvPr>
              <p:cNvGrpSpPr>
                <a:grpSpLocks/>
              </p:cNvGrpSpPr>
              <p:nvPr/>
            </p:nvGrpSpPr>
            <p:grpSpPr bwMode="auto">
              <a:xfrm>
                <a:off x="2512" y="1060"/>
                <a:ext cx="742" cy="186"/>
                <a:chOff x="1565" y="2568"/>
                <a:chExt cx="1118" cy="279"/>
              </a:xfrm>
            </p:grpSpPr>
            <p:sp>
              <p:nvSpPr>
                <p:cNvPr id="72" name="AutoShape 15">
                  <a:extLst>
                    <a:ext uri="{FF2B5EF4-FFF2-40B4-BE49-F238E27FC236}">
                      <a16:creationId xmlns:a16="http://schemas.microsoft.com/office/drawing/2014/main" id="{82FD03CD-2CEF-4D71-876C-E1E0C3729855}"/>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73" name="AutoShape 16">
                  <a:extLst>
                    <a:ext uri="{FF2B5EF4-FFF2-40B4-BE49-F238E27FC236}">
                      <a16:creationId xmlns:a16="http://schemas.microsoft.com/office/drawing/2014/main" id="{E1682818-CFC2-40E4-A974-154FA283C328}"/>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74" name="AutoShape 17">
                  <a:extLst>
                    <a:ext uri="{FF2B5EF4-FFF2-40B4-BE49-F238E27FC236}">
                      <a16:creationId xmlns:a16="http://schemas.microsoft.com/office/drawing/2014/main" id="{5EE29FB9-E0FC-40FB-A38D-1C2C743D4C16}"/>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75" name="AutoShape 18">
                  <a:extLst>
                    <a:ext uri="{FF2B5EF4-FFF2-40B4-BE49-F238E27FC236}">
                      <a16:creationId xmlns:a16="http://schemas.microsoft.com/office/drawing/2014/main" id="{8C951FB0-9B7C-46D9-8D80-2F162138BF70}"/>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nvGrpSpPr>
              <p:cNvPr id="67" name="Group 19">
                <a:extLst>
                  <a:ext uri="{FF2B5EF4-FFF2-40B4-BE49-F238E27FC236}">
                    <a16:creationId xmlns:a16="http://schemas.microsoft.com/office/drawing/2014/main" id="{34B2F3F0-0E13-4211-8C74-C13C0E776AD3}"/>
                  </a:ext>
                </a:extLst>
              </p:cNvPr>
              <p:cNvGrpSpPr>
                <a:grpSpLocks/>
              </p:cNvGrpSpPr>
              <p:nvPr/>
            </p:nvGrpSpPr>
            <p:grpSpPr bwMode="auto">
              <a:xfrm rot="1353540">
                <a:off x="2680" y="1110"/>
                <a:ext cx="742" cy="186"/>
                <a:chOff x="1565" y="2568"/>
                <a:chExt cx="1118" cy="279"/>
              </a:xfrm>
            </p:grpSpPr>
            <p:sp>
              <p:nvSpPr>
                <p:cNvPr id="68" name="AutoShape 20">
                  <a:extLst>
                    <a:ext uri="{FF2B5EF4-FFF2-40B4-BE49-F238E27FC236}">
                      <a16:creationId xmlns:a16="http://schemas.microsoft.com/office/drawing/2014/main" id="{7A901855-3C4E-4D5C-BB85-305B05AAA962}"/>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69" name="AutoShape 21">
                  <a:extLst>
                    <a:ext uri="{FF2B5EF4-FFF2-40B4-BE49-F238E27FC236}">
                      <a16:creationId xmlns:a16="http://schemas.microsoft.com/office/drawing/2014/main" id="{1313BF76-3248-4703-9BE0-2332B279CAEB}"/>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70" name="AutoShape 22">
                  <a:extLst>
                    <a:ext uri="{FF2B5EF4-FFF2-40B4-BE49-F238E27FC236}">
                      <a16:creationId xmlns:a16="http://schemas.microsoft.com/office/drawing/2014/main" id="{34879689-C3DA-4B50-9E42-DBA6524B1BD3}"/>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71" name="AutoShape 23">
                  <a:extLst>
                    <a:ext uri="{FF2B5EF4-FFF2-40B4-BE49-F238E27FC236}">
                      <a16:creationId xmlns:a16="http://schemas.microsoft.com/office/drawing/2014/main" id="{A59D6206-D9CD-4C29-AAA0-A7FE26C100B7}"/>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sp>
          <p:nvSpPr>
            <p:cNvPr id="65" name="Rectangle 24">
              <a:extLst>
                <a:ext uri="{FF2B5EF4-FFF2-40B4-BE49-F238E27FC236}">
                  <a16:creationId xmlns:a16="http://schemas.microsoft.com/office/drawing/2014/main" id="{0CCAEB43-92A9-494A-BA9B-AE944B59ABB1}"/>
                </a:ext>
              </a:extLst>
            </p:cNvPr>
            <p:cNvSpPr>
              <a:spLocks noChangeArrowheads="1"/>
            </p:cNvSpPr>
            <p:nvPr/>
          </p:nvSpPr>
          <p:spPr bwMode="black">
            <a:xfrm>
              <a:off x="2233" y="2895"/>
              <a:ext cx="1196" cy="490"/>
            </a:xfrm>
            <a:prstGeom prst="rect">
              <a:avLst/>
            </a:prstGeom>
            <a:noFill/>
            <a:ln w="9525" algn="ctr">
              <a:noFill/>
              <a:miter lim="800000"/>
              <a:headEnd/>
              <a:tailEnd/>
            </a:ln>
          </p:spPr>
          <p:txBody>
            <a:bodyPr wrap="square">
              <a:spAutoFit/>
            </a:bodyPr>
            <a:lstStyle/>
            <a:p>
              <a:pPr algn="ctr" defTabSz="1140973"/>
              <a:r>
                <a:rPr lang="ar-JO" altLang="zh-TW" sz="3840" b="1">
                  <a:solidFill>
                    <a:srgbClr val="000066"/>
                  </a:solidFill>
                  <a:latin typeface="Arial" pitchFamily="34" charset="0"/>
                  <a:ea typeface="標楷體" pitchFamily="65" charset="-120"/>
                  <a:cs typeface="Arial" pitchFamily="34" charset="0"/>
                </a:rPr>
                <a:t>20</a:t>
              </a:r>
              <a:r>
                <a:rPr lang="en-US" altLang="zh-TW" sz="3840" b="1">
                  <a:solidFill>
                    <a:srgbClr val="000066"/>
                  </a:solidFill>
                  <a:latin typeface="Arial" pitchFamily="34" charset="0"/>
                  <a:ea typeface="標楷體" pitchFamily="65" charset="-120"/>
                  <a:cs typeface="Arial" pitchFamily="34" charset="0"/>
                </a:rPr>
                <a:t>18</a:t>
              </a:r>
              <a:endParaRPr lang="zh-TW" altLang="en-US" sz="3840" b="1" dirty="0">
                <a:solidFill>
                  <a:srgbClr val="000066"/>
                </a:solidFill>
                <a:latin typeface="Arial" pitchFamily="34" charset="0"/>
                <a:ea typeface="標楷體" pitchFamily="65" charset="-120"/>
                <a:cs typeface="Arial" pitchFamily="34" charset="0"/>
              </a:endParaRPr>
            </a:p>
          </p:txBody>
        </p:sp>
      </p:grpSp>
      <p:grpSp>
        <p:nvGrpSpPr>
          <p:cNvPr id="94" name="Group 51">
            <a:extLst>
              <a:ext uri="{FF2B5EF4-FFF2-40B4-BE49-F238E27FC236}">
                <a16:creationId xmlns:a16="http://schemas.microsoft.com/office/drawing/2014/main" id="{A403CE75-4BF1-4F8A-80FE-5D5B7CDD4518}"/>
              </a:ext>
            </a:extLst>
          </p:cNvPr>
          <p:cNvGrpSpPr>
            <a:grpSpLocks/>
          </p:cNvGrpSpPr>
          <p:nvPr/>
        </p:nvGrpSpPr>
        <p:grpSpPr bwMode="auto">
          <a:xfrm>
            <a:off x="378600" y="3582980"/>
            <a:ext cx="2022829" cy="1516376"/>
            <a:chOff x="624" y="2604"/>
            <a:chExt cx="1102" cy="1092"/>
          </a:xfrm>
        </p:grpSpPr>
        <p:sp>
          <p:nvSpPr>
            <p:cNvPr id="95" name="Oval 54">
              <a:extLst>
                <a:ext uri="{FF2B5EF4-FFF2-40B4-BE49-F238E27FC236}">
                  <a16:creationId xmlns:a16="http://schemas.microsoft.com/office/drawing/2014/main" id="{9FC9F54F-DAB8-4E89-8F44-722D9116930E}"/>
                </a:ext>
              </a:extLst>
            </p:cNvPr>
            <p:cNvSpPr>
              <a:spLocks noChangeArrowheads="1"/>
            </p:cNvSpPr>
            <p:nvPr/>
          </p:nvSpPr>
          <p:spPr bwMode="gray">
            <a:xfrm>
              <a:off x="624" y="2604"/>
              <a:ext cx="1102" cy="1092"/>
            </a:xfrm>
            <a:prstGeom prst="ellipse">
              <a:avLst/>
            </a:prstGeom>
            <a:gradFill rotWithShape="1">
              <a:gsLst>
                <a:gs pos="0">
                  <a:srgbClr val="B2B2B2"/>
                </a:gs>
                <a:gs pos="100000">
                  <a:srgbClr val="EFEFEF"/>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96" name="Oval 55">
              <a:extLst>
                <a:ext uri="{FF2B5EF4-FFF2-40B4-BE49-F238E27FC236}">
                  <a16:creationId xmlns:a16="http://schemas.microsoft.com/office/drawing/2014/main" id="{E17EE15A-13A8-4127-B8EF-B9BF7FCBB224}"/>
                </a:ext>
              </a:extLst>
            </p:cNvPr>
            <p:cNvSpPr>
              <a:spLocks noChangeArrowheads="1"/>
            </p:cNvSpPr>
            <p:nvPr/>
          </p:nvSpPr>
          <p:spPr bwMode="gray">
            <a:xfrm>
              <a:off x="671" y="2654"/>
              <a:ext cx="1005"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pic>
          <p:nvPicPr>
            <p:cNvPr id="97" name="Picture 56" descr="circuler_1">
              <a:extLst>
                <a:ext uri="{FF2B5EF4-FFF2-40B4-BE49-F238E27FC236}">
                  <a16:creationId xmlns:a16="http://schemas.microsoft.com/office/drawing/2014/main" id="{E70BC5FE-4A88-480C-BEFB-877A4DAA34DD}"/>
                </a:ext>
              </a:extLst>
            </p:cNvPr>
            <p:cNvPicPr>
              <a:picLocks noChangeAspect="1" noChangeArrowheads="1"/>
            </p:cNvPicPr>
            <p:nvPr/>
          </p:nvPicPr>
          <p:blipFill>
            <a:blip r:embed="rId4" cstate="print"/>
            <a:srcRect/>
            <a:stretch>
              <a:fillRect/>
            </a:stretch>
          </p:blipFill>
          <p:spPr bwMode="gray">
            <a:xfrm>
              <a:off x="707" y="2690"/>
              <a:ext cx="940" cy="918"/>
            </a:xfrm>
            <a:prstGeom prst="rect">
              <a:avLst/>
            </a:prstGeom>
            <a:noFill/>
            <a:ln w="9525">
              <a:noFill/>
              <a:miter lim="800000"/>
              <a:headEnd/>
              <a:tailEnd/>
            </a:ln>
          </p:spPr>
        </p:pic>
        <p:sp>
          <p:nvSpPr>
            <p:cNvPr id="98" name="Oval 57">
              <a:extLst>
                <a:ext uri="{FF2B5EF4-FFF2-40B4-BE49-F238E27FC236}">
                  <a16:creationId xmlns:a16="http://schemas.microsoft.com/office/drawing/2014/main" id="{77FE811B-4884-4F79-A55C-98BE017A9989}"/>
                </a:ext>
              </a:extLst>
            </p:cNvPr>
            <p:cNvSpPr>
              <a:spLocks noChangeArrowheads="1"/>
            </p:cNvSpPr>
            <p:nvPr/>
          </p:nvSpPr>
          <p:spPr bwMode="gray">
            <a:xfrm>
              <a:off x="707" y="2690"/>
              <a:ext cx="934" cy="920"/>
            </a:xfrm>
            <a:prstGeom prst="ellipse">
              <a:avLst/>
            </a:prstGeom>
            <a:gradFill rotWithShape="1">
              <a:gsLst>
                <a:gs pos="0">
                  <a:srgbClr val="FFFF99">
                    <a:gamma/>
                    <a:shade val="26275"/>
                    <a:invGamma/>
                    <a:alpha val="89999"/>
                  </a:srgbClr>
                </a:gs>
                <a:gs pos="50000">
                  <a:srgbClr val="FFFF99">
                    <a:alpha val="45000"/>
                  </a:srgbClr>
                </a:gs>
                <a:gs pos="100000">
                  <a:srgbClr val="FFFF99">
                    <a:gamma/>
                    <a:shade val="26275"/>
                    <a:invGamma/>
                    <a:alpha val="89999"/>
                  </a:srgbClr>
                </a:gs>
              </a:gsLst>
              <a:lin ang="5400000" scaled="1"/>
            </a:gradFill>
            <a:ln>
              <a:noFill/>
            </a:ln>
            <a:effectLst/>
          </p:spPr>
          <p:txBody>
            <a:bodyPr wrap="none" anchor="ctr"/>
            <a:lstStyle/>
            <a:p>
              <a:pPr defTabSz="1140973"/>
              <a:endParaRPr lang="zh-TW" altLang="en-US" sz="2280">
                <a:solidFill>
                  <a:prstClr val="white"/>
                </a:solidFill>
                <a:latin typeface="Constantia"/>
                <a:ea typeface="新細明體" charset="-120"/>
              </a:endParaRPr>
            </a:p>
          </p:txBody>
        </p:sp>
        <p:sp>
          <p:nvSpPr>
            <p:cNvPr id="99" name="Freeform 58">
              <a:extLst>
                <a:ext uri="{FF2B5EF4-FFF2-40B4-BE49-F238E27FC236}">
                  <a16:creationId xmlns:a16="http://schemas.microsoft.com/office/drawing/2014/main" id="{B4922F4D-E44C-443C-844B-94F6FC5F6957}"/>
                </a:ext>
              </a:extLst>
            </p:cNvPr>
            <p:cNvSpPr>
              <a:spLocks/>
            </p:cNvSpPr>
            <p:nvPr/>
          </p:nvSpPr>
          <p:spPr bwMode="gray">
            <a:xfrm>
              <a:off x="803" y="2708"/>
              <a:ext cx="734" cy="320"/>
            </a:xfrm>
            <a:custGeom>
              <a:avLst/>
              <a:gdLst>
                <a:gd name="T0" fmla="*/ 69 w 1321"/>
                <a:gd name="T1" fmla="*/ 7 h 712"/>
                <a:gd name="T2" fmla="*/ 70 w 1321"/>
                <a:gd name="T3" fmla="*/ 8 h 712"/>
                <a:gd name="T4" fmla="*/ 70 w 1321"/>
                <a:gd name="T5" fmla="*/ 9 h 712"/>
                <a:gd name="T6" fmla="*/ 70 w 1321"/>
                <a:gd name="T7" fmla="*/ 9 h 712"/>
                <a:gd name="T8" fmla="*/ 69 w 1321"/>
                <a:gd name="T9" fmla="*/ 10 h 712"/>
                <a:gd name="T10" fmla="*/ 67 w 1321"/>
                <a:gd name="T11" fmla="*/ 11 h 712"/>
                <a:gd name="T12" fmla="*/ 66 w 1321"/>
                <a:gd name="T13" fmla="*/ 11 h 712"/>
                <a:gd name="T14" fmla="*/ 63 w 1321"/>
                <a:gd name="T15" fmla="*/ 12 h 712"/>
                <a:gd name="T16" fmla="*/ 61 w 1321"/>
                <a:gd name="T17" fmla="*/ 12 h 712"/>
                <a:gd name="T18" fmla="*/ 58 w 1321"/>
                <a:gd name="T19" fmla="*/ 12 h 712"/>
                <a:gd name="T20" fmla="*/ 54 w 1321"/>
                <a:gd name="T21" fmla="*/ 13 h 712"/>
                <a:gd name="T22" fmla="*/ 51 w 1321"/>
                <a:gd name="T23" fmla="*/ 13 h 712"/>
                <a:gd name="T24" fmla="*/ 48 w 1321"/>
                <a:gd name="T25" fmla="*/ 13 h 712"/>
                <a:gd name="T26" fmla="*/ 43 w 1321"/>
                <a:gd name="T27" fmla="*/ 13 h 712"/>
                <a:gd name="T28" fmla="*/ 42 w 1321"/>
                <a:gd name="T29" fmla="*/ 13 h 712"/>
                <a:gd name="T30" fmla="*/ 26 w 1321"/>
                <a:gd name="T31" fmla="*/ 13 h 712"/>
                <a:gd name="T32" fmla="*/ 25 w 1321"/>
                <a:gd name="T33" fmla="*/ 13 h 712"/>
                <a:gd name="T34" fmla="*/ 22 w 1321"/>
                <a:gd name="T35" fmla="*/ 13 h 712"/>
                <a:gd name="T36" fmla="*/ 18 w 1321"/>
                <a:gd name="T37" fmla="*/ 13 h 712"/>
                <a:gd name="T38" fmla="*/ 15 w 1321"/>
                <a:gd name="T39" fmla="*/ 13 h 712"/>
                <a:gd name="T40" fmla="*/ 13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5 w 1321"/>
                <a:gd name="T89" fmla="*/ 0 h 712"/>
                <a:gd name="T90" fmla="*/ 49 w 1321"/>
                <a:gd name="T91" fmla="*/ 1 h 712"/>
                <a:gd name="T92" fmla="*/ 53 w 1321"/>
                <a:gd name="T93" fmla="*/ 2 h 712"/>
                <a:gd name="T94" fmla="*/ 57 w 1321"/>
                <a:gd name="T95" fmla="*/ 3 h 712"/>
                <a:gd name="T96" fmla="*/ 61 w 1321"/>
                <a:gd name="T97" fmla="*/ 4 h 712"/>
                <a:gd name="T98" fmla="*/ 64 w 1321"/>
                <a:gd name="T99" fmla="*/ 4 h 712"/>
                <a:gd name="T100" fmla="*/ 67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FF99">
                    <a:alpha val="17998"/>
                  </a:srgbClr>
                </a:gs>
              </a:gsLst>
              <a:lin ang="5400000" scaled="1"/>
            </a:gradFill>
            <a:ln w="0">
              <a:noFill/>
              <a:prstDash val="solid"/>
              <a:round/>
              <a:headEnd/>
              <a:tailEnd/>
            </a:ln>
          </p:spPr>
          <p:txBody>
            <a:bodyPr/>
            <a:lstStyle/>
            <a:p>
              <a:pPr defTabSz="1140973"/>
              <a:endParaRPr lang="ar-SA" sz="2280">
                <a:solidFill>
                  <a:prstClr val="white"/>
                </a:solidFill>
                <a:latin typeface="Constantia"/>
              </a:endParaRPr>
            </a:p>
          </p:txBody>
        </p:sp>
        <p:sp>
          <p:nvSpPr>
            <p:cNvPr id="100" name="Rectangle 59">
              <a:extLst>
                <a:ext uri="{FF2B5EF4-FFF2-40B4-BE49-F238E27FC236}">
                  <a16:creationId xmlns:a16="http://schemas.microsoft.com/office/drawing/2014/main" id="{76778C93-BEC3-43C9-B43C-7DFB9E2F1DCB}"/>
                </a:ext>
              </a:extLst>
            </p:cNvPr>
            <p:cNvSpPr>
              <a:spLocks noChangeArrowheads="1"/>
            </p:cNvSpPr>
            <p:nvPr/>
          </p:nvSpPr>
          <p:spPr bwMode="black">
            <a:xfrm>
              <a:off x="783" y="2891"/>
              <a:ext cx="635" cy="439"/>
            </a:xfrm>
            <a:prstGeom prst="rect">
              <a:avLst/>
            </a:prstGeom>
            <a:noFill/>
            <a:ln w="9525" algn="ctr">
              <a:noFill/>
              <a:miter lim="800000"/>
              <a:headEnd/>
              <a:tailEnd/>
            </a:ln>
          </p:spPr>
          <p:txBody>
            <a:bodyPr wrap="none">
              <a:spAutoFit/>
            </a:bodyPr>
            <a:lstStyle/>
            <a:p>
              <a:pPr algn="ctr" defTabSz="1140973" rtl="1"/>
              <a:r>
                <a:rPr lang="en-US" altLang="zh-TW" sz="3360" b="1">
                  <a:solidFill>
                    <a:srgbClr val="000066"/>
                  </a:solidFill>
                  <a:latin typeface="Arial" pitchFamily="34" charset="0"/>
                  <a:ea typeface="標楷體" pitchFamily="65" charset="-120"/>
                  <a:cs typeface="Arial" pitchFamily="34" charset="0"/>
                </a:rPr>
                <a:t>4 Mb</a:t>
              </a:r>
              <a:endParaRPr lang="zh-TW" altLang="en-US" sz="3360" b="1" dirty="0">
                <a:solidFill>
                  <a:srgbClr val="000066"/>
                </a:solidFill>
                <a:latin typeface="Arial" pitchFamily="34" charset="0"/>
                <a:ea typeface="標楷體" pitchFamily="65" charset="-120"/>
                <a:cs typeface="Arial" pitchFamily="34" charset="0"/>
              </a:endParaRPr>
            </a:p>
          </p:txBody>
        </p:sp>
        <p:grpSp>
          <p:nvGrpSpPr>
            <p:cNvPr id="101" name="Group 60">
              <a:extLst>
                <a:ext uri="{FF2B5EF4-FFF2-40B4-BE49-F238E27FC236}">
                  <a16:creationId xmlns:a16="http://schemas.microsoft.com/office/drawing/2014/main" id="{B210126D-67FA-4740-B383-C70FF73B5BA7}"/>
                </a:ext>
              </a:extLst>
            </p:cNvPr>
            <p:cNvGrpSpPr>
              <a:grpSpLocks/>
            </p:cNvGrpSpPr>
            <p:nvPr/>
          </p:nvGrpSpPr>
          <p:grpSpPr bwMode="auto">
            <a:xfrm rot="-1297425" flipH="1" flipV="1">
              <a:off x="779" y="3400"/>
              <a:ext cx="820" cy="189"/>
              <a:chOff x="2522" y="1060"/>
              <a:chExt cx="900" cy="236"/>
            </a:xfrm>
          </p:grpSpPr>
          <p:grpSp>
            <p:nvGrpSpPr>
              <p:cNvPr id="102" name="Group 61">
                <a:extLst>
                  <a:ext uri="{FF2B5EF4-FFF2-40B4-BE49-F238E27FC236}">
                    <a16:creationId xmlns:a16="http://schemas.microsoft.com/office/drawing/2014/main" id="{50849D9A-0439-472C-A7F1-B3599D47556D}"/>
                  </a:ext>
                </a:extLst>
              </p:cNvPr>
              <p:cNvGrpSpPr>
                <a:grpSpLocks/>
              </p:cNvGrpSpPr>
              <p:nvPr/>
            </p:nvGrpSpPr>
            <p:grpSpPr bwMode="auto">
              <a:xfrm>
                <a:off x="2522" y="1060"/>
                <a:ext cx="742" cy="186"/>
                <a:chOff x="1565" y="2568"/>
                <a:chExt cx="1118" cy="279"/>
              </a:xfrm>
            </p:grpSpPr>
            <p:sp>
              <p:nvSpPr>
                <p:cNvPr id="108" name="AutoShape 62">
                  <a:extLst>
                    <a:ext uri="{FF2B5EF4-FFF2-40B4-BE49-F238E27FC236}">
                      <a16:creationId xmlns:a16="http://schemas.microsoft.com/office/drawing/2014/main" id="{10490AE4-156C-49AF-8A56-762ECBF9AA06}"/>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09" name="AutoShape 63">
                  <a:extLst>
                    <a:ext uri="{FF2B5EF4-FFF2-40B4-BE49-F238E27FC236}">
                      <a16:creationId xmlns:a16="http://schemas.microsoft.com/office/drawing/2014/main" id="{A638381E-0B25-409D-9FDF-1F81429AAC68}"/>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10" name="AutoShape 64">
                  <a:extLst>
                    <a:ext uri="{FF2B5EF4-FFF2-40B4-BE49-F238E27FC236}">
                      <a16:creationId xmlns:a16="http://schemas.microsoft.com/office/drawing/2014/main" id="{A35C7389-794D-4E14-9B96-A3674EC90DD8}"/>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11" name="AutoShape 65">
                  <a:extLst>
                    <a:ext uri="{FF2B5EF4-FFF2-40B4-BE49-F238E27FC236}">
                      <a16:creationId xmlns:a16="http://schemas.microsoft.com/office/drawing/2014/main" id="{711CED0E-204A-450A-847F-638FB777E703}"/>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nvGrpSpPr>
              <p:cNvPr id="103" name="Group 66">
                <a:extLst>
                  <a:ext uri="{FF2B5EF4-FFF2-40B4-BE49-F238E27FC236}">
                    <a16:creationId xmlns:a16="http://schemas.microsoft.com/office/drawing/2014/main" id="{5E350CF3-F786-4D48-A5CC-83A458A6F621}"/>
                  </a:ext>
                </a:extLst>
              </p:cNvPr>
              <p:cNvGrpSpPr>
                <a:grpSpLocks/>
              </p:cNvGrpSpPr>
              <p:nvPr/>
            </p:nvGrpSpPr>
            <p:grpSpPr bwMode="auto">
              <a:xfrm rot="1353540">
                <a:off x="2680" y="1110"/>
                <a:ext cx="742" cy="186"/>
                <a:chOff x="1565" y="2568"/>
                <a:chExt cx="1118" cy="279"/>
              </a:xfrm>
            </p:grpSpPr>
            <p:sp>
              <p:nvSpPr>
                <p:cNvPr id="104" name="AutoShape 67">
                  <a:extLst>
                    <a:ext uri="{FF2B5EF4-FFF2-40B4-BE49-F238E27FC236}">
                      <a16:creationId xmlns:a16="http://schemas.microsoft.com/office/drawing/2014/main" id="{D27E7EDA-7660-43D0-A7C5-B74AF3DC1925}"/>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05" name="AutoShape 68">
                  <a:extLst>
                    <a:ext uri="{FF2B5EF4-FFF2-40B4-BE49-F238E27FC236}">
                      <a16:creationId xmlns:a16="http://schemas.microsoft.com/office/drawing/2014/main" id="{FB4A876F-2AD2-463F-A995-09ACA499017E}"/>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06" name="AutoShape 69">
                  <a:extLst>
                    <a:ext uri="{FF2B5EF4-FFF2-40B4-BE49-F238E27FC236}">
                      <a16:creationId xmlns:a16="http://schemas.microsoft.com/office/drawing/2014/main" id="{C94505C5-8D29-4011-8D22-7BC21ACA9137}"/>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07" name="AutoShape 70">
                  <a:extLst>
                    <a:ext uri="{FF2B5EF4-FFF2-40B4-BE49-F238E27FC236}">
                      <a16:creationId xmlns:a16="http://schemas.microsoft.com/office/drawing/2014/main" id="{92FC280D-A6FF-46C4-B0CA-86B4557ECF5A}"/>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grpSp>
      <p:grpSp>
        <p:nvGrpSpPr>
          <p:cNvPr id="112" name="Group 51">
            <a:extLst>
              <a:ext uri="{FF2B5EF4-FFF2-40B4-BE49-F238E27FC236}">
                <a16:creationId xmlns:a16="http://schemas.microsoft.com/office/drawing/2014/main" id="{548BE7EF-0DA8-4253-A102-C6E9650BCBA4}"/>
              </a:ext>
            </a:extLst>
          </p:cNvPr>
          <p:cNvGrpSpPr>
            <a:grpSpLocks/>
          </p:cNvGrpSpPr>
          <p:nvPr/>
        </p:nvGrpSpPr>
        <p:grpSpPr bwMode="auto">
          <a:xfrm>
            <a:off x="2664600" y="2760020"/>
            <a:ext cx="2022829" cy="1516376"/>
            <a:chOff x="624" y="2604"/>
            <a:chExt cx="1102" cy="1092"/>
          </a:xfrm>
        </p:grpSpPr>
        <p:sp>
          <p:nvSpPr>
            <p:cNvPr id="113" name="Oval 54">
              <a:extLst>
                <a:ext uri="{FF2B5EF4-FFF2-40B4-BE49-F238E27FC236}">
                  <a16:creationId xmlns:a16="http://schemas.microsoft.com/office/drawing/2014/main" id="{C325918F-E737-419C-B0A7-39E985A58F96}"/>
                </a:ext>
              </a:extLst>
            </p:cNvPr>
            <p:cNvSpPr>
              <a:spLocks noChangeArrowheads="1"/>
            </p:cNvSpPr>
            <p:nvPr/>
          </p:nvSpPr>
          <p:spPr bwMode="gray">
            <a:xfrm>
              <a:off x="624" y="2604"/>
              <a:ext cx="1102" cy="1092"/>
            </a:xfrm>
            <a:prstGeom prst="ellipse">
              <a:avLst/>
            </a:prstGeom>
            <a:gradFill rotWithShape="1">
              <a:gsLst>
                <a:gs pos="0">
                  <a:srgbClr val="B2B2B2"/>
                </a:gs>
                <a:gs pos="100000">
                  <a:srgbClr val="EFEFEF"/>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14" name="Oval 55">
              <a:extLst>
                <a:ext uri="{FF2B5EF4-FFF2-40B4-BE49-F238E27FC236}">
                  <a16:creationId xmlns:a16="http://schemas.microsoft.com/office/drawing/2014/main" id="{06205A67-969B-4C58-8B64-107F329E3656}"/>
                </a:ext>
              </a:extLst>
            </p:cNvPr>
            <p:cNvSpPr>
              <a:spLocks noChangeArrowheads="1"/>
            </p:cNvSpPr>
            <p:nvPr/>
          </p:nvSpPr>
          <p:spPr bwMode="gray">
            <a:xfrm>
              <a:off x="671" y="2654"/>
              <a:ext cx="1005"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pic>
          <p:nvPicPr>
            <p:cNvPr id="115" name="Picture 56" descr="circuler_1">
              <a:extLst>
                <a:ext uri="{FF2B5EF4-FFF2-40B4-BE49-F238E27FC236}">
                  <a16:creationId xmlns:a16="http://schemas.microsoft.com/office/drawing/2014/main" id="{B1BBD24C-C511-4E48-AE5D-0199A5051E45}"/>
                </a:ext>
              </a:extLst>
            </p:cNvPr>
            <p:cNvPicPr>
              <a:picLocks noChangeAspect="1" noChangeArrowheads="1"/>
            </p:cNvPicPr>
            <p:nvPr/>
          </p:nvPicPr>
          <p:blipFill>
            <a:blip r:embed="rId4" cstate="print"/>
            <a:srcRect/>
            <a:stretch>
              <a:fillRect/>
            </a:stretch>
          </p:blipFill>
          <p:spPr bwMode="gray">
            <a:xfrm>
              <a:off x="707" y="2690"/>
              <a:ext cx="940" cy="918"/>
            </a:xfrm>
            <a:prstGeom prst="rect">
              <a:avLst/>
            </a:prstGeom>
            <a:noFill/>
            <a:ln w="9525">
              <a:noFill/>
              <a:miter lim="800000"/>
              <a:headEnd/>
              <a:tailEnd/>
            </a:ln>
          </p:spPr>
        </p:pic>
        <p:sp>
          <p:nvSpPr>
            <p:cNvPr id="116" name="Oval 57">
              <a:extLst>
                <a:ext uri="{FF2B5EF4-FFF2-40B4-BE49-F238E27FC236}">
                  <a16:creationId xmlns:a16="http://schemas.microsoft.com/office/drawing/2014/main" id="{22645BAA-E2B0-4C47-92E6-78EA0B3D63DB}"/>
                </a:ext>
              </a:extLst>
            </p:cNvPr>
            <p:cNvSpPr>
              <a:spLocks noChangeArrowheads="1"/>
            </p:cNvSpPr>
            <p:nvPr/>
          </p:nvSpPr>
          <p:spPr bwMode="gray">
            <a:xfrm>
              <a:off x="707" y="2690"/>
              <a:ext cx="934" cy="920"/>
            </a:xfrm>
            <a:prstGeom prst="ellipse">
              <a:avLst/>
            </a:prstGeom>
            <a:gradFill rotWithShape="1">
              <a:gsLst>
                <a:gs pos="0">
                  <a:srgbClr val="FFFF99">
                    <a:gamma/>
                    <a:shade val="26275"/>
                    <a:invGamma/>
                    <a:alpha val="89999"/>
                  </a:srgbClr>
                </a:gs>
                <a:gs pos="50000">
                  <a:srgbClr val="FFFF99">
                    <a:alpha val="45000"/>
                  </a:srgbClr>
                </a:gs>
                <a:gs pos="100000">
                  <a:srgbClr val="FFFF99">
                    <a:gamma/>
                    <a:shade val="26275"/>
                    <a:invGamma/>
                    <a:alpha val="89999"/>
                  </a:srgbClr>
                </a:gs>
              </a:gsLst>
              <a:lin ang="5400000" scaled="1"/>
            </a:gradFill>
            <a:ln>
              <a:noFill/>
            </a:ln>
            <a:effectLst/>
          </p:spPr>
          <p:txBody>
            <a:bodyPr wrap="none" anchor="ctr"/>
            <a:lstStyle/>
            <a:p>
              <a:pPr defTabSz="1140973"/>
              <a:endParaRPr lang="zh-TW" altLang="en-US" sz="2280">
                <a:solidFill>
                  <a:prstClr val="white"/>
                </a:solidFill>
                <a:latin typeface="Constantia"/>
                <a:ea typeface="新細明體" charset="-120"/>
              </a:endParaRPr>
            </a:p>
          </p:txBody>
        </p:sp>
        <p:sp>
          <p:nvSpPr>
            <p:cNvPr id="117" name="Freeform 58">
              <a:extLst>
                <a:ext uri="{FF2B5EF4-FFF2-40B4-BE49-F238E27FC236}">
                  <a16:creationId xmlns:a16="http://schemas.microsoft.com/office/drawing/2014/main" id="{0DE136B5-F60E-48D1-B90F-8B515D237C87}"/>
                </a:ext>
              </a:extLst>
            </p:cNvPr>
            <p:cNvSpPr>
              <a:spLocks/>
            </p:cNvSpPr>
            <p:nvPr/>
          </p:nvSpPr>
          <p:spPr bwMode="gray">
            <a:xfrm>
              <a:off x="803" y="2708"/>
              <a:ext cx="734" cy="320"/>
            </a:xfrm>
            <a:custGeom>
              <a:avLst/>
              <a:gdLst>
                <a:gd name="T0" fmla="*/ 69 w 1321"/>
                <a:gd name="T1" fmla="*/ 7 h 712"/>
                <a:gd name="T2" fmla="*/ 70 w 1321"/>
                <a:gd name="T3" fmla="*/ 8 h 712"/>
                <a:gd name="T4" fmla="*/ 70 w 1321"/>
                <a:gd name="T5" fmla="*/ 9 h 712"/>
                <a:gd name="T6" fmla="*/ 70 w 1321"/>
                <a:gd name="T7" fmla="*/ 9 h 712"/>
                <a:gd name="T8" fmla="*/ 69 w 1321"/>
                <a:gd name="T9" fmla="*/ 10 h 712"/>
                <a:gd name="T10" fmla="*/ 67 w 1321"/>
                <a:gd name="T11" fmla="*/ 11 h 712"/>
                <a:gd name="T12" fmla="*/ 66 w 1321"/>
                <a:gd name="T13" fmla="*/ 11 h 712"/>
                <a:gd name="T14" fmla="*/ 63 w 1321"/>
                <a:gd name="T15" fmla="*/ 12 h 712"/>
                <a:gd name="T16" fmla="*/ 61 w 1321"/>
                <a:gd name="T17" fmla="*/ 12 h 712"/>
                <a:gd name="T18" fmla="*/ 58 w 1321"/>
                <a:gd name="T19" fmla="*/ 12 h 712"/>
                <a:gd name="T20" fmla="*/ 54 w 1321"/>
                <a:gd name="T21" fmla="*/ 13 h 712"/>
                <a:gd name="T22" fmla="*/ 51 w 1321"/>
                <a:gd name="T23" fmla="*/ 13 h 712"/>
                <a:gd name="T24" fmla="*/ 48 w 1321"/>
                <a:gd name="T25" fmla="*/ 13 h 712"/>
                <a:gd name="T26" fmla="*/ 43 w 1321"/>
                <a:gd name="T27" fmla="*/ 13 h 712"/>
                <a:gd name="T28" fmla="*/ 42 w 1321"/>
                <a:gd name="T29" fmla="*/ 13 h 712"/>
                <a:gd name="T30" fmla="*/ 26 w 1321"/>
                <a:gd name="T31" fmla="*/ 13 h 712"/>
                <a:gd name="T32" fmla="*/ 25 w 1321"/>
                <a:gd name="T33" fmla="*/ 13 h 712"/>
                <a:gd name="T34" fmla="*/ 22 w 1321"/>
                <a:gd name="T35" fmla="*/ 13 h 712"/>
                <a:gd name="T36" fmla="*/ 18 w 1321"/>
                <a:gd name="T37" fmla="*/ 13 h 712"/>
                <a:gd name="T38" fmla="*/ 15 w 1321"/>
                <a:gd name="T39" fmla="*/ 13 h 712"/>
                <a:gd name="T40" fmla="*/ 13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5 w 1321"/>
                <a:gd name="T89" fmla="*/ 0 h 712"/>
                <a:gd name="T90" fmla="*/ 49 w 1321"/>
                <a:gd name="T91" fmla="*/ 1 h 712"/>
                <a:gd name="T92" fmla="*/ 53 w 1321"/>
                <a:gd name="T93" fmla="*/ 2 h 712"/>
                <a:gd name="T94" fmla="*/ 57 w 1321"/>
                <a:gd name="T95" fmla="*/ 3 h 712"/>
                <a:gd name="T96" fmla="*/ 61 w 1321"/>
                <a:gd name="T97" fmla="*/ 4 h 712"/>
                <a:gd name="T98" fmla="*/ 64 w 1321"/>
                <a:gd name="T99" fmla="*/ 4 h 712"/>
                <a:gd name="T100" fmla="*/ 67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FF99">
                    <a:alpha val="17998"/>
                  </a:srgbClr>
                </a:gs>
              </a:gsLst>
              <a:lin ang="5400000" scaled="1"/>
            </a:gradFill>
            <a:ln w="0">
              <a:noFill/>
              <a:prstDash val="solid"/>
              <a:round/>
              <a:headEnd/>
              <a:tailEnd/>
            </a:ln>
          </p:spPr>
          <p:txBody>
            <a:bodyPr/>
            <a:lstStyle/>
            <a:p>
              <a:pPr defTabSz="1140973"/>
              <a:endParaRPr lang="ar-SA" sz="2280">
                <a:solidFill>
                  <a:prstClr val="white"/>
                </a:solidFill>
                <a:latin typeface="Constantia"/>
              </a:endParaRPr>
            </a:p>
          </p:txBody>
        </p:sp>
        <p:sp>
          <p:nvSpPr>
            <p:cNvPr id="118" name="Rectangle 59">
              <a:extLst>
                <a:ext uri="{FF2B5EF4-FFF2-40B4-BE49-F238E27FC236}">
                  <a16:creationId xmlns:a16="http://schemas.microsoft.com/office/drawing/2014/main" id="{0722DF87-70CC-4849-AFB8-8443576F71BD}"/>
                </a:ext>
              </a:extLst>
            </p:cNvPr>
            <p:cNvSpPr>
              <a:spLocks noChangeArrowheads="1"/>
            </p:cNvSpPr>
            <p:nvPr/>
          </p:nvSpPr>
          <p:spPr bwMode="black">
            <a:xfrm>
              <a:off x="783" y="2891"/>
              <a:ext cx="635" cy="439"/>
            </a:xfrm>
            <a:prstGeom prst="rect">
              <a:avLst/>
            </a:prstGeom>
            <a:noFill/>
            <a:ln w="9525" algn="ctr">
              <a:noFill/>
              <a:miter lim="800000"/>
              <a:headEnd/>
              <a:tailEnd/>
            </a:ln>
          </p:spPr>
          <p:txBody>
            <a:bodyPr wrap="none">
              <a:spAutoFit/>
            </a:bodyPr>
            <a:lstStyle/>
            <a:p>
              <a:pPr algn="ctr" defTabSz="1140973" rtl="1"/>
              <a:r>
                <a:rPr lang="en-US" altLang="zh-TW" sz="3360" b="1">
                  <a:solidFill>
                    <a:srgbClr val="000066"/>
                  </a:solidFill>
                  <a:latin typeface="Arial" pitchFamily="34" charset="0"/>
                  <a:ea typeface="標楷體" pitchFamily="65" charset="-120"/>
                  <a:cs typeface="Arial" pitchFamily="34" charset="0"/>
                </a:rPr>
                <a:t>8 Mb</a:t>
              </a:r>
              <a:endParaRPr lang="zh-TW" altLang="en-US" sz="3360" b="1" dirty="0">
                <a:solidFill>
                  <a:srgbClr val="000066"/>
                </a:solidFill>
                <a:latin typeface="Arial" pitchFamily="34" charset="0"/>
                <a:ea typeface="標楷體" pitchFamily="65" charset="-120"/>
                <a:cs typeface="Arial" pitchFamily="34" charset="0"/>
              </a:endParaRPr>
            </a:p>
          </p:txBody>
        </p:sp>
        <p:grpSp>
          <p:nvGrpSpPr>
            <p:cNvPr id="119" name="Group 60">
              <a:extLst>
                <a:ext uri="{FF2B5EF4-FFF2-40B4-BE49-F238E27FC236}">
                  <a16:creationId xmlns:a16="http://schemas.microsoft.com/office/drawing/2014/main" id="{D1E336CF-4ED9-4247-985D-02421698B08D}"/>
                </a:ext>
              </a:extLst>
            </p:cNvPr>
            <p:cNvGrpSpPr>
              <a:grpSpLocks/>
            </p:cNvGrpSpPr>
            <p:nvPr/>
          </p:nvGrpSpPr>
          <p:grpSpPr bwMode="auto">
            <a:xfrm rot="-1297425" flipH="1" flipV="1">
              <a:off x="779" y="3400"/>
              <a:ext cx="820" cy="189"/>
              <a:chOff x="2522" y="1060"/>
              <a:chExt cx="900" cy="236"/>
            </a:xfrm>
          </p:grpSpPr>
          <p:grpSp>
            <p:nvGrpSpPr>
              <p:cNvPr id="120" name="Group 61">
                <a:extLst>
                  <a:ext uri="{FF2B5EF4-FFF2-40B4-BE49-F238E27FC236}">
                    <a16:creationId xmlns:a16="http://schemas.microsoft.com/office/drawing/2014/main" id="{BEF84FF6-CBD8-4065-90FC-0F6BDDA2DB0C}"/>
                  </a:ext>
                </a:extLst>
              </p:cNvPr>
              <p:cNvGrpSpPr>
                <a:grpSpLocks/>
              </p:cNvGrpSpPr>
              <p:nvPr/>
            </p:nvGrpSpPr>
            <p:grpSpPr bwMode="auto">
              <a:xfrm>
                <a:off x="2522" y="1060"/>
                <a:ext cx="742" cy="186"/>
                <a:chOff x="1565" y="2568"/>
                <a:chExt cx="1118" cy="279"/>
              </a:xfrm>
            </p:grpSpPr>
            <p:sp>
              <p:nvSpPr>
                <p:cNvPr id="126" name="AutoShape 62">
                  <a:extLst>
                    <a:ext uri="{FF2B5EF4-FFF2-40B4-BE49-F238E27FC236}">
                      <a16:creationId xmlns:a16="http://schemas.microsoft.com/office/drawing/2014/main" id="{4476CDB8-0F2E-42DC-8C2E-E643EF80BBE6}"/>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27" name="AutoShape 63">
                  <a:extLst>
                    <a:ext uri="{FF2B5EF4-FFF2-40B4-BE49-F238E27FC236}">
                      <a16:creationId xmlns:a16="http://schemas.microsoft.com/office/drawing/2014/main" id="{7B8306B5-FED1-4D84-BE82-840940BF9D98}"/>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28" name="AutoShape 64">
                  <a:extLst>
                    <a:ext uri="{FF2B5EF4-FFF2-40B4-BE49-F238E27FC236}">
                      <a16:creationId xmlns:a16="http://schemas.microsoft.com/office/drawing/2014/main" id="{4721D40E-5C97-47F7-A2E1-C529F43FE95F}"/>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29" name="AutoShape 65">
                  <a:extLst>
                    <a:ext uri="{FF2B5EF4-FFF2-40B4-BE49-F238E27FC236}">
                      <a16:creationId xmlns:a16="http://schemas.microsoft.com/office/drawing/2014/main" id="{50E9732E-FD75-4B56-B790-9D27D160833E}"/>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nvGrpSpPr>
              <p:cNvPr id="121" name="Group 66">
                <a:extLst>
                  <a:ext uri="{FF2B5EF4-FFF2-40B4-BE49-F238E27FC236}">
                    <a16:creationId xmlns:a16="http://schemas.microsoft.com/office/drawing/2014/main" id="{518F7B05-F636-407D-BA10-58AB482F1F13}"/>
                  </a:ext>
                </a:extLst>
              </p:cNvPr>
              <p:cNvGrpSpPr>
                <a:grpSpLocks/>
              </p:cNvGrpSpPr>
              <p:nvPr/>
            </p:nvGrpSpPr>
            <p:grpSpPr bwMode="auto">
              <a:xfrm rot="1353540">
                <a:off x="2680" y="1110"/>
                <a:ext cx="742" cy="186"/>
                <a:chOff x="1565" y="2568"/>
                <a:chExt cx="1118" cy="279"/>
              </a:xfrm>
            </p:grpSpPr>
            <p:sp>
              <p:nvSpPr>
                <p:cNvPr id="122" name="AutoShape 67">
                  <a:extLst>
                    <a:ext uri="{FF2B5EF4-FFF2-40B4-BE49-F238E27FC236}">
                      <a16:creationId xmlns:a16="http://schemas.microsoft.com/office/drawing/2014/main" id="{76C2FCC9-2595-4D21-B0DD-A61EEABD7820}"/>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23" name="AutoShape 68">
                  <a:extLst>
                    <a:ext uri="{FF2B5EF4-FFF2-40B4-BE49-F238E27FC236}">
                      <a16:creationId xmlns:a16="http://schemas.microsoft.com/office/drawing/2014/main" id="{5A06F7E4-6EAA-4E99-9338-B36D5767425E}"/>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24" name="AutoShape 69">
                  <a:extLst>
                    <a:ext uri="{FF2B5EF4-FFF2-40B4-BE49-F238E27FC236}">
                      <a16:creationId xmlns:a16="http://schemas.microsoft.com/office/drawing/2014/main" id="{0F245681-B789-41FB-B2C3-A029842AEF59}"/>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25" name="AutoShape 70">
                  <a:extLst>
                    <a:ext uri="{FF2B5EF4-FFF2-40B4-BE49-F238E27FC236}">
                      <a16:creationId xmlns:a16="http://schemas.microsoft.com/office/drawing/2014/main" id="{FA4DEBE9-5668-4926-8C6B-561304022266}"/>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grpSp>
      <p:grpSp>
        <p:nvGrpSpPr>
          <p:cNvPr id="130" name="Group 51">
            <a:extLst>
              <a:ext uri="{FF2B5EF4-FFF2-40B4-BE49-F238E27FC236}">
                <a16:creationId xmlns:a16="http://schemas.microsoft.com/office/drawing/2014/main" id="{72FC9947-6B0F-461C-A75B-6DB093D4C404}"/>
              </a:ext>
            </a:extLst>
          </p:cNvPr>
          <p:cNvGrpSpPr>
            <a:grpSpLocks/>
          </p:cNvGrpSpPr>
          <p:nvPr/>
        </p:nvGrpSpPr>
        <p:grpSpPr bwMode="auto">
          <a:xfrm>
            <a:off x="5224920" y="2028500"/>
            <a:ext cx="2022829" cy="1516376"/>
            <a:chOff x="624" y="2604"/>
            <a:chExt cx="1102" cy="1092"/>
          </a:xfrm>
        </p:grpSpPr>
        <p:sp>
          <p:nvSpPr>
            <p:cNvPr id="131" name="Oval 54">
              <a:extLst>
                <a:ext uri="{FF2B5EF4-FFF2-40B4-BE49-F238E27FC236}">
                  <a16:creationId xmlns:a16="http://schemas.microsoft.com/office/drawing/2014/main" id="{99BE4A83-C0C0-4D18-B004-69D57D8EC61B}"/>
                </a:ext>
              </a:extLst>
            </p:cNvPr>
            <p:cNvSpPr>
              <a:spLocks noChangeArrowheads="1"/>
            </p:cNvSpPr>
            <p:nvPr/>
          </p:nvSpPr>
          <p:spPr bwMode="gray">
            <a:xfrm>
              <a:off x="624" y="2604"/>
              <a:ext cx="1102" cy="1092"/>
            </a:xfrm>
            <a:prstGeom prst="ellipse">
              <a:avLst/>
            </a:prstGeom>
            <a:gradFill rotWithShape="1">
              <a:gsLst>
                <a:gs pos="0">
                  <a:srgbClr val="B2B2B2"/>
                </a:gs>
                <a:gs pos="100000">
                  <a:srgbClr val="EFEFEF"/>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32" name="Oval 55">
              <a:extLst>
                <a:ext uri="{FF2B5EF4-FFF2-40B4-BE49-F238E27FC236}">
                  <a16:creationId xmlns:a16="http://schemas.microsoft.com/office/drawing/2014/main" id="{660C41AF-5237-4799-A4DA-A6D4A35B179B}"/>
                </a:ext>
              </a:extLst>
            </p:cNvPr>
            <p:cNvSpPr>
              <a:spLocks noChangeArrowheads="1"/>
            </p:cNvSpPr>
            <p:nvPr/>
          </p:nvSpPr>
          <p:spPr bwMode="gray">
            <a:xfrm>
              <a:off x="671" y="2654"/>
              <a:ext cx="1005"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pic>
          <p:nvPicPr>
            <p:cNvPr id="133" name="Picture 56" descr="circuler_1">
              <a:extLst>
                <a:ext uri="{FF2B5EF4-FFF2-40B4-BE49-F238E27FC236}">
                  <a16:creationId xmlns:a16="http://schemas.microsoft.com/office/drawing/2014/main" id="{155DC2EA-357D-4092-910D-5A242CFC2589}"/>
                </a:ext>
              </a:extLst>
            </p:cNvPr>
            <p:cNvPicPr>
              <a:picLocks noChangeAspect="1" noChangeArrowheads="1"/>
            </p:cNvPicPr>
            <p:nvPr/>
          </p:nvPicPr>
          <p:blipFill>
            <a:blip r:embed="rId4" cstate="print"/>
            <a:srcRect/>
            <a:stretch>
              <a:fillRect/>
            </a:stretch>
          </p:blipFill>
          <p:spPr bwMode="gray">
            <a:xfrm>
              <a:off x="707" y="2690"/>
              <a:ext cx="940" cy="918"/>
            </a:xfrm>
            <a:prstGeom prst="rect">
              <a:avLst/>
            </a:prstGeom>
            <a:noFill/>
            <a:ln w="9525">
              <a:noFill/>
              <a:miter lim="800000"/>
              <a:headEnd/>
              <a:tailEnd/>
            </a:ln>
          </p:spPr>
        </p:pic>
        <p:sp>
          <p:nvSpPr>
            <p:cNvPr id="134" name="Oval 57">
              <a:extLst>
                <a:ext uri="{FF2B5EF4-FFF2-40B4-BE49-F238E27FC236}">
                  <a16:creationId xmlns:a16="http://schemas.microsoft.com/office/drawing/2014/main" id="{6F3CDC3C-C465-4445-93BC-D3ACAD78C6B2}"/>
                </a:ext>
              </a:extLst>
            </p:cNvPr>
            <p:cNvSpPr>
              <a:spLocks noChangeArrowheads="1"/>
            </p:cNvSpPr>
            <p:nvPr/>
          </p:nvSpPr>
          <p:spPr bwMode="gray">
            <a:xfrm>
              <a:off x="707" y="2690"/>
              <a:ext cx="934" cy="920"/>
            </a:xfrm>
            <a:prstGeom prst="ellipse">
              <a:avLst/>
            </a:prstGeom>
            <a:gradFill rotWithShape="1">
              <a:gsLst>
                <a:gs pos="0">
                  <a:srgbClr val="FFFF99">
                    <a:gamma/>
                    <a:shade val="26275"/>
                    <a:invGamma/>
                    <a:alpha val="89999"/>
                  </a:srgbClr>
                </a:gs>
                <a:gs pos="50000">
                  <a:srgbClr val="FFFF99">
                    <a:alpha val="45000"/>
                  </a:srgbClr>
                </a:gs>
                <a:gs pos="100000">
                  <a:srgbClr val="FFFF99">
                    <a:gamma/>
                    <a:shade val="26275"/>
                    <a:invGamma/>
                    <a:alpha val="89999"/>
                  </a:srgbClr>
                </a:gs>
              </a:gsLst>
              <a:lin ang="5400000" scaled="1"/>
            </a:gradFill>
            <a:ln>
              <a:noFill/>
            </a:ln>
            <a:effectLst/>
          </p:spPr>
          <p:txBody>
            <a:bodyPr wrap="none" anchor="ctr"/>
            <a:lstStyle/>
            <a:p>
              <a:pPr defTabSz="1140973"/>
              <a:endParaRPr lang="zh-TW" altLang="en-US" sz="2280">
                <a:solidFill>
                  <a:prstClr val="white"/>
                </a:solidFill>
                <a:latin typeface="Constantia"/>
                <a:ea typeface="新細明體" charset="-120"/>
              </a:endParaRPr>
            </a:p>
          </p:txBody>
        </p:sp>
        <p:sp>
          <p:nvSpPr>
            <p:cNvPr id="135" name="Freeform 58">
              <a:extLst>
                <a:ext uri="{FF2B5EF4-FFF2-40B4-BE49-F238E27FC236}">
                  <a16:creationId xmlns:a16="http://schemas.microsoft.com/office/drawing/2014/main" id="{BAC597B8-DF2C-4BDB-BBE4-3E30A87D9D49}"/>
                </a:ext>
              </a:extLst>
            </p:cNvPr>
            <p:cNvSpPr>
              <a:spLocks/>
            </p:cNvSpPr>
            <p:nvPr/>
          </p:nvSpPr>
          <p:spPr bwMode="gray">
            <a:xfrm>
              <a:off x="803" y="2708"/>
              <a:ext cx="734" cy="320"/>
            </a:xfrm>
            <a:custGeom>
              <a:avLst/>
              <a:gdLst>
                <a:gd name="T0" fmla="*/ 69 w 1321"/>
                <a:gd name="T1" fmla="*/ 7 h 712"/>
                <a:gd name="T2" fmla="*/ 70 w 1321"/>
                <a:gd name="T3" fmla="*/ 8 h 712"/>
                <a:gd name="T4" fmla="*/ 70 w 1321"/>
                <a:gd name="T5" fmla="*/ 9 h 712"/>
                <a:gd name="T6" fmla="*/ 70 w 1321"/>
                <a:gd name="T7" fmla="*/ 9 h 712"/>
                <a:gd name="T8" fmla="*/ 69 w 1321"/>
                <a:gd name="T9" fmla="*/ 10 h 712"/>
                <a:gd name="T10" fmla="*/ 67 w 1321"/>
                <a:gd name="T11" fmla="*/ 11 h 712"/>
                <a:gd name="T12" fmla="*/ 66 w 1321"/>
                <a:gd name="T13" fmla="*/ 11 h 712"/>
                <a:gd name="T14" fmla="*/ 63 w 1321"/>
                <a:gd name="T15" fmla="*/ 12 h 712"/>
                <a:gd name="T16" fmla="*/ 61 w 1321"/>
                <a:gd name="T17" fmla="*/ 12 h 712"/>
                <a:gd name="T18" fmla="*/ 58 w 1321"/>
                <a:gd name="T19" fmla="*/ 12 h 712"/>
                <a:gd name="T20" fmla="*/ 54 w 1321"/>
                <a:gd name="T21" fmla="*/ 13 h 712"/>
                <a:gd name="T22" fmla="*/ 51 w 1321"/>
                <a:gd name="T23" fmla="*/ 13 h 712"/>
                <a:gd name="T24" fmla="*/ 48 w 1321"/>
                <a:gd name="T25" fmla="*/ 13 h 712"/>
                <a:gd name="T26" fmla="*/ 43 w 1321"/>
                <a:gd name="T27" fmla="*/ 13 h 712"/>
                <a:gd name="T28" fmla="*/ 42 w 1321"/>
                <a:gd name="T29" fmla="*/ 13 h 712"/>
                <a:gd name="T30" fmla="*/ 26 w 1321"/>
                <a:gd name="T31" fmla="*/ 13 h 712"/>
                <a:gd name="T32" fmla="*/ 25 w 1321"/>
                <a:gd name="T33" fmla="*/ 13 h 712"/>
                <a:gd name="T34" fmla="*/ 22 w 1321"/>
                <a:gd name="T35" fmla="*/ 13 h 712"/>
                <a:gd name="T36" fmla="*/ 18 w 1321"/>
                <a:gd name="T37" fmla="*/ 13 h 712"/>
                <a:gd name="T38" fmla="*/ 15 w 1321"/>
                <a:gd name="T39" fmla="*/ 13 h 712"/>
                <a:gd name="T40" fmla="*/ 13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5 w 1321"/>
                <a:gd name="T89" fmla="*/ 0 h 712"/>
                <a:gd name="T90" fmla="*/ 49 w 1321"/>
                <a:gd name="T91" fmla="*/ 1 h 712"/>
                <a:gd name="T92" fmla="*/ 53 w 1321"/>
                <a:gd name="T93" fmla="*/ 2 h 712"/>
                <a:gd name="T94" fmla="*/ 57 w 1321"/>
                <a:gd name="T95" fmla="*/ 3 h 712"/>
                <a:gd name="T96" fmla="*/ 61 w 1321"/>
                <a:gd name="T97" fmla="*/ 4 h 712"/>
                <a:gd name="T98" fmla="*/ 64 w 1321"/>
                <a:gd name="T99" fmla="*/ 4 h 712"/>
                <a:gd name="T100" fmla="*/ 67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FF99">
                    <a:alpha val="17998"/>
                  </a:srgbClr>
                </a:gs>
              </a:gsLst>
              <a:lin ang="5400000" scaled="1"/>
            </a:gradFill>
            <a:ln w="0">
              <a:noFill/>
              <a:prstDash val="solid"/>
              <a:round/>
              <a:headEnd/>
              <a:tailEnd/>
            </a:ln>
          </p:spPr>
          <p:txBody>
            <a:bodyPr/>
            <a:lstStyle/>
            <a:p>
              <a:pPr defTabSz="1140973"/>
              <a:endParaRPr lang="ar-SA" sz="2280">
                <a:solidFill>
                  <a:prstClr val="white"/>
                </a:solidFill>
                <a:latin typeface="Constantia"/>
              </a:endParaRPr>
            </a:p>
          </p:txBody>
        </p:sp>
        <p:sp>
          <p:nvSpPr>
            <p:cNvPr id="136" name="Rectangle 59">
              <a:extLst>
                <a:ext uri="{FF2B5EF4-FFF2-40B4-BE49-F238E27FC236}">
                  <a16:creationId xmlns:a16="http://schemas.microsoft.com/office/drawing/2014/main" id="{A29131F9-C437-42CF-B120-D1E9DB26FA76}"/>
                </a:ext>
              </a:extLst>
            </p:cNvPr>
            <p:cNvSpPr>
              <a:spLocks noChangeArrowheads="1"/>
            </p:cNvSpPr>
            <p:nvPr/>
          </p:nvSpPr>
          <p:spPr bwMode="black">
            <a:xfrm>
              <a:off x="783" y="2891"/>
              <a:ext cx="765" cy="439"/>
            </a:xfrm>
            <a:prstGeom prst="rect">
              <a:avLst/>
            </a:prstGeom>
            <a:noFill/>
            <a:ln w="9525" algn="ctr">
              <a:noFill/>
              <a:miter lim="800000"/>
              <a:headEnd/>
              <a:tailEnd/>
            </a:ln>
          </p:spPr>
          <p:txBody>
            <a:bodyPr wrap="none">
              <a:spAutoFit/>
            </a:bodyPr>
            <a:lstStyle/>
            <a:p>
              <a:pPr algn="ctr" defTabSz="1140973" rtl="1"/>
              <a:r>
                <a:rPr lang="en-US" altLang="zh-TW" sz="3360" b="1">
                  <a:solidFill>
                    <a:srgbClr val="000066"/>
                  </a:solidFill>
                  <a:latin typeface="Arial" pitchFamily="34" charset="0"/>
                  <a:ea typeface="標楷體" pitchFamily="65" charset="-120"/>
                  <a:cs typeface="Arial" pitchFamily="34" charset="0"/>
                </a:rPr>
                <a:t>40 Mb</a:t>
              </a:r>
              <a:endParaRPr lang="zh-TW" altLang="en-US" sz="3360" b="1" dirty="0">
                <a:solidFill>
                  <a:srgbClr val="000066"/>
                </a:solidFill>
                <a:latin typeface="Arial" pitchFamily="34" charset="0"/>
                <a:ea typeface="標楷體" pitchFamily="65" charset="-120"/>
                <a:cs typeface="Arial" pitchFamily="34" charset="0"/>
              </a:endParaRPr>
            </a:p>
          </p:txBody>
        </p:sp>
        <p:grpSp>
          <p:nvGrpSpPr>
            <p:cNvPr id="137" name="Group 60">
              <a:extLst>
                <a:ext uri="{FF2B5EF4-FFF2-40B4-BE49-F238E27FC236}">
                  <a16:creationId xmlns:a16="http://schemas.microsoft.com/office/drawing/2014/main" id="{1A9632F6-25F7-4C48-AC2D-454549526599}"/>
                </a:ext>
              </a:extLst>
            </p:cNvPr>
            <p:cNvGrpSpPr>
              <a:grpSpLocks/>
            </p:cNvGrpSpPr>
            <p:nvPr/>
          </p:nvGrpSpPr>
          <p:grpSpPr bwMode="auto">
            <a:xfrm rot="-1297425" flipH="1" flipV="1">
              <a:off x="779" y="3400"/>
              <a:ext cx="820" cy="189"/>
              <a:chOff x="2522" y="1060"/>
              <a:chExt cx="900" cy="236"/>
            </a:xfrm>
          </p:grpSpPr>
          <p:grpSp>
            <p:nvGrpSpPr>
              <p:cNvPr id="138" name="Group 61">
                <a:extLst>
                  <a:ext uri="{FF2B5EF4-FFF2-40B4-BE49-F238E27FC236}">
                    <a16:creationId xmlns:a16="http://schemas.microsoft.com/office/drawing/2014/main" id="{83AC9A9B-30CF-4D33-B6D6-1F69F3907456}"/>
                  </a:ext>
                </a:extLst>
              </p:cNvPr>
              <p:cNvGrpSpPr>
                <a:grpSpLocks/>
              </p:cNvGrpSpPr>
              <p:nvPr/>
            </p:nvGrpSpPr>
            <p:grpSpPr bwMode="auto">
              <a:xfrm>
                <a:off x="2522" y="1060"/>
                <a:ext cx="742" cy="186"/>
                <a:chOff x="1565" y="2568"/>
                <a:chExt cx="1118" cy="279"/>
              </a:xfrm>
            </p:grpSpPr>
            <p:sp>
              <p:nvSpPr>
                <p:cNvPr id="144" name="AutoShape 62">
                  <a:extLst>
                    <a:ext uri="{FF2B5EF4-FFF2-40B4-BE49-F238E27FC236}">
                      <a16:creationId xmlns:a16="http://schemas.microsoft.com/office/drawing/2014/main" id="{847B23A2-F295-40CA-84B1-CAF4DE60556C}"/>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45" name="AutoShape 63">
                  <a:extLst>
                    <a:ext uri="{FF2B5EF4-FFF2-40B4-BE49-F238E27FC236}">
                      <a16:creationId xmlns:a16="http://schemas.microsoft.com/office/drawing/2014/main" id="{7E92EE70-A3B3-41C0-82F2-EEB90DA8321E}"/>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46" name="AutoShape 64">
                  <a:extLst>
                    <a:ext uri="{FF2B5EF4-FFF2-40B4-BE49-F238E27FC236}">
                      <a16:creationId xmlns:a16="http://schemas.microsoft.com/office/drawing/2014/main" id="{C920A2D7-0654-49AC-A7D0-675F814CEFD8}"/>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47" name="AutoShape 65">
                  <a:extLst>
                    <a:ext uri="{FF2B5EF4-FFF2-40B4-BE49-F238E27FC236}">
                      <a16:creationId xmlns:a16="http://schemas.microsoft.com/office/drawing/2014/main" id="{5DF3E4EA-CB09-4CAD-B9FF-88D6EA6E61C1}"/>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nvGrpSpPr>
              <p:cNvPr id="139" name="Group 66">
                <a:extLst>
                  <a:ext uri="{FF2B5EF4-FFF2-40B4-BE49-F238E27FC236}">
                    <a16:creationId xmlns:a16="http://schemas.microsoft.com/office/drawing/2014/main" id="{4A63D630-3B22-4FC7-AA4D-2AD477A1DFFB}"/>
                  </a:ext>
                </a:extLst>
              </p:cNvPr>
              <p:cNvGrpSpPr>
                <a:grpSpLocks/>
              </p:cNvGrpSpPr>
              <p:nvPr/>
            </p:nvGrpSpPr>
            <p:grpSpPr bwMode="auto">
              <a:xfrm rot="1353540">
                <a:off x="2680" y="1110"/>
                <a:ext cx="742" cy="186"/>
                <a:chOff x="1565" y="2568"/>
                <a:chExt cx="1118" cy="279"/>
              </a:xfrm>
            </p:grpSpPr>
            <p:sp>
              <p:nvSpPr>
                <p:cNvPr id="140" name="AutoShape 67">
                  <a:extLst>
                    <a:ext uri="{FF2B5EF4-FFF2-40B4-BE49-F238E27FC236}">
                      <a16:creationId xmlns:a16="http://schemas.microsoft.com/office/drawing/2014/main" id="{9C9E8C86-A2C6-4C4E-8EB7-E64F39AFC3B7}"/>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41" name="AutoShape 68">
                  <a:extLst>
                    <a:ext uri="{FF2B5EF4-FFF2-40B4-BE49-F238E27FC236}">
                      <a16:creationId xmlns:a16="http://schemas.microsoft.com/office/drawing/2014/main" id="{848426A0-EEB9-483A-ADE9-361727948436}"/>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42" name="AutoShape 69">
                  <a:extLst>
                    <a:ext uri="{FF2B5EF4-FFF2-40B4-BE49-F238E27FC236}">
                      <a16:creationId xmlns:a16="http://schemas.microsoft.com/office/drawing/2014/main" id="{E16A8A83-95F0-4B86-A428-91C549FC33B7}"/>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43" name="AutoShape 70">
                  <a:extLst>
                    <a:ext uri="{FF2B5EF4-FFF2-40B4-BE49-F238E27FC236}">
                      <a16:creationId xmlns:a16="http://schemas.microsoft.com/office/drawing/2014/main" id="{4C0D1AED-E9D0-4D3E-BD4A-5CE4697E6033}"/>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grpSp>
      <p:sp>
        <p:nvSpPr>
          <p:cNvPr id="151" name="TextBox 150">
            <a:extLst>
              <a:ext uri="{FF2B5EF4-FFF2-40B4-BE49-F238E27FC236}">
                <a16:creationId xmlns:a16="http://schemas.microsoft.com/office/drawing/2014/main" id="{09008C26-7971-4100-9246-323D7F790CC9}"/>
              </a:ext>
            </a:extLst>
          </p:cNvPr>
          <p:cNvSpPr txBox="1"/>
          <p:nvPr/>
        </p:nvSpPr>
        <p:spPr>
          <a:xfrm>
            <a:off x="6394250" y="6046768"/>
            <a:ext cx="2374368" cy="609398"/>
          </a:xfrm>
          <a:prstGeom prst="rect">
            <a:avLst/>
          </a:prstGeom>
          <a:solidFill>
            <a:srgbClr val="FF0000"/>
          </a:solidFill>
        </p:spPr>
        <p:txBody>
          <a:bodyPr wrap="square" rtlCol="0">
            <a:spAutoFit/>
          </a:bodyPr>
          <a:lstStyle/>
          <a:p>
            <a:pPr defTabSz="1140973"/>
            <a:r>
              <a:rPr lang="ar-YE" sz="3360" b="1" dirty="0">
                <a:solidFill>
                  <a:schemeClr val="bg1"/>
                </a:solidFill>
                <a:latin typeface="Constantia"/>
              </a:rPr>
              <a:t>الالياف الضوئية</a:t>
            </a:r>
            <a:endParaRPr lang="en-US" sz="3360" b="1" dirty="0">
              <a:solidFill>
                <a:schemeClr val="bg1"/>
              </a:solidFill>
              <a:latin typeface="Constantia"/>
            </a:endParaRPr>
          </a:p>
        </p:txBody>
      </p:sp>
      <p:grpSp>
        <p:nvGrpSpPr>
          <p:cNvPr id="152" name="Group 5">
            <a:extLst>
              <a:ext uri="{FF2B5EF4-FFF2-40B4-BE49-F238E27FC236}">
                <a16:creationId xmlns:a16="http://schemas.microsoft.com/office/drawing/2014/main" id="{392C3733-6FB7-436F-A804-6A67764E0A35}"/>
              </a:ext>
            </a:extLst>
          </p:cNvPr>
          <p:cNvGrpSpPr>
            <a:grpSpLocks/>
          </p:cNvGrpSpPr>
          <p:nvPr/>
        </p:nvGrpSpPr>
        <p:grpSpPr bwMode="auto">
          <a:xfrm>
            <a:off x="7487328" y="2954036"/>
            <a:ext cx="2103120" cy="1524001"/>
            <a:chOff x="2233" y="2604"/>
            <a:chExt cx="1196" cy="1092"/>
          </a:xfrm>
        </p:grpSpPr>
        <p:sp>
          <p:nvSpPr>
            <p:cNvPr id="153" name="Oval 8">
              <a:extLst>
                <a:ext uri="{FF2B5EF4-FFF2-40B4-BE49-F238E27FC236}">
                  <a16:creationId xmlns:a16="http://schemas.microsoft.com/office/drawing/2014/main" id="{F2ECF042-5AAA-401A-995E-EA8980760DBC}"/>
                </a:ext>
              </a:extLst>
            </p:cNvPr>
            <p:cNvSpPr>
              <a:spLocks noChangeArrowheads="1"/>
            </p:cNvSpPr>
            <p:nvPr/>
          </p:nvSpPr>
          <p:spPr bwMode="gray">
            <a:xfrm>
              <a:off x="2275" y="2604"/>
              <a:ext cx="1101" cy="1092"/>
            </a:xfrm>
            <a:prstGeom prst="ellipse">
              <a:avLst/>
            </a:prstGeom>
            <a:gradFill rotWithShape="1">
              <a:gsLst>
                <a:gs pos="0">
                  <a:srgbClr val="B2B2B2"/>
                </a:gs>
                <a:gs pos="100000">
                  <a:srgbClr val="F1F1F1"/>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54" name="Oval 9">
              <a:extLst>
                <a:ext uri="{FF2B5EF4-FFF2-40B4-BE49-F238E27FC236}">
                  <a16:creationId xmlns:a16="http://schemas.microsoft.com/office/drawing/2014/main" id="{FDB1DB86-E888-4DB0-85AB-9894DEECF327}"/>
                </a:ext>
              </a:extLst>
            </p:cNvPr>
            <p:cNvSpPr>
              <a:spLocks noChangeArrowheads="1"/>
            </p:cNvSpPr>
            <p:nvPr/>
          </p:nvSpPr>
          <p:spPr bwMode="gray">
            <a:xfrm>
              <a:off x="2321" y="2654"/>
              <a:ext cx="1006"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pic>
          <p:nvPicPr>
            <p:cNvPr id="155" name="Picture 10" descr="circuler_1">
              <a:extLst>
                <a:ext uri="{FF2B5EF4-FFF2-40B4-BE49-F238E27FC236}">
                  <a16:creationId xmlns:a16="http://schemas.microsoft.com/office/drawing/2014/main" id="{4BD112E0-6AC3-4676-BBC9-9E09E9002500}"/>
                </a:ext>
              </a:extLst>
            </p:cNvPr>
            <p:cNvPicPr>
              <a:picLocks noChangeAspect="1" noChangeArrowheads="1"/>
            </p:cNvPicPr>
            <p:nvPr/>
          </p:nvPicPr>
          <p:blipFill>
            <a:blip r:embed="rId3" cstate="print"/>
            <a:srcRect/>
            <a:stretch>
              <a:fillRect/>
            </a:stretch>
          </p:blipFill>
          <p:spPr bwMode="gray">
            <a:xfrm>
              <a:off x="2358" y="2690"/>
              <a:ext cx="939" cy="918"/>
            </a:xfrm>
            <a:prstGeom prst="rect">
              <a:avLst/>
            </a:prstGeom>
            <a:noFill/>
            <a:ln w="9525">
              <a:noFill/>
              <a:miter lim="800000"/>
              <a:headEnd/>
              <a:tailEnd/>
            </a:ln>
          </p:spPr>
        </p:pic>
        <p:sp>
          <p:nvSpPr>
            <p:cNvPr id="156" name="Oval 11">
              <a:extLst>
                <a:ext uri="{FF2B5EF4-FFF2-40B4-BE49-F238E27FC236}">
                  <a16:creationId xmlns:a16="http://schemas.microsoft.com/office/drawing/2014/main" id="{492A77DD-8B98-46D1-BA57-163382D820BF}"/>
                </a:ext>
              </a:extLst>
            </p:cNvPr>
            <p:cNvSpPr>
              <a:spLocks noChangeArrowheads="1"/>
            </p:cNvSpPr>
            <p:nvPr/>
          </p:nvSpPr>
          <p:spPr bwMode="gray">
            <a:xfrm>
              <a:off x="2358" y="2690"/>
              <a:ext cx="933" cy="920"/>
            </a:xfrm>
            <a:prstGeom prst="ellipse">
              <a:avLst/>
            </a:prstGeom>
            <a:gradFill rotWithShape="1">
              <a:gsLst>
                <a:gs pos="0">
                  <a:srgbClr val="99FFCC">
                    <a:gamma/>
                    <a:shade val="26275"/>
                    <a:invGamma/>
                    <a:alpha val="89999"/>
                  </a:srgbClr>
                </a:gs>
                <a:gs pos="50000">
                  <a:srgbClr val="99FFCC">
                    <a:alpha val="45000"/>
                  </a:srgbClr>
                </a:gs>
                <a:gs pos="100000">
                  <a:srgbClr val="99FFCC">
                    <a:gamma/>
                    <a:shade val="26275"/>
                    <a:invGamma/>
                    <a:alpha val="89999"/>
                  </a:srgbClr>
                </a:gs>
              </a:gsLst>
              <a:lin ang="5400000" scaled="1"/>
            </a:gradFill>
            <a:ln>
              <a:noFill/>
            </a:ln>
            <a:effectLst/>
          </p:spPr>
          <p:txBody>
            <a:bodyPr wrap="none" anchor="ctr"/>
            <a:lstStyle/>
            <a:p>
              <a:pPr defTabSz="1140973"/>
              <a:endParaRPr lang="zh-TW" altLang="en-US" sz="2280">
                <a:solidFill>
                  <a:prstClr val="white"/>
                </a:solidFill>
                <a:latin typeface="Constantia"/>
                <a:ea typeface="新細明體" charset="-120"/>
              </a:endParaRPr>
            </a:p>
          </p:txBody>
        </p:sp>
        <p:sp>
          <p:nvSpPr>
            <p:cNvPr id="157" name="Freeform 12">
              <a:extLst>
                <a:ext uri="{FF2B5EF4-FFF2-40B4-BE49-F238E27FC236}">
                  <a16:creationId xmlns:a16="http://schemas.microsoft.com/office/drawing/2014/main" id="{ACE218DC-D10C-4865-B8DD-611BF661F3BC}"/>
                </a:ext>
              </a:extLst>
            </p:cNvPr>
            <p:cNvSpPr>
              <a:spLocks/>
            </p:cNvSpPr>
            <p:nvPr/>
          </p:nvSpPr>
          <p:spPr bwMode="gray">
            <a:xfrm>
              <a:off x="2454" y="2708"/>
              <a:ext cx="733" cy="320"/>
            </a:xfrm>
            <a:custGeom>
              <a:avLst/>
              <a:gdLst>
                <a:gd name="T0" fmla="*/ 69 w 1321"/>
                <a:gd name="T1" fmla="*/ 7 h 712"/>
                <a:gd name="T2" fmla="*/ 69 w 1321"/>
                <a:gd name="T3" fmla="*/ 8 h 712"/>
                <a:gd name="T4" fmla="*/ 69 w 1321"/>
                <a:gd name="T5" fmla="*/ 9 h 712"/>
                <a:gd name="T6" fmla="*/ 69 w 1321"/>
                <a:gd name="T7" fmla="*/ 9 h 712"/>
                <a:gd name="T8" fmla="*/ 68 w 1321"/>
                <a:gd name="T9" fmla="*/ 10 h 712"/>
                <a:gd name="T10" fmla="*/ 67 w 1321"/>
                <a:gd name="T11" fmla="*/ 11 h 712"/>
                <a:gd name="T12" fmla="*/ 65 w 1321"/>
                <a:gd name="T13" fmla="*/ 11 h 712"/>
                <a:gd name="T14" fmla="*/ 63 w 1321"/>
                <a:gd name="T15" fmla="*/ 12 h 712"/>
                <a:gd name="T16" fmla="*/ 60 w 1321"/>
                <a:gd name="T17" fmla="*/ 12 h 712"/>
                <a:gd name="T18" fmla="*/ 57 w 1321"/>
                <a:gd name="T19" fmla="*/ 12 h 712"/>
                <a:gd name="T20" fmla="*/ 54 w 1321"/>
                <a:gd name="T21" fmla="*/ 13 h 712"/>
                <a:gd name="T22" fmla="*/ 51 w 1321"/>
                <a:gd name="T23" fmla="*/ 13 h 712"/>
                <a:gd name="T24" fmla="*/ 47 w 1321"/>
                <a:gd name="T25" fmla="*/ 13 h 712"/>
                <a:gd name="T26" fmla="*/ 43 w 1321"/>
                <a:gd name="T27" fmla="*/ 13 h 712"/>
                <a:gd name="T28" fmla="*/ 42 w 1321"/>
                <a:gd name="T29" fmla="*/ 13 h 712"/>
                <a:gd name="T30" fmla="*/ 25 w 1321"/>
                <a:gd name="T31" fmla="*/ 13 h 712"/>
                <a:gd name="T32" fmla="*/ 24 w 1321"/>
                <a:gd name="T33" fmla="*/ 13 h 712"/>
                <a:gd name="T34" fmla="*/ 22 w 1321"/>
                <a:gd name="T35" fmla="*/ 13 h 712"/>
                <a:gd name="T36" fmla="*/ 18 w 1321"/>
                <a:gd name="T37" fmla="*/ 13 h 712"/>
                <a:gd name="T38" fmla="*/ 15 w 1321"/>
                <a:gd name="T39" fmla="*/ 13 h 712"/>
                <a:gd name="T40" fmla="*/ 12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4 w 1321"/>
                <a:gd name="T89" fmla="*/ 0 h 712"/>
                <a:gd name="T90" fmla="*/ 49 w 1321"/>
                <a:gd name="T91" fmla="*/ 1 h 712"/>
                <a:gd name="T92" fmla="*/ 53 w 1321"/>
                <a:gd name="T93" fmla="*/ 2 h 712"/>
                <a:gd name="T94" fmla="*/ 57 w 1321"/>
                <a:gd name="T95" fmla="*/ 3 h 712"/>
                <a:gd name="T96" fmla="*/ 60 w 1321"/>
                <a:gd name="T97" fmla="*/ 4 h 712"/>
                <a:gd name="T98" fmla="*/ 63 w 1321"/>
                <a:gd name="T99" fmla="*/ 4 h 712"/>
                <a:gd name="T100" fmla="*/ 66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99FFCC">
                    <a:alpha val="17998"/>
                  </a:srgbClr>
                </a:gs>
              </a:gsLst>
              <a:lin ang="5400000" scaled="1"/>
            </a:gradFill>
            <a:ln w="0">
              <a:noFill/>
              <a:prstDash val="solid"/>
              <a:round/>
              <a:headEnd/>
              <a:tailEnd/>
            </a:ln>
          </p:spPr>
          <p:txBody>
            <a:bodyPr/>
            <a:lstStyle/>
            <a:p>
              <a:pPr defTabSz="1140973"/>
              <a:endParaRPr lang="ar-SA" sz="2280">
                <a:solidFill>
                  <a:prstClr val="white"/>
                </a:solidFill>
                <a:latin typeface="Constantia"/>
              </a:endParaRPr>
            </a:p>
          </p:txBody>
        </p:sp>
        <p:grpSp>
          <p:nvGrpSpPr>
            <p:cNvPr id="158" name="Group 13">
              <a:extLst>
                <a:ext uri="{FF2B5EF4-FFF2-40B4-BE49-F238E27FC236}">
                  <a16:creationId xmlns:a16="http://schemas.microsoft.com/office/drawing/2014/main" id="{2D42AAC5-B03F-44F2-9D23-531FD2CF869C}"/>
                </a:ext>
              </a:extLst>
            </p:cNvPr>
            <p:cNvGrpSpPr>
              <a:grpSpLocks/>
            </p:cNvGrpSpPr>
            <p:nvPr/>
          </p:nvGrpSpPr>
          <p:grpSpPr bwMode="auto">
            <a:xfrm rot="-1297425" flipH="1" flipV="1">
              <a:off x="2441" y="3402"/>
              <a:ext cx="826" cy="189"/>
              <a:chOff x="2514" y="1060"/>
              <a:chExt cx="908" cy="236"/>
            </a:xfrm>
          </p:grpSpPr>
          <p:grpSp>
            <p:nvGrpSpPr>
              <p:cNvPr id="160" name="Group 14">
                <a:extLst>
                  <a:ext uri="{FF2B5EF4-FFF2-40B4-BE49-F238E27FC236}">
                    <a16:creationId xmlns:a16="http://schemas.microsoft.com/office/drawing/2014/main" id="{FA234669-C175-4628-A350-AFA83194B884}"/>
                  </a:ext>
                </a:extLst>
              </p:cNvPr>
              <p:cNvGrpSpPr>
                <a:grpSpLocks/>
              </p:cNvGrpSpPr>
              <p:nvPr/>
            </p:nvGrpSpPr>
            <p:grpSpPr bwMode="auto">
              <a:xfrm>
                <a:off x="2514" y="1060"/>
                <a:ext cx="742" cy="186"/>
                <a:chOff x="1565" y="2568"/>
                <a:chExt cx="1118" cy="279"/>
              </a:xfrm>
            </p:grpSpPr>
            <p:sp>
              <p:nvSpPr>
                <p:cNvPr id="166" name="AutoShape 15">
                  <a:extLst>
                    <a:ext uri="{FF2B5EF4-FFF2-40B4-BE49-F238E27FC236}">
                      <a16:creationId xmlns:a16="http://schemas.microsoft.com/office/drawing/2014/main" id="{D711B214-A27C-4EDC-BE05-F04BE1B57BDA}"/>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67" name="AutoShape 16">
                  <a:extLst>
                    <a:ext uri="{FF2B5EF4-FFF2-40B4-BE49-F238E27FC236}">
                      <a16:creationId xmlns:a16="http://schemas.microsoft.com/office/drawing/2014/main" id="{4FA6BCA4-CECA-476F-B733-4E7E172BAA19}"/>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68" name="AutoShape 17">
                  <a:extLst>
                    <a:ext uri="{FF2B5EF4-FFF2-40B4-BE49-F238E27FC236}">
                      <a16:creationId xmlns:a16="http://schemas.microsoft.com/office/drawing/2014/main" id="{9DAA536C-9ADC-477E-BB70-F307C7520A36}"/>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69" name="AutoShape 18">
                  <a:extLst>
                    <a:ext uri="{FF2B5EF4-FFF2-40B4-BE49-F238E27FC236}">
                      <a16:creationId xmlns:a16="http://schemas.microsoft.com/office/drawing/2014/main" id="{D6AE2C36-9AD2-419E-84D6-C3D1CCEF6195}"/>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nvGrpSpPr>
              <p:cNvPr id="161" name="Group 19">
                <a:extLst>
                  <a:ext uri="{FF2B5EF4-FFF2-40B4-BE49-F238E27FC236}">
                    <a16:creationId xmlns:a16="http://schemas.microsoft.com/office/drawing/2014/main" id="{B60932D8-6E30-4095-9688-1BDB3442A8A4}"/>
                  </a:ext>
                </a:extLst>
              </p:cNvPr>
              <p:cNvGrpSpPr>
                <a:grpSpLocks/>
              </p:cNvGrpSpPr>
              <p:nvPr/>
            </p:nvGrpSpPr>
            <p:grpSpPr bwMode="auto">
              <a:xfrm rot="1353540">
                <a:off x="2680" y="1110"/>
                <a:ext cx="742" cy="186"/>
                <a:chOff x="1565" y="2568"/>
                <a:chExt cx="1118" cy="279"/>
              </a:xfrm>
            </p:grpSpPr>
            <p:sp>
              <p:nvSpPr>
                <p:cNvPr id="162" name="AutoShape 20">
                  <a:extLst>
                    <a:ext uri="{FF2B5EF4-FFF2-40B4-BE49-F238E27FC236}">
                      <a16:creationId xmlns:a16="http://schemas.microsoft.com/office/drawing/2014/main" id="{221B786D-3F14-4B7B-807B-A16364AF6393}"/>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63" name="AutoShape 21">
                  <a:extLst>
                    <a:ext uri="{FF2B5EF4-FFF2-40B4-BE49-F238E27FC236}">
                      <a16:creationId xmlns:a16="http://schemas.microsoft.com/office/drawing/2014/main" id="{18922EC8-560A-4982-87E1-8441BB010D39}"/>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64" name="AutoShape 22">
                  <a:extLst>
                    <a:ext uri="{FF2B5EF4-FFF2-40B4-BE49-F238E27FC236}">
                      <a16:creationId xmlns:a16="http://schemas.microsoft.com/office/drawing/2014/main" id="{D5F0A8A7-F65C-4DB1-81E9-BD4D519FDBB4}"/>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65" name="AutoShape 23">
                  <a:extLst>
                    <a:ext uri="{FF2B5EF4-FFF2-40B4-BE49-F238E27FC236}">
                      <a16:creationId xmlns:a16="http://schemas.microsoft.com/office/drawing/2014/main" id="{C7EC50D1-D692-49D8-B170-E617505229E3}"/>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sp>
          <p:nvSpPr>
            <p:cNvPr id="159" name="Rectangle 24">
              <a:extLst>
                <a:ext uri="{FF2B5EF4-FFF2-40B4-BE49-F238E27FC236}">
                  <a16:creationId xmlns:a16="http://schemas.microsoft.com/office/drawing/2014/main" id="{2036B713-610E-4B40-ADAF-6C24979722DC}"/>
                </a:ext>
              </a:extLst>
            </p:cNvPr>
            <p:cNvSpPr>
              <a:spLocks noChangeArrowheads="1"/>
            </p:cNvSpPr>
            <p:nvPr/>
          </p:nvSpPr>
          <p:spPr bwMode="black">
            <a:xfrm>
              <a:off x="2233" y="2895"/>
              <a:ext cx="1196" cy="490"/>
            </a:xfrm>
            <a:prstGeom prst="rect">
              <a:avLst/>
            </a:prstGeom>
            <a:noFill/>
            <a:ln w="9525" algn="ctr">
              <a:noFill/>
              <a:miter lim="800000"/>
              <a:headEnd/>
              <a:tailEnd/>
            </a:ln>
          </p:spPr>
          <p:txBody>
            <a:bodyPr wrap="square">
              <a:spAutoFit/>
            </a:bodyPr>
            <a:lstStyle/>
            <a:p>
              <a:pPr algn="ctr" defTabSz="1140973"/>
              <a:r>
                <a:rPr lang="ar-YE" altLang="zh-TW" sz="3840" b="1" dirty="0">
                  <a:solidFill>
                    <a:srgbClr val="000066"/>
                  </a:solidFill>
                  <a:latin typeface="Arial" pitchFamily="34" charset="0"/>
                  <a:ea typeface="標楷體" pitchFamily="65" charset="-120"/>
                  <a:cs typeface="Arial" pitchFamily="34" charset="0"/>
                </a:rPr>
                <a:t>2021</a:t>
              </a:r>
              <a:endParaRPr lang="zh-TW" altLang="en-US" sz="3840" b="1" dirty="0">
                <a:solidFill>
                  <a:srgbClr val="000066"/>
                </a:solidFill>
                <a:latin typeface="Arial" pitchFamily="34" charset="0"/>
                <a:ea typeface="標楷體" pitchFamily="65" charset="-120"/>
                <a:cs typeface="Arial" pitchFamily="34" charset="0"/>
              </a:endParaRPr>
            </a:p>
          </p:txBody>
        </p:sp>
      </p:grpSp>
      <p:grpSp>
        <p:nvGrpSpPr>
          <p:cNvPr id="170" name="Group 51">
            <a:extLst>
              <a:ext uri="{FF2B5EF4-FFF2-40B4-BE49-F238E27FC236}">
                <a16:creationId xmlns:a16="http://schemas.microsoft.com/office/drawing/2014/main" id="{A0C2639C-6256-44A0-B41A-C16F0C2FB1DE}"/>
              </a:ext>
            </a:extLst>
          </p:cNvPr>
          <p:cNvGrpSpPr>
            <a:grpSpLocks/>
          </p:cNvGrpSpPr>
          <p:nvPr/>
        </p:nvGrpSpPr>
        <p:grpSpPr bwMode="auto">
          <a:xfrm>
            <a:off x="7571880" y="1350909"/>
            <a:ext cx="2022829" cy="1516376"/>
            <a:chOff x="624" y="2604"/>
            <a:chExt cx="1102" cy="1092"/>
          </a:xfrm>
        </p:grpSpPr>
        <p:sp>
          <p:nvSpPr>
            <p:cNvPr id="171" name="Oval 54">
              <a:extLst>
                <a:ext uri="{FF2B5EF4-FFF2-40B4-BE49-F238E27FC236}">
                  <a16:creationId xmlns:a16="http://schemas.microsoft.com/office/drawing/2014/main" id="{51BD016C-557D-46D3-9517-CDE40C3E5B84}"/>
                </a:ext>
              </a:extLst>
            </p:cNvPr>
            <p:cNvSpPr>
              <a:spLocks noChangeArrowheads="1"/>
            </p:cNvSpPr>
            <p:nvPr/>
          </p:nvSpPr>
          <p:spPr bwMode="gray">
            <a:xfrm>
              <a:off x="624" y="2604"/>
              <a:ext cx="1102" cy="1092"/>
            </a:xfrm>
            <a:prstGeom prst="ellipse">
              <a:avLst/>
            </a:prstGeom>
            <a:gradFill rotWithShape="1">
              <a:gsLst>
                <a:gs pos="0">
                  <a:srgbClr val="B2B2B2"/>
                </a:gs>
                <a:gs pos="100000">
                  <a:srgbClr val="EFEFEF"/>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72" name="Oval 55">
              <a:extLst>
                <a:ext uri="{FF2B5EF4-FFF2-40B4-BE49-F238E27FC236}">
                  <a16:creationId xmlns:a16="http://schemas.microsoft.com/office/drawing/2014/main" id="{B17BA1F9-E6B3-4D6A-90BD-740C1CDBEE78}"/>
                </a:ext>
              </a:extLst>
            </p:cNvPr>
            <p:cNvSpPr>
              <a:spLocks noChangeArrowheads="1"/>
            </p:cNvSpPr>
            <p:nvPr/>
          </p:nvSpPr>
          <p:spPr bwMode="gray">
            <a:xfrm>
              <a:off x="671" y="2654"/>
              <a:ext cx="1005"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pic>
          <p:nvPicPr>
            <p:cNvPr id="173" name="Picture 56" descr="circuler_1">
              <a:extLst>
                <a:ext uri="{FF2B5EF4-FFF2-40B4-BE49-F238E27FC236}">
                  <a16:creationId xmlns:a16="http://schemas.microsoft.com/office/drawing/2014/main" id="{00337D5C-12B8-43F9-8A14-323E8724B070}"/>
                </a:ext>
              </a:extLst>
            </p:cNvPr>
            <p:cNvPicPr>
              <a:picLocks noChangeAspect="1" noChangeArrowheads="1"/>
            </p:cNvPicPr>
            <p:nvPr/>
          </p:nvPicPr>
          <p:blipFill>
            <a:blip r:embed="rId4" cstate="print"/>
            <a:srcRect/>
            <a:stretch>
              <a:fillRect/>
            </a:stretch>
          </p:blipFill>
          <p:spPr bwMode="gray">
            <a:xfrm>
              <a:off x="707" y="2690"/>
              <a:ext cx="940" cy="918"/>
            </a:xfrm>
            <a:prstGeom prst="rect">
              <a:avLst/>
            </a:prstGeom>
            <a:noFill/>
            <a:ln w="9525">
              <a:noFill/>
              <a:miter lim="800000"/>
              <a:headEnd/>
              <a:tailEnd/>
            </a:ln>
          </p:spPr>
        </p:pic>
        <p:sp>
          <p:nvSpPr>
            <p:cNvPr id="174" name="Oval 57">
              <a:extLst>
                <a:ext uri="{FF2B5EF4-FFF2-40B4-BE49-F238E27FC236}">
                  <a16:creationId xmlns:a16="http://schemas.microsoft.com/office/drawing/2014/main" id="{C41FC4CA-7F4F-4383-A599-E727E6AC2884}"/>
                </a:ext>
              </a:extLst>
            </p:cNvPr>
            <p:cNvSpPr>
              <a:spLocks noChangeArrowheads="1"/>
            </p:cNvSpPr>
            <p:nvPr/>
          </p:nvSpPr>
          <p:spPr bwMode="gray">
            <a:xfrm>
              <a:off x="707" y="2690"/>
              <a:ext cx="934" cy="920"/>
            </a:xfrm>
            <a:prstGeom prst="ellipse">
              <a:avLst/>
            </a:prstGeom>
            <a:gradFill rotWithShape="1">
              <a:gsLst>
                <a:gs pos="0">
                  <a:srgbClr val="FFFF99">
                    <a:gamma/>
                    <a:shade val="26275"/>
                    <a:invGamma/>
                    <a:alpha val="89999"/>
                  </a:srgbClr>
                </a:gs>
                <a:gs pos="50000">
                  <a:srgbClr val="FFFF99">
                    <a:alpha val="45000"/>
                  </a:srgbClr>
                </a:gs>
                <a:gs pos="100000">
                  <a:srgbClr val="FFFF99">
                    <a:gamma/>
                    <a:shade val="26275"/>
                    <a:invGamma/>
                    <a:alpha val="89999"/>
                  </a:srgbClr>
                </a:gs>
              </a:gsLst>
              <a:lin ang="5400000" scaled="1"/>
            </a:gradFill>
            <a:ln>
              <a:noFill/>
            </a:ln>
            <a:effectLst/>
          </p:spPr>
          <p:txBody>
            <a:bodyPr wrap="none" anchor="ctr"/>
            <a:lstStyle/>
            <a:p>
              <a:pPr defTabSz="1140973"/>
              <a:endParaRPr lang="zh-TW" altLang="en-US" sz="2280">
                <a:solidFill>
                  <a:prstClr val="white"/>
                </a:solidFill>
                <a:latin typeface="Constantia"/>
                <a:ea typeface="新細明體" charset="-120"/>
              </a:endParaRPr>
            </a:p>
          </p:txBody>
        </p:sp>
        <p:sp>
          <p:nvSpPr>
            <p:cNvPr id="175" name="Freeform 58">
              <a:extLst>
                <a:ext uri="{FF2B5EF4-FFF2-40B4-BE49-F238E27FC236}">
                  <a16:creationId xmlns:a16="http://schemas.microsoft.com/office/drawing/2014/main" id="{179F35B9-7B22-41D6-8F16-A7523F27A3F3}"/>
                </a:ext>
              </a:extLst>
            </p:cNvPr>
            <p:cNvSpPr>
              <a:spLocks/>
            </p:cNvSpPr>
            <p:nvPr/>
          </p:nvSpPr>
          <p:spPr bwMode="gray">
            <a:xfrm>
              <a:off x="803" y="2708"/>
              <a:ext cx="734" cy="320"/>
            </a:xfrm>
            <a:custGeom>
              <a:avLst/>
              <a:gdLst>
                <a:gd name="T0" fmla="*/ 69 w 1321"/>
                <a:gd name="T1" fmla="*/ 7 h 712"/>
                <a:gd name="T2" fmla="*/ 70 w 1321"/>
                <a:gd name="T3" fmla="*/ 8 h 712"/>
                <a:gd name="T4" fmla="*/ 70 w 1321"/>
                <a:gd name="T5" fmla="*/ 9 h 712"/>
                <a:gd name="T6" fmla="*/ 70 w 1321"/>
                <a:gd name="T7" fmla="*/ 9 h 712"/>
                <a:gd name="T8" fmla="*/ 69 w 1321"/>
                <a:gd name="T9" fmla="*/ 10 h 712"/>
                <a:gd name="T10" fmla="*/ 67 w 1321"/>
                <a:gd name="T11" fmla="*/ 11 h 712"/>
                <a:gd name="T12" fmla="*/ 66 w 1321"/>
                <a:gd name="T13" fmla="*/ 11 h 712"/>
                <a:gd name="T14" fmla="*/ 63 w 1321"/>
                <a:gd name="T15" fmla="*/ 12 h 712"/>
                <a:gd name="T16" fmla="*/ 61 w 1321"/>
                <a:gd name="T17" fmla="*/ 12 h 712"/>
                <a:gd name="T18" fmla="*/ 58 w 1321"/>
                <a:gd name="T19" fmla="*/ 12 h 712"/>
                <a:gd name="T20" fmla="*/ 54 w 1321"/>
                <a:gd name="T21" fmla="*/ 13 h 712"/>
                <a:gd name="T22" fmla="*/ 51 w 1321"/>
                <a:gd name="T23" fmla="*/ 13 h 712"/>
                <a:gd name="T24" fmla="*/ 48 w 1321"/>
                <a:gd name="T25" fmla="*/ 13 h 712"/>
                <a:gd name="T26" fmla="*/ 43 w 1321"/>
                <a:gd name="T27" fmla="*/ 13 h 712"/>
                <a:gd name="T28" fmla="*/ 42 w 1321"/>
                <a:gd name="T29" fmla="*/ 13 h 712"/>
                <a:gd name="T30" fmla="*/ 26 w 1321"/>
                <a:gd name="T31" fmla="*/ 13 h 712"/>
                <a:gd name="T32" fmla="*/ 25 w 1321"/>
                <a:gd name="T33" fmla="*/ 13 h 712"/>
                <a:gd name="T34" fmla="*/ 22 w 1321"/>
                <a:gd name="T35" fmla="*/ 13 h 712"/>
                <a:gd name="T36" fmla="*/ 18 w 1321"/>
                <a:gd name="T37" fmla="*/ 13 h 712"/>
                <a:gd name="T38" fmla="*/ 15 w 1321"/>
                <a:gd name="T39" fmla="*/ 13 h 712"/>
                <a:gd name="T40" fmla="*/ 13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5 w 1321"/>
                <a:gd name="T89" fmla="*/ 0 h 712"/>
                <a:gd name="T90" fmla="*/ 49 w 1321"/>
                <a:gd name="T91" fmla="*/ 1 h 712"/>
                <a:gd name="T92" fmla="*/ 53 w 1321"/>
                <a:gd name="T93" fmla="*/ 2 h 712"/>
                <a:gd name="T94" fmla="*/ 57 w 1321"/>
                <a:gd name="T95" fmla="*/ 3 h 712"/>
                <a:gd name="T96" fmla="*/ 61 w 1321"/>
                <a:gd name="T97" fmla="*/ 4 h 712"/>
                <a:gd name="T98" fmla="*/ 64 w 1321"/>
                <a:gd name="T99" fmla="*/ 4 h 712"/>
                <a:gd name="T100" fmla="*/ 67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FF99">
                    <a:alpha val="17998"/>
                  </a:srgbClr>
                </a:gs>
              </a:gsLst>
              <a:lin ang="5400000" scaled="1"/>
            </a:gradFill>
            <a:ln w="0">
              <a:noFill/>
              <a:prstDash val="solid"/>
              <a:round/>
              <a:headEnd/>
              <a:tailEnd/>
            </a:ln>
          </p:spPr>
          <p:txBody>
            <a:bodyPr/>
            <a:lstStyle/>
            <a:p>
              <a:pPr defTabSz="1140973"/>
              <a:endParaRPr lang="ar-SA" sz="2280">
                <a:solidFill>
                  <a:prstClr val="white"/>
                </a:solidFill>
                <a:latin typeface="Constantia"/>
              </a:endParaRPr>
            </a:p>
          </p:txBody>
        </p:sp>
        <p:sp>
          <p:nvSpPr>
            <p:cNvPr id="176" name="Rectangle 59">
              <a:extLst>
                <a:ext uri="{FF2B5EF4-FFF2-40B4-BE49-F238E27FC236}">
                  <a16:creationId xmlns:a16="http://schemas.microsoft.com/office/drawing/2014/main" id="{60209399-BE08-44B5-A330-D27FCFF334AE}"/>
                </a:ext>
              </a:extLst>
            </p:cNvPr>
            <p:cNvSpPr>
              <a:spLocks noChangeArrowheads="1"/>
            </p:cNvSpPr>
            <p:nvPr/>
          </p:nvSpPr>
          <p:spPr bwMode="black">
            <a:xfrm>
              <a:off x="718" y="2891"/>
              <a:ext cx="895" cy="439"/>
            </a:xfrm>
            <a:prstGeom prst="rect">
              <a:avLst/>
            </a:prstGeom>
            <a:noFill/>
            <a:ln w="9525" algn="ctr">
              <a:noFill/>
              <a:miter lim="800000"/>
              <a:headEnd/>
              <a:tailEnd/>
            </a:ln>
          </p:spPr>
          <p:txBody>
            <a:bodyPr wrap="none">
              <a:spAutoFit/>
            </a:bodyPr>
            <a:lstStyle/>
            <a:p>
              <a:pPr algn="ctr" defTabSz="1140973" rtl="1"/>
              <a:r>
                <a:rPr lang="en-US" altLang="zh-TW" sz="3360" b="1" dirty="0">
                  <a:solidFill>
                    <a:srgbClr val="000066"/>
                  </a:solidFill>
                  <a:latin typeface="Arial" pitchFamily="34" charset="0"/>
                  <a:ea typeface="標楷體" pitchFamily="65" charset="-120"/>
                  <a:cs typeface="Arial" pitchFamily="34" charset="0"/>
                </a:rPr>
                <a:t>100 Mb</a:t>
              </a:r>
              <a:endParaRPr lang="zh-TW" altLang="en-US" sz="3360" b="1" dirty="0">
                <a:solidFill>
                  <a:srgbClr val="000066"/>
                </a:solidFill>
                <a:latin typeface="Arial" pitchFamily="34" charset="0"/>
                <a:ea typeface="標楷體" pitchFamily="65" charset="-120"/>
                <a:cs typeface="Arial" pitchFamily="34" charset="0"/>
              </a:endParaRPr>
            </a:p>
          </p:txBody>
        </p:sp>
        <p:grpSp>
          <p:nvGrpSpPr>
            <p:cNvPr id="177" name="Group 60">
              <a:extLst>
                <a:ext uri="{FF2B5EF4-FFF2-40B4-BE49-F238E27FC236}">
                  <a16:creationId xmlns:a16="http://schemas.microsoft.com/office/drawing/2014/main" id="{D825AF36-81B6-48A4-94C2-5D8BB8DECCE5}"/>
                </a:ext>
              </a:extLst>
            </p:cNvPr>
            <p:cNvGrpSpPr>
              <a:grpSpLocks/>
            </p:cNvGrpSpPr>
            <p:nvPr/>
          </p:nvGrpSpPr>
          <p:grpSpPr bwMode="auto">
            <a:xfrm rot="-1297425" flipH="1" flipV="1">
              <a:off x="779" y="3400"/>
              <a:ext cx="820" cy="189"/>
              <a:chOff x="2522" y="1060"/>
              <a:chExt cx="900" cy="236"/>
            </a:xfrm>
          </p:grpSpPr>
          <p:grpSp>
            <p:nvGrpSpPr>
              <p:cNvPr id="178" name="Group 61">
                <a:extLst>
                  <a:ext uri="{FF2B5EF4-FFF2-40B4-BE49-F238E27FC236}">
                    <a16:creationId xmlns:a16="http://schemas.microsoft.com/office/drawing/2014/main" id="{577D238A-1FA8-405C-B875-64B03A2DAD5A}"/>
                  </a:ext>
                </a:extLst>
              </p:cNvPr>
              <p:cNvGrpSpPr>
                <a:grpSpLocks/>
              </p:cNvGrpSpPr>
              <p:nvPr/>
            </p:nvGrpSpPr>
            <p:grpSpPr bwMode="auto">
              <a:xfrm>
                <a:off x="2522" y="1060"/>
                <a:ext cx="742" cy="186"/>
                <a:chOff x="1565" y="2568"/>
                <a:chExt cx="1118" cy="279"/>
              </a:xfrm>
            </p:grpSpPr>
            <p:sp>
              <p:nvSpPr>
                <p:cNvPr id="184" name="AutoShape 62">
                  <a:extLst>
                    <a:ext uri="{FF2B5EF4-FFF2-40B4-BE49-F238E27FC236}">
                      <a16:creationId xmlns:a16="http://schemas.microsoft.com/office/drawing/2014/main" id="{EFCA5BF4-7EEC-439C-A3CF-0D12FB3520ED}"/>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85" name="AutoShape 63">
                  <a:extLst>
                    <a:ext uri="{FF2B5EF4-FFF2-40B4-BE49-F238E27FC236}">
                      <a16:creationId xmlns:a16="http://schemas.microsoft.com/office/drawing/2014/main" id="{58E90CAA-0E7E-4045-AE1E-C14631FC8A4F}"/>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86" name="AutoShape 64">
                  <a:extLst>
                    <a:ext uri="{FF2B5EF4-FFF2-40B4-BE49-F238E27FC236}">
                      <a16:creationId xmlns:a16="http://schemas.microsoft.com/office/drawing/2014/main" id="{221EA035-F1B4-404E-A91B-96A8DB033D93}"/>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87" name="AutoShape 65">
                  <a:extLst>
                    <a:ext uri="{FF2B5EF4-FFF2-40B4-BE49-F238E27FC236}">
                      <a16:creationId xmlns:a16="http://schemas.microsoft.com/office/drawing/2014/main" id="{6FA9C689-658C-4910-8F08-248F5BDC183F}"/>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nvGrpSpPr>
              <p:cNvPr id="179" name="Group 66">
                <a:extLst>
                  <a:ext uri="{FF2B5EF4-FFF2-40B4-BE49-F238E27FC236}">
                    <a16:creationId xmlns:a16="http://schemas.microsoft.com/office/drawing/2014/main" id="{E6306163-DDD2-4828-882C-86D0F1B41C22}"/>
                  </a:ext>
                </a:extLst>
              </p:cNvPr>
              <p:cNvGrpSpPr>
                <a:grpSpLocks/>
              </p:cNvGrpSpPr>
              <p:nvPr/>
            </p:nvGrpSpPr>
            <p:grpSpPr bwMode="auto">
              <a:xfrm rot="1353540">
                <a:off x="2680" y="1110"/>
                <a:ext cx="742" cy="186"/>
                <a:chOff x="1565" y="2568"/>
                <a:chExt cx="1118" cy="279"/>
              </a:xfrm>
            </p:grpSpPr>
            <p:sp>
              <p:nvSpPr>
                <p:cNvPr id="180" name="AutoShape 67">
                  <a:extLst>
                    <a:ext uri="{FF2B5EF4-FFF2-40B4-BE49-F238E27FC236}">
                      <a16:creationId xmlns:a16="http://schemas.microsoft.com/office/drawing/2014/main" id="{CFDBD4ED-5AB0-4F09-AABC-E4D90D852FF0}"/>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81" name="AutoShape 68">
                  <a:extLst>
                    <a:ext uri="{FF2B5EF4-FFF2-40B4-BE49-F238E27FC236}">
                      <a16:creationId xmlns:a16="http://schemas.microsoft.com/office/drawing/2014/main" id="{125432C6-70FC-41FD-B08A-514F985C4316}"/>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82" name="AutoShape 69">
                  <a:extLst>
                    <a:ext uri="{FF2B5EF4-FFF2-40B4-BE49-F238E27FC236}">
                      <a16:creationId xmlns:a16="http://schemas.microsoft.com/office/drawing/2014/main" id="{9F1C2D0E-6F26-4FC9-96ED-0AD1902FA345}"/>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83" name="AutoShape 70">
                  <a:extLst>
                    <a:ext uri="{FF2B5EF4-FFF2-40B4-BE49-F238E27FC236}">
                      <a16:creationId xmlns:a16="http://schemas.microsoft.com/office/drawing/2014/main" id="{B96D8C45-100D-4D28-8009-87DC86C71DD9}"/>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grpSp>
      <p:sp>
        <p:nvSpPr>
          <p:cNvPr id="188" name="Title 5">
            <a:extLst>
              <a:ext uri="{FF2B5EF4-FFF2-40B4-BE49-F238E27FC236}">
                <a16:creationId xmlns:a16="http://schemas.microsoft.com/office/drawing/2014/main" id="{5AF7AEAD-B927-4F94-80BA-30CDF58C990C}"/>
              </a:ext>
            </a:extLst>
          </p:cNvPr>
          <p:cNvSpPr>
            <a:spLocks noGrp="1"/>
          </p:cNvSpPr>
          <p:nvPr>
            <p:ph type="title"/>
          </p:nvPr>
        </p:nvSpPr>
        <p:spPr>
          <a:xfrm>
            <a:off x="1075887" y="215392"/>
            <a:ext cx="10681129" cy="1534074"/>
          </a:xfrm>
          <a:prstGeom prst="rect">
            <a:avLst/>
          </a:prstGeom>
        </p:spPr>
        <p:txBody>
          <a:bodyPr wrap="none">
            <a:spAutoFit/>
          </a:bodyPr>
          <a:lstStyle/>
          <a:p>
            <a:pPr lvl="0" defTabSz="914400" rtl="1">
              <a:defRPr/>
            </a:pPr>
            <a:r>
              <a:rPr lang="ar-SA" sz="4800" b="1" kern="0" dirty="0">
                <a:latin typeface="Hacen Tunisia" panose="02000000000000000000" pitchFamily="2" charset="-78"/>
                <a:cs typeface="Hacen Tunisia" panose="02000000000000000000" pitchFamily="2" charset="-78"/>
              </a:rPr>
              <a:t>(</a:t>
            </a:r>
            <a:r>
              <a:rPr lang="en-US" sz="4800" b="1" kern="0" dirty="0">
                <a:latin typeface="Hacen Tunisia" panose="02000000000000000000" pitchFamily="2" charset="-78"/>
                <a:cs typeface="Hacen Tunisia" panose="02000000000000000000" pitchFamily="2" charset="-78"/>
              </a:rPr>
              <a:t>1.4</a:t>
            </a:r>
            <a:r>
              <a:rPr lang="ar-SA" sz="4800" b="1" kern="0" dirty="0">
                <a:latin typeface="Hacen Tunisia" panose="02000000000000000000" pitchFamily="2" charset="-78"/>
                <a:cs typeface="Hacen Tunisia" panose="02000000000000000000" pitchFamily="2" charset="-78"/>
              </a:rPr>
              <a:t>) سرعة الانترنت عريض النطاق المقدمة تجاريا</a:t>
            </a:r>
            <a:br>
              <a:rPr lang="ar-SA" sz="4800" b="1" kern="0" dirty="0">
                <a:latin typeface="Hacen Tunisia" panose="02000000000000000000" pitchFamily="2" charset="-78"/>
                <a:cs typeface="Hacen Tunisia" panose="02000000000000000000" pitchFamily="2" charset="-78"/>
              </a:rPr>
            </a:br>
            <a:r>
              <a:rPr lang="ar-SA" sz="4800" b="1" kern="0" dirty="0">
                <a:latin typeface="Hacen Tunisia" panose="02000000000000000000" pitchFamily="2" charset="-78"/>
                <a:cs typeface="Hacen Tunisia" panose="02000000000000000000" pitchFamily="2" charset="-78"/>
              </a:rPr>
              <a:t>                   </a:t>
            </a:r>
            <a:r>
              <a:rPr lang="ar-SA" sz="3200" b="1" kern="0" dirty="0">
                <a:solidFill>
                  <a:schemeClr val="accent5">
                    <a:lumMod val="50000"/>
                  </a:schemeClr>
                </a:solidFill>
                <a:latin typeface="Hacen Tunisia" panose="02000000000000000000" pitchFamily="2" charset="-78"/>
                <a:cs typeface="Hacen Tunisia" panose="02000000000000000000" pitchFamily="2" charset="-78"/>
              </a:rPr>
              <a:t>التسلسل الزمني 2006-2021</a:t>
            </a:r>
            <a:r>
              <a:rPr lang="ar-SA" sz="4800" b="1" kern="0" dirty="0">
                <a:latin typeface="Hacen Tunisia" panose="02000000000000000000" pitchFamily="2" charset="-78"/>
                <a:cs typeface="Hacen Tunisia" panose="02000000000000000000" pitchFamily="2" charset="-78"/>
              </a:rPr>
              <a:t> </a:t>
            </a:r>
            <a:endParaRPr lang="ar-YE" sz="4800" b="1" kern="0" dirty="0">
              <a:latin typeface="Hacen Tunisia" panose="02000000000000000000" pitchFamily="2" charset="-78"/>
              <a:cs typeface="Hacen Tunisia" panose="02000000000000000000" pitchFamily="2" charset="-78"/>
            </a:endParaRPr>
          </a:p>
        </p:txBody>
      </p:sp>
      <p:sp>
        <p:nvSpPr>
          <p:cNvPr id="189" name="Arrow: Up 188">
            <a:extLst>
              <a:ext uri="{FF2B5EF4-FFF2-40B4-BE49-F238E27FC236}">
                <a16:creationId xmlns:a16="http://schemas.microsoft.com/office/drawing/2014/main" id="{FC180043-568C-458A-AEC8-A12F245605C8}"/>
              </a:ext>
            </a:extLst>
          </p:cNvPr>
          <p:cNvSpPr/>
          <p:nvPr/>
        </p:nvSpPr>
        <p:spPr>
          <a:xfrm rot="21029522">
            <a:off x="6906281" y="2972958"/>
            <a:ext cx="484632" cy="3072595"/>
          </a:xfrm>
          <a:prstGeom prst="up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Arrow: Up 189">
            <a:extLst>
              <a:ext uri="{FF2B5EF4-FFF2-40B4-BE49-F238E27FC236}">
                <a16:creationId xmlns:a16="http://schemas.microsoft.com/office/drawing/2014/main" id="{B38EF289-FAC6-4B4D-BDEA-96899CF98813}"/>
              </a:ext>
            </a:extLst>
          </p:cNvPr>
          <p:cNvSpPr/>
          <p:nvPr/>
        </p:nvSpPr>
        <p:spPr>
          <a:xfrm rot="662950">
            <a:off x="7440345" y="2552376"/>
            <a:ext cx="484632" cy="3508997"/>
          </a:xfrm>
          <a:prstGeom prst="up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Arrow: Up 191">
            <a:extLst>
              <a:ext uri="{FF2B5EF4-FFF2-40B4-BE49-F238E27FC236}">
                <a16:creationId xmlns:a16="http://schemas.microsoft.com/office/drawing/2014/main" id="{EDD150B1-5C56-48F8-A118-D67601317579}"/>
              </a:ext>
            </a:extLst>
          </p:cNvPr>
          <p:cNvSpPr/>
          <p:nvPr/>
        </p:nvSpPr>
        <p:spPr>
          <a:xfrm rot="19196992">
            <a:off x="2026815" y="4271788"/>
            <a:ext cx="484632" cy="2068217"/>
          </a:xfrm>
          <a:prstGeom prst="up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Arrow: Up 192">
            <a:extLst>
              <a:ext uri="{FF2B5EF4-FFF2-40B4-BE49-F238E27FC236}">
                <a16:creationId xmlns:a16="http://schemas.microsoft.com/office/drawing/2014/main" id="{E4F19988-AB90-4637-BC10-617E54372DA5}"/>
              </a:ext>
            </a:extLst>
          </p:cNvPr>
          <p:cNvSpPr/>
          <p:nvPr/>
        </p:nvSpPr>
        <p:spPr>
          <a:xfrm>
            <a:off x="2636075" y="3791645"/>
            <a:ext cx="484632" cy="2379762"/>
          </a:xfrm>
          <a:prstGeom prst="up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TextBox 193">
            <a:extLst>
              <a:ext uri="{FF2B5EF4-FFF2-40B4-BE49-F238E27FC236}">
                <a16:creationId xmlns:a16="http://schemas.microsoft.com/office/drawing/2014/main" id="{52E51EAF-ED82-4D1E-9D51-7EC35DF21398}"/>
              </a:ext>
            </a:extLst>
          </p:cNvPr>
          <p:cNvSpPr txBox="1"/>
          <p:nvPr/>
        </p:nvSpPr>
        <p:spPr>
          <a:xfrm>
            <a:off x="1783246" y="6177901"/>
            <a:ext cx="2583445" cy="609398"/>
          </a:xfrm>
          <a:prstGeom prst="rect">
            <a:avLst/>
          </a:prstGeom>
          <a:solidFill>
            <a:srgbClr val="FF0000"/>
          </a:solidFill>
        </p:spPr>
        <p:txBody>
          <a:bodyPr wrap="square" rtlCol="0">
            <a:spAutoFit/>
          </a:bodyPr>
          <a:lstStyle/>
          <a:p>
            <a:pPr defTabSz="1140973"/>
            <a:r>
              <a:rPr lang="ar-SA" sz="3360" b="1" dirty="0">
                <a:solidFill>
                  <a:schemeClr val="bg1"/>
                </a:solidFill>
                <a:latin typeface="Constantia"/>
              </a:rPr>
              <a:t>الكابلات النحاسية</a:t>
            </a:r>
            <a:endParaRPr lang="en-US" sz="3360" b="1" dirty="0">
              <a:solidFill>
                <a:schemeClr val="bg1"/>
              </a:solidFill>
              <a:latin typeface="Constantia"/>
            </a:endParaRPr>
          </a:p>
        </p:txBody>
      </p:sp>
      <p:grpSp>
        <p:nvGrpSpPr>
          <p:cNvPr id="195" name="Group 5">
            <a:extLst>
              <a:ext uri="{FF2B5EF4-FFF2-40B4-BE49-F238E27FC236}">
                <a16:creationId xmlns:a16="http://schemas.microsoft.com/office/drawing/2014/main" id="{7E5BFBBF-3080-4BE7-8251-66F569D368DC}"/>
              </a:ext>
            </a:extLst>
          </p:cNvPr>
          <p:cNvGrpSpPr>
            <a:grpSpLocks/>
          </p:cNvGrpSpPr>
          <p:nvPr/>
        </p:nvGrpSpPr>
        <p:grpSpPr bwMode="auto">
          <a:xfrm>
            <a:off x="9969192" y="2922126"/>
            <a:ext cx="2357377" cy="1623249"/>
            <a:chOff x="2233" y="2604"/>
            <a:chExt cx="1196" cy="1092"/>
          </a:xfrm>
        </p:grpSpPr>
        <p:sp>
          <p:nvSpPr>
            <p:cNvPr id="196" name="Oval 8">
              <a:extLst>
                <a:ext uri="{FF2B5EF4-FFF2-40B4-BE49-F238E27FC236}">
                  <a16:creationId xmlns:a16="http://schemas.microsoft.com/office/drawing/2014/main" id="{2C8F88DB-8C30-4241-B0D3-CE3F553E55B6}"/>
                </a:ext>
              </a:extLst>
            </p:cNvPr>
            <p:cNvSpPr>
              <a:spLocks noChangeArrowheads="1"/>
            </p:cNvSpPr>
            <p:nvPr/>
          </p:nvSpPr>
          <p:spPr bwMode="gray">
            <a:xfrm>
              <a:off x="2275" y="2604"/>
              <a:ext cx="1101" cy="1092"/>
            </a:xfrm>
            <a:prstGeom prst="ellipse">
              <a:avLst/>
            </a:prstGeom>
            <a:gradFill rotWithShape="1">
              <a:gsLst>
                <a:gs pos="0">
                  <a:srgbClr val="B2B2B2"/>
                </a:gs>
                <a:gs pos="100000">
                  <a:srgbClr val="F1F1F1"/>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97" name="Oval 9">
              <a:extLst>
                <a:ext uri="{FF2B5EF4-FFF2-40B4-BE49-F238E27FC236}">
                  <a16:creationId xmlns:a16="http://schemas.microsoft.com/office/drawing/2014/main" id="{A96CDC2E-BBE6-475C-B621-622137E5F359}"/>
                </a:ext>
              </a:extLst>
            </p:cNvPr>
            <p:cNvSpPr>
              <a:spLocks noChangeArrowheads="1"/>
            </p:cNvSpPr>
            <p:nvPr/>
          </p:nvSpPr>
          <p:spPr bwMode="gray">
            <a:xfrm>
              <a:off x="2321" y="2654"/>
              <a:ext cx="1006"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pic>
          <p:nvPicPr>
            <p:cNvPr id="198" name="Picture 10" descr="circuler_1">
              <a:extLst>
                <a:ext uri="{FF2B5EF4-FFF2-40B4-BE49-F238E27FC236}">
                  <a16:creationId xmlns:a16="http://schemas.microsoft.com/office/drawing/2014/main" id="{B3E7CFD8-B4ED-4510-9ADF-A085E2F1B4BD}"/>
                </a:ext>
              </a:extLst>
            </p:cNvPr>
            <p:cNvPicPr>
              <a:picLocks noChangeAspect="1" noChangeArrowheads="1"/>
            </p:cNvPicPr>
            <p:nvPr/>
          </p:nvPicPr>
          <p:blipFill>
            <a:blip r:embed="rId3" cstate="print"/>
            <a:srcRect/>
            <a:stretch>
              <a:fillRect/>
            </a:stretch>
          </p:blipFill>
          <p:spPr bwMode="gray">
            <a:xfrm>
              <a:off x="2358" y="2690"/>
              <a:ext cx="939" cy="918"/>
            </a:xfrm>
            <a:prstGeom prst="rect">
              <a:avLst/>
            </a:prstGeom>
            <a:noFill/>
            <a:ln w="9525">
              <a:noFill/>
              <a:miter lim="800000"/>
              <a:headEnd/>
              <a:tailEnd/>
            </a:ln>
          </p:spPr>
        </p:pic>
        <p:sp>
          <p:nvSpPr>
            <p:cNvPr id="199" name="Oval 11">
              <a:extLst>
                <a:ext uri="{FF2B5EF4-FFF2-40B4-BE49-F238E27FC236}">
                  <a16:creationId xmlns:a16="http://schemas.microsoft.com/office/drawing/2014/main" id="{E1162AAF-E79E-401D-96F2-DA51F7495DC3}"/>
                </a:ext>
              </a:extLst>
            </p:cNvPr>
            <p:cNvSpPr>
              <a:spLocks noChangeArrowheads="1"/>
            </p:cNvSpPr>
            <p:nvPr/>
          </p:nvSpPr>
          <p:spPr bwMode="gray">
            <a:xfrm>
              <a:off x="2358" y="2690"/>
              <a:ext cx="933" cy="920"/>
            </a:xfrm>
            <a:prstGeom prst="ellipse">
              <a:avLst/>
            </a:prstGeom>
            <a:gradFill rotWithShape="1">
              <a:gsLst>
                <a:gs pos="0">
                  <a:srgbClr val="99FFCC">
                    <a:gamma/>
                    <a:shade val="26275"/>
                    <a:invGamma/>
                    <a:alpha val="89999"/>
                  </a:srgbClr>
                </a:gs>
                <a:gs pos="50000">
                  <a:srgbClr val="99FFCC">
                    <a:alpha val="45000"/>
                  </a:srgbClr>
                </a:gs>
                <a:gs pos="100000">
                  <a:srgbClr val="99FFCC">
                    <a:gamma/>
                    <a:shade val="26275"/>
                    <a:invGamma/>
                    <a:alpha val="89999"/>
                  </a:srgbClr>
                </a:gs>
              </a:gsLst>
              <a:lin ang="5400000" scaled="1"/>
            </a:gradFill>
            <a:ln>
              <a:noFill/>
            </a:ln>
            <a:effectLst/>
          </p:spPr>
          <p:txBody>
            <a:bodyPr wrap="none" anchor="ctr"/>
            <a:lstStyle/>
            <a:p>
              <a:pPr defTabSz="1140973"/>
              <a:endParaRPr lang="zh-TW" altLang="en-US" sz="2280">
                <a:solidFill>
                  <a:prstClr val="white"/>
                </a:solidFill>
                <a:latin typeface="Constantia"/>
                <a:ea typeface="新細明體" charset="-120"/>
              </a:endParaRPr>
            </a:p>
          </p:txBody>
        </p:sp>
        <p:sp>
          <p:nvSpPr>
            <p:cNvPr id="200" name="Freeform 12">
              <a:extLst>
                <a:ext uri="{FF2B5EF4-FFF2-40B4-BE49-F238E27FC236}">
                  <a16:creationId xmlns:a16="http://schemas.microsoft.com/office/drawing/2014/main" id="{75AD95B1-0124-426F-9AFB-FE3834AEBFB2}"/>
                </a:ext>
              </a:extLst>
            </p:cNvPr>
            <p:cNvSpPr>
              <a:spLocks/>
            </p:cNvSpPr>
            <p:nvPr/>
          </p:nvSpPr>
          <p:spPr bwMode="gray">
            <a:xfrm>
              <a:off x="2454" y="2708"/>
              <a:ext cx="733" cy="320"/>
            </a:xfrm>
            <a:custGeom>
              <a:avLst/>
              <a:gdLst>
                <a:gd name="T0" fmla="*/ 69 w 1321"/>
                <a:gd name="T1" fmla="*/ 7 h 712"/>
                <a:gd name="T2" fmla="*/ 69 w 1321"/>
                <a:gd name="T3" fmla="*/ 8 h 712"/>
                <a:gd name="T4" fmla="*/ 69 w 1321"/>
                <a:gd name="T5" fmla="*/ 9 h 712"/>
                <a:gd name="T6" fmla="*/ 69 w 1321"/>
                <a:gd name="T7" fmla="*/ 9 h 712"/>
                <a:gd name="T8" fmla="*/ 68 w 1321"/>
                <a:gd name="T9" fmla="*/ 10 h 712"/>
                <a:gd name="T10" fmla="*/ 67 w 1321"/>
                <a:gd name="T11" fmla="*/ 11 h 712"/>
                <a:gd name="T12" fmla="*/ 65 w 1321"/>
                <a:gd name="T13" fmla="*/ 11 h 712"/>
                <a:gd name="T14" fmla="*/ 63 w 1321"/>
                <a:gd name="T15" fmla="*/ 12 h 712"/>
                <a:gd name="T16" fmla="*/ 60 w 1321"/>
                <a:gd name="T17" fmla="*/ 12 h 712"/>
                <a:gd name="T18" fmla="*/ 57 w 1321"/>
                <a:gd name="T19" fmla="*/ 12 h 712"/>
                <a:gd name="T20" fmla="*/ 54 w 1321"/>
                <a:gd name="T21" fmla="*/ 13 h 712"/>
                <a:gd name="T22" fmla="*/ 51 w 1321"/>
                <a:gd name="T23" fmla="*/ 13 h 712"/>
                <a:gd name="T24" fmla="*/ 47 w 1321"/>
                <a:gd name="T25" fmla="*/ 13 h 712"/>
                <a:gd name="T26" fmla="*/ 43 w 1321"/>
                <a:gd name="T27" fmla="*/ 13 h 712"/>
                <a:gd name="T28" fmla="*/ 42 w 1321"/>
                <a:gd name="T29" fmla="*/ 13 h 712"/>
                <a:gd name="T30" fmla="*/ 25 w 1321"/>
                <a:gd name="T31" fmla="*/ 13 h 712"/>
                <a:gd name="T32" fmla="*/ 24 w 1321"/>
                <a:gd name="T33" fmla="*/ 13 h 712"/>
                <a:gd name="T34" fmla="*/ 22 w 1321"/>
                <a:gd name="T35" fmla="*/ 13 h 712"/>
                <a:gd name="T36" fmla="*/ 18 w 1321"/>
                <a:gd name="T37" fmla="*/ 13 h 712"/>
                <a:gd name="T38" fmla="*/ 15 w 1321"/>
                <a:gd name="T39" fmla="*/ 13 h 712"/>
                <a:gd name="T40" fmla="*/ 12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4 w 1321"/>
                <a:gd name="T89" fmla="*/ 0 h 712"/>
                <a:gd name="T90" fmla="*/ 49 w 1321"/>
                <a:gd name="T91" fmla="*/ 1 h 712"/>
                <a:gd name="T92" fmla="*/ 53 w 1321"/>
                <a:gd name="T93" fmla="*/ 2 h 712"/>
                <a:gd name="T94" fmla="*/ 57 w 1321"/>
                <a:gd name="T95" fmla="*/ 3 h 712"/>
                <a:gd name="T96" fmla="*/ 60 w 1321"/>
                <a:gd name="T97" fmla="*/ 4 h 712"/>
                <a:gd name="T98" fmla="*/ 63 w 1321"/>
                <a:gd name="T99" fmla="*/ 4 h 712"/>
                <a:gd name="T100" fmla="*/ 66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99FFCC">
                    <a:alpha val="17998"/>
                  </a:srgbClr>
                </a:gs>
              </a:gsLst>
              <a:lin ang="5400000" scaled="1"/>
            </a:gradFill>
            <a:ln w="0">
              <a:noFill/>
              <a:prstDash val="solid"/>
              <a:round/>
              <a:headEnd/>
              <a:tailEnd/>
            </a:ln>
          </p:spPr>
          <p:txBody>
            <a:bodyPr/>
            <a:lstStyle/>
            <a:p>
              <a:pPr defTabSz="1140973"/>
              <a:endParaRPr lang="ar-SA" sz="2280">
                <a:solidFill>
                  <a:prstClr val="white"/>
                </a:solidFill>
                <a:latin typeface="Constantia"/>
              </a:endParaRPr>
            </a:p>
          </p:txBody>
        </p:sp>
        <p:grpSp>
          <p:nvGrpSpPr>
            <p:cNvPr id="201" name="Group 13">
              <a:extLst>
                <a:ext uri="{FF2B5EF4-FFF2-40B4-BE49-F238E27FC236}">
                  <a16:creationId xmlns:a16="http://schemas.microsoft.com/office/drawing/2014/main" id="{EBEBDA02-CEA2-497C-8100-68664D6C9FA1}"/>
                </a:ext>
              </a:extLst>
            </p:cNvPr>
            <p:cNvGrpSpPr>
              <a:grpSpLocks/>
            </p:cNvGrpSpPr>
            <p:nvPr/>
          </p:nvGrpSpPr>
          <p:grpSpPr bwMode="auto">
            <a:xfrm rot="-1297425" flipH="1" flipV="1">
              <a:off x="2441" y="3402"/>
              <a:ext cx="826" cy="189"/>
              <a:chOff x="2514" y="1060"/>
              <a:chExt cx="908" cy="236"/>
            </a:xfrm>
          </p:grpSpPr>
          <p:grpSp>
            <p:nvGrpSpPr>
              <p:cNvPr id="203" name="Group 14">
                <a:extLst>
                  <a:ext uri="{FF2B5EF4-FFF2-40B4-BE49-F238E27FC236}">
                    <a16:creationId xmlns:a16="http://schemas.microsoft.com/office/drawing/2014/main" id="{B38299B0-F3C3-4F34-9E4F-81D34C8727A5}"/>
                  </a:ext>
                </a:extLst>
              </p:cNvPr>
              <p:cNvGrpSpPr>
                <a:grpSpLocks/>
              </p:cNvGrpSpPr>
              <p:nvPr/>
            </p:nvGrpSpPr>
            <p:grpSpPr bwMode="auto">
              <a:xfrm>
                <a:off x="2514" y="1060"/>
                <a:ext cx="742" cy="186"/>
                <a:chOff x="1565" y="2568"/>
                <a:chExt cx="1118" cy="279"/>
              </a:xfrm>
            </p:grpSpPr>
            <p:sp>
              <p:nvSpPr>
                <p:cNvPr id="209" name="AutoShape 15">
                  <a:extLst>
                    <a:ext uri="{FF2B5EF4-FFF2-40B4-BE49-F238E27FC236}">
                      <a16:creationId xmlns:a16="http://schemas.microsoft.com/office/drawing/2014/main" id="{8F9EFB05-C9C1-406A-BCFB-53288AF38299}"/>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10" name="AutoShape 16">
                  <a:extLst>
                    <a:ext uri="{FF2B5EF4-FFF2-40B4-BE49-F238E27FC236}">
                      <a16:creationId xmlns:a16="http://schemas.microsoft.com/office/drawing/2014/main" id="{47C32BFE-7D8E-4F00-A944-F247E24FE50A}"/>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11" name="AutoShape 17">
                  <a:extLst>
                    <a:ext uri="{FF2B5EF4-FFF2-40B4-BE49-F238E27FC236}">
                      <a16:creationId xmlns:a16="http://schemas.microsoft.com/office/drawing/2014/main" id="{BFD624AC-1816-4029-8C62-6549A220A440}"/>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12" name="AutoShape 18">
                  <a:extLst>
                    <a:ext uri="{FF2B5EF4-FFF2-40B4-BE49-F238E27FC236}">
                      <a16:creationId xmlns:a16="http://schemas.microsoft.com/office/drawing/2014/main" id="{5A2CC8CF-280D-4303-9442-0141F499560E}"/>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nvGrpSpPr>
              <p:cNvPr id="204" name="Group 19">
                <a:extLst>
                  <a:ext uri="{FF2B5EF4-FFF2-40B4-BE49-F238E27FC236}">
                    <a16:creationId xmlns:a16="http://schemas.microsoft.com/office/drawing/2014/main" id="{9CEAEC83-5DAD-42C9-995C-4354080EE754}"/>
                  </a:ext>
                </a:extLst>
              </p:cNvPr>
              <p:cNvGrpSpPr>
                <a:grpSpLocks/>
              </p:cNvGrpSpPr>
              <p:nvPr/>
            </p:nvGrpSpPr>
            <p:grpSpPr bwMode="auto">
              <a:xfrm rot="1353540">
                <a:off x="2680" y="1110"/>
                <a:ext cx="742" cy="186"/>
                <a:chOff x="1565" y="2568"/>
                <a:chExt cx="1118" cy="279"/>
              </a:xfrm>
            </p:grpSpPr>
            <p:sp>
              <p:nvSpPr>
                <p:cNvPr id="205" name="AutoShape 20">
                  <a:extLst>
                    <a:ext uri="{FF2B5EF4-FFF2-40B4-BE49-F238E27FC236}">
                      <a16:creationId xmlns:a16="http://schemas.microsoft.com/office/drawing/2014/main" id="{61410FF6-F91F-428B-AE3B-937713BD5C8F}"/>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06" name="AutoShape 21">
                  <a:extLst>
                    <a:ext uri="{FF2B5EF4-FFF2-40B4-BE49-F238E27FC236}">
                      <a16:creationId xmlns:a16="http://schemas.microsoft.com/office/drawing/2014/main" id="{6279A302-D399-40CA-95AF-44A829CCD512}"/>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07" name="AutoShape 22">
                  <a:extLst>
                    <a:ext uri="{FF2B5EF4-FFF2-40B4-BE49-F238E27FC236}">
                      <a16:creationId xmlns:a16="http://schemas.microsoft.com/office/drawing/2014/main" id="{803F199F-7C60-4B98-9240-4F03E335C6D6}"/>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08" name="AutoShape 23">
                  <a:extLst>
                    <a:ext uri="{FF2B5EF4-FFF2-40B4-BE49-F238E27FC236}">
                      <a16:creationId xmlns:a16="http://schemas.microsoft.com/office/drawing/2014/main" id="{35AB6480-988A-42FC-B9B3-FA5AEF128E2B}"/>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sp>
          <p:nvSpPr>
            <p:cNvPr id="202" name="Rectangle 24">
              <a:extLst>
                <a:ext uri="{FF2B5EF4-FFF2-40B4-BE49-F238E27FC236}">
                  <a16:creationId xmlns:a16="http://schemas.microsoft.com/office/drawing/2014/main" id="{16F66D03-815E-46F2-924B-578FF52BC893}"/>
                </a:ext>
              </a:extLst>
            </p:cNvPr>
            <p:cNvSpPr>
              <a:spLocks noChangeArrowheads="1"/>
            </p:cNvSpPr>
            <p:nvPr/>
          </p:nvSpPr>
          <p:spPr bwMode="black">
            <a:xfrm>
              <a:off x="2233" y="2895"/>
              <a:ext cx="1196" cy="490"/>
            </a:xfrm>
            <a:prstGeom prst="rect">
              <a:avLst/>
            </a:prstGeom>
            <a:noFill/>
            <a:ln w="9525" algn="ctr">
              <a:noFill/>
              <a:miter lim="800000"/>
              <a:headEnd/>
              <a:tailEnd/>
            </a:ln>
          </p:spPr>
          <p:txBody>
            <a:bodyPr wrap="square">
              <a:spAutoFit/>
            </a:bodyPr>
            <a:lstStyle/>
            <a:p>
              <a:pPr algn="ctr" defTabSz="1140973"/>
              <a:r>
                <a:rPr lang="ar-YE" altLang="zh-TW" sz="3840" b="1" dirty="0">
                  <a:solidFill>
                    <a:srgbClr val="000066"/>
                  </a:solidFill>
                  <a:latin typeface="Arial" pitchFamily="34" charset="0"/>
                  <a:ea typeface="標楷體" pitchFamily="65" charset="-120"/>
                  <a:cs typeface="Arial" pitchFamily="34" charset="0"/>
                </a:rPr>
                <a:t>202</a:t>
              </a:r>
              <a:r>
                <a:rPr lang="en-US" altLang="zh-TW" sz="3840" b="1" dirty="0">
                  <a:solidFill>
                    <a:srgbClr val="000066"/>
                  </a:solidFill>
                  <a:latin typeface="Arial" pitchFamily="34" charset="0"/>
                  <a:ea typeface="標楷體" pitchFamily="65" charset="-120"/>
                  <a:cs typeface="Arial" pitchFamily="34" charset="0"/>
                </a:rPr>
                <a:t>5</a:t>
              </a:r>
              <a:endParaRPr lang="zh-TW" altLang="en-US" sz="3840" b="1" dirty="0">
                <a:solidFill>
                  <a:srgbClr val="000066"/>
                </a:solidFill>
                <a:latin typeface="Arial" pitchFamily="34" charset="0"/>
                <a:ea typeface="標楷體" pitchFamily="65" charset="-120"/>
                <a:cs typeface="Arial" pitchFamily="34" charset="0"/>
              </a:endParaRPr>
            </a:p>
          </p:txBody>
        </p:sp>
      </p:grpSp>
      <p:grpSp>
        <p:nvGrpSpPr>
          <p:cNvPr id="213" name="Group 51">
            <a:extLst>
              <a:ext uri="{FF2B5EF4-FFF2-40B4-BE49-F238E27FC236}">
                <a16:creationId xmlns:a16="http://schemas.microsoft.com/office/drawing/2014/main" id="{39C54422-6EA4-484A-8D02-20FEBA9552A4}"/>
              </a:ext>
            </a:extLst>
          </p:cNvPr>
          <p:cNvGrpSpPr>
            <a:grpSpLocks/>
          </p:cNvGrpSpPr>
          <p:nvPr/>
        </p:nvGrpSpPr>
        <p:grpSpPr bwMode="auto">
          <a:xfrm>
            <a:off x="10041553" y="1212109"/>
            <a:ext cx="2193577" cy="1658716"/>
            <a:chOff x="624" y="2604"/>
            <a:chExt cx="1102" cy="1092"/>
          </a:xfrm>
        </p:grpSpPr>
        <p:sp>
          <p:nvSpPr>
            <p:cNvPr id="214" name="Oval 54">
              <a:extLst>
                <a:ext uri="{FF2B5EF4-FFF2-40B4-BE49-F238E27FC236}">
                  <a16:creationId xmlns:a16="http://schemas.microsoft.com/office/drawing/2014/main" id="{F3AA5091-3C3C-45C4-9E40-159EA01128B8}"/>
                </a:ext>
              </a:extLst>
            </p:cNvPr>
            <p:cNvSpPr>
              <a:spLocks noChangeArrowheads="1"/>
            </p:cNvSpPr>
            <p:nvPr/>
          </p:nvSpPr>
          <p:spPr bwMode="gray">
            <a:xfrm>
              <a:off x="624" y="2604"/>
              <a:ext cx="1102" cy="1092"/>
            </a:xfrm>
            <a:prstGeom prst="ellipse">
              <a:avLst/>
            </a:prstGeom>
            <a:gradFill rotWithShape="1">
              <a:gsLst>
                <a:gs pos="0">
                  <a:srgbClr val="B2B2B2"/>
                </a:gs>
                <a:gs pos="100000">
                  <a:srgbClr val="EFEFEF"/>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15" name="Oval 55">
              <a:extLst>
                <a:ext uri="{FF2B5EF4-FFF2-40B4-BE49-F238E27FC236}">
                  <a16:creationId xmlns:a16="http://schemas.microsoft.com/office/drawing/2014/main" id="{268311AE-9136-41F0-83FA-EA356807A2D0}"/>
                </a:ext>
              </a:extLst>
            </p:cNvPr>
            <p:cNvSpPr>
              <a:spLocks noChangeArrowheads="1"/>
            </p:cNvSpPr>
            <p:nvPr/>
          </p:nvSpPr>
          <p:spPr bwMode="gray">
            <a:xfrm>
              <a:off x="671" y="2654"/>
              <a:ext cx="1005"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pic>
          <p:nvPicPr>
            <p:cNvPr id="216" name="Picture 56" descr="circuler_1">
              <a:extLst>
                <a:ext uri="{FF2B5EF4-FFF2-40B4-BE49-F238E27FC236}">
                  <a16:creationId xmlns:a16="http://schemas.microsoft.com/office/drawing/2014/main" id="{1A9B1528-EC11-492C-95C5-7ABE3D9A7A60}"/>
                </a:ext>
              </a:extLst>
            </p:cNvPr>
            <p:cNvPicPr>
              <a:picLocks noChangeAspect="1" noChangeArrowheads="1"/>
            </p:cNvPicPr>
            <p:nvPr/>
          </p:nvPicPr>
          <p:blipFill>
            <a:blip r:embed="rId4" cstate="print"/>
            <a:srcRect/>
            <a:stretch>
              <a:fillRect/>
            </a:stretch>
          </p:blipFill>
          <p:spPr bwMode="gray">
            <a:xfrm>
              <a:off x="707" y="2690"/>
              <a:ext cx="940" cy="918"/>
            </a:xfrm>
            <a:prstGeom prst="rect">
              <a:avLst/>
            </a:prstGeom>
            <a:noFill/>
            <a:ln w="9525">
              <a:noFill/>
              <a:miter lim="800000"/>
              <a:headEnd/>
              <a:tailEnd/>
            </a:ln>
          </p:spPr>
        </p:pic>
        <p:sp>
          <p:nvSpPr>
            <p:cNvPr id="217" name="Oval 57">
              <a:extLst>
                <a:ext uri="{FF2B5EF4-FFF2-40B4-BE49-F238E27FC236}">
                  <a16:creationId xmlns:a16="http://schemas.microsoft.com/office/drawing/2014/main" id="{21E8A0C9-B943-4F7C-9BA6-F8AAF2EEB6E6}"/>
                </a:ext>
              </a:extLst>
            </p:cNvPr>
            <p:cNvSpPr>
              <a:spLocks noChangeArrowheads="1"/>
            </p:cNvSpPr>
            <p:nvPr/>
          </p:nvSpPr>
          <p:spPr bwMode="gray">
            <a:xfrm>
              <a:off x="707" y="2690"/>
              <a:ext cx="934" cy="920"/>
            </a:xfrm>
            <a:prstGeom prst="ellipse">
              <a:avLst/>
            </a:prstGeom>
            <a:gradFill rotWithShape="1">
              <a:gsLst>
                <a:gs pos="0">
                  <a:srgbClr val="FFFF99">
                    <a:gamma/>
                    <a:shade val="26275"/>
                    <a:invGamma/>
                    <a:alpha val="89999"/>
                  </a:srgbClr>
                </a:gs>
                <a:gs pos="50000">
                  <a:srgbClr val="FFFF99">
                    <a:alpha val="45000"/>
                  </a:srgbClr>
                </a:gs>
                <a:gs pos="100000">
                  <a:srgbClr val="FFFF99">
                    <a:gamma/>
                    <a:shade val="26275"/>
                    <a:invGamma/>
                    <a:alpha val="89999"/>
                  </a:srgbClr>
                </a:gs>
              </a:gsLst>
              <a:lin ang="5400000" scaled="1"/>
            </a:gradFill>
            <a:ln>
              <a:noFill/>
            </a:ln>
            <a:effectLst/>
          </p:spPr>
          <p:txBody>
            <a:bodyPr wrap="none" anchor="ctr"/>
            <a:lstStyle/>
            <a:p>
              <a:pPr defTabSz="1140973"/>
              <a:endParaRPr lang="zh-TW" altLang="en-US" sz="2280">
                <a:solidFill>
                  <a:prstClr val="white"/>
                </a:solidFill>
                <a:latin typeface="Constantia"/>
                <a:ea typeface="新細明體" charset="-120"/>
              </a:endParaRPr>
            </a:p>
          </p:txBody>
        </p:sp>
        <p:sp>
          <p:nvSpPr>
            <p:cNvPr id="218" name="Freeform 58">
              <a:extLst>
                <a:ext uri="{FF2B5EF4-FFF2-40B4-BE49-F238E27FC236}">
                  <a16:creationId xmlns:a16="http://schemas.microsoft.com/office/drawing/2014/main" id="{44426E85-D9EB-4FDE-A3B0-134338153D48}"/>
                </a:ext>
              </a:extLst>
            </p:cNvPr>
            <p:cNvSpPr>
              <a:spLocks/>
            </p:cNvSpPr>
            <p:nvPr/>
          </p:nvSpPr>
          <p:spPr bwMode="gray">
            <a:xfrm>
              <a:off x="803" y="2708"/>
              <a:ext cx="734" cy="320"/>
            </a:xfrm>
            <a:custGeom>
              <a:avLst/>
              <a:gdLst>
                <a:gd name="T0" fmla="*/ 69 w 1321"/>
                <a:gd name="T1" fmla="*/ 7 h 712"/>
                <a:gd name="T2" fmla="*/ 70 w 1321"/>
                <a:gd name="T3" fmla="*/ 8 h 712"/>
                <a:gd name="T4" fmla="*/ 70 w 1321"/>
                <a:gd name="T5" fmla="*/ 9 h 712"/>
                <a:gd name="T6" fmla="*/ 70 w 1321"/>
                <a:gd name="T7" fmla="*/ 9 h 712"/>
                <a:gd name="T8" fmla="*/ 69 w 1321"/>
                <a:gd name="T9" fmla="*/ 10 h 712"/>
                <a:gd name="T10" fmla="*/ 67 w 1321"/>
                <a:gd name="T11" fmla="*/ 11 h 712"/>
                <a:gd name="T12" fmla="*/ 66 w 1321"/>
                <a:gd name="T13" fmla="*/ 11 h 712"/>
                <a:gd name="T14" fmla="*/ 63 w 1321"/>
                <a:gd name="T15" fmla="*/ 12 h 712"/>
                <a:gd name="T16" fmla="*/ 61 w 1321"/>
                <a:gd name="T17" fmla="*/ 12 h 712"/>
                <a:gd name="T18" fmla="*/ 58 w 1321"/>
                <a:gd name="T19" fmla="*/ 12 h 712"/>
                <a:gd name="T20" fmla="*/ 54 w 1321"/>
                <a:gd name="T21" fmla="*/ 13 h 712"/>
                <a:gd name="T22" fmla="*/ 51 w 1321"/>
                <a:gd name="T23" fmla="*/ 13 h 712"/>
                <a:gd name="T24" fmla="*/ 48 w 1321"/>
                <a:gd name="T25" fmla="*/ 13 h 712"/>
                <a:gd name="T26" fmla="*/ 43 w 1321"/>
                <a:gd name="T27" fmla="*/ 13 h 712"/>
                <a:gd name="T28" fmla="*/ 42 w 1321"/>
                <a:gd name="T29" fmla="*/ 13 h 712"/>
                <a:gd name="T30" fmla="*/ 26 w 1321"/>
                <a:gd name="T31" fmla="*/ 13 h 712"/>
                <a:gd name="T32" fmla="*/ 25 w 1321"/>
                <a:gd name="T33" fmla="*/ 13 h 712"/>
                <a:gd name="T34" fmla="*/ 22 w 1321"/>
                <a:gd name="T35" fmla="*/ 13 h 712"/>
                <a:gd name="T36" fmla="*/ 18 w 1321"/>
                <a:gd name="T37" fmla="*/ 13 h 712"/>
                <a:gd name="T38" fmla="*/ 15 w 1321"/>
                <a:gd name="T39" fmla="*/ 13 h 712"/>
                <a:gd name="T40" fmla="*/ 13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5 w 1321"/>
                <a:gd name="T89" fmla="*/ 0 h 712"/>
                <a:gd name="T90" fmla="*/ 49 w 1321"/>
                <a:gd name="T91" fmla="*/ 1 h 712"/>
                <a:gd name="T92" fmla="*/ 53 w 1321"/>
                <a:gd name="T93" fmla="*/ 2 h 712"/>
                <a:gd name="T94" fmla="*/ 57 w 1321"/>
                <a:gd name="T95" fmla="*/ 3 h 712"/>
                <a:gd name="T96" fmla="*/ 61 w 1321"/>
                <a:gd name="T97" fmla="*/ 4 h 712"/>
                <a:gd name="T98" fmla="*/ 64 w 1321"/>
                <a:gd name="T99" fmla="*/ 4 h 712"/>
                <a:gd name="T100" fmla="*/ 67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FF99">
                    <a:alpha val="17998"/>
                  </a:srgbClr>
                </a:gs>
              </a:gsLst>
              <a:lin ang="5400000" scaled="1"/>
            </a:gradFill>
            <a:ln w="0">
              <a:noFill/>
              <a:prstDash val="solid"/>
              <a:round/>
              <a:headEnd/>
              <a:tailEnd/>
            </a:ln>
          </p:spPr>
          <p:txBody>
            <a:bodyPr/>
            <a:lstStyle/>
            <a:p>
              <a:pPr defTabSz="1140973"/>
              <a:endParaRPr lang="ar-SA" sz="2280">
                <a:solidFill>
                  <a:prstClr val="white"/>
                </a:solidFill>
                <a:latin typeface="Constantia"/>
              </a:endParaRPr>
            </a:p>
          </p:txBody>
        </p:sp>
        <p:sp>
          <p:nvSpPr>
            <p:cNvPr id="219" name="Rectangle 59">
              <a:extLst>
                <a:ext uri="{FF2B5EF4-FFF2-40B4-BE49-F238E27FC236}">
                  <a16:creationId xmlns:a16="http://schemas.microsoft.com/office/drawing/2014/main" id="{EC99C08F-4997-4CEE-9AFB-BC2B2ECF43F9}"/>
                </a:ext>
              </a:extLst>
            </p:cNvPr>
            <p:cNvSpPr>
              <a:spLocks noChangeArrowheads="1"/>
            </p:cNvSpPr>
            <p:nvPr/>
          </p:nvSpPr>
          <p:spPr bwMode="black">
            <a:xfrm>
              <a:off x="783" y="2891"/>
              <a:ext cx="765" cy="439"/>
            </a:xfrm>
            <a:prstGeom prst="rect">
              <a:avLst/>
            </a:prstGeom>
            <a:noFill/>
            <a:ln w="9525" algn="ctr">
              <a:noFill/>
              <a:miter lim="800000"/>
              <a:headEnd/>
              <a:tailEnd/>
            </a:ln>
          </p:spPr>
          <p:txBody>
            <a:bodyPr wrap="none">
              <a:spAutoFit/>
            </a:bodyPr>
            <a:lstStyle/>
            <a:p>
              <a:pPr algn="ctr" defTabSz="1140973" rtl="1"/>
              <a:r>
                <a:rPr lang="en-US" altLang="zh-TW" sz="3360" b="1" dirty="0">
                  <a:solidFill>
                    <a:srgbClr val="000066"/>
                  </a:solidFill>
                  <a:latin typeface="Arial" pitchFamily="34" charset="0"/>
                  <a:ea typeface="標楷體" pitchFamily="65" charset="-120"/>
                  <a:cs typeface="Arial" pitchFamily="34" charset="0"/>
                </a:rPr>
                <a:t>16 Mb</a:t>
              </a:r>
              <a:endParaRPr lang="zh-TW" altLang="en-US" sz="3360" b="1" dirty="0">
                <a:solidFill>
                  <a:srgbClr val="000066"/>
                </a:solidFill>
                <a:latin typeface="Arial" pitchFamily="34" charset="0"/>
                <a:ea typeface="標楷體" pitchFamily="65" charset="-120"/>
                <a:cs typeface="Arial" pitchFamily="34" charset="0"/>
              </a:endParaRPr>
            </a:p>
          </p:txBody>
        </p:sp>
        <p:grpSp>
          <p:nvGrpSpPr>
            <p:cNvPr id="220" name="Group 60">
              <a:extLst>
                <a:ext uri="{FF2B5EF4-FFF2-40B4-BE49-F238E27FC236}">
                  <a16:creationId xmlns:a16="http://schemas.microsoft.com/office/drawing/2014/main" id="{54AD340F-5BA8-4705-96F5-D879775DE98F}"/>
                </a:ext>
              </a:extLst>
            </p:cNvPr>
            <p:cNvGrpSpPr>
              <a:grpSpLocks/>
            </p:cNvGrpSpPr>
            <p:nvPr/>
          </p:nvGrpSpPr>
          <p:grpSpPr bwMode="auto">
            <a:xfrm rot="-1297425" flipH="1" flipV="1">
              <a:off x="779" y="3400"/>
              <a:ext cx="820" cy="189"/>
              <a:chOff x="2522" y="1060"/>
              <a:chExt cx="900" cy="236"/>
            </a:xfrm>
          </p:grpSpPr>
          <p:grpSp>
            <p:nvGrpSpPr>
              <p:cNvPr id="221" name="Group 61">
                <a:extLst>
                  <a:ext uri="{FF2B5EF4-FFF2-40B4-BE49-F238E27FC236}">
                    <a16:creationId xmlns:a16="http://schemas.microsoft.com/office/drawing/2014/main" id="{C4E95522-9E99-4266-97C5-C42A0110E1F2}"/>
                  </a:ext>
                </a:extLst>
              </p:cNvPr>
              <p:cNvGrpSpPr>
                <a:grpSpLocks/>
              </p:cNvGrpSpPr>
              <p:nvPr/>
            </p:nvGrpSpPr>
            <p:grpSpPr bwMode="auto">
              <a:xfrm>
                <a:off x="2522" y="1060"/>
                <a:ext cx="742" cy="186"/>
                <a:chOff x="1565" y="2568"/>
                <a:chExt cx="1118" cy="279"/>
              </a:xfrm>
            </p:grpSpPr>
            <p:sp>
              <p:nvSpPr>
                <p:cNvPr id="227" name="AutoShape 62">
                  <a:extLst>
                    <a:ext uri="{FF2B5EF4-FFF2-40B4-BE49-F238E27FC236}">
                      <a16:creationId xmlns:a16="http://schemas.microsoft.com/office/drawing/2014/main" id="{58AE355C-C483-4F45-A43D-72ACBA1AB283}"/>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28" name="AutoShape 63">
                  <a:extLst>
                    <a:ext uri="{FF2B5EF4-FFF2-40B4-BE49-F238E27FC236}">
                      <a16:creationId xmlns:a16="http://schemas.microsoft.com/office/drawing/2014/main" id="{191E874E-DB47-4FA0-95CC-37C282A2C5D1}"/>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29" name="AutoShape 64">
                  <a:extLst>
                    <a:ext uri="{FF2B5EF4-FFF2-40B4-BE49-F238E27FC236}">
                      <a16:creationId xmlns:a16="http://schemas.microsoft.com/office/drawing/2014/main" id="{2D029374-CE55-4881-98C4-C50B9DC38B5A}"/>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30" name="AutoShape 65">
                  <a:extLst>
                    <a:ext uri="{FF2B5EF4-FFF2-40B4-BE49-F238E27FC236}">
                      <a16:creationId xmlns:a16="http://schemas.microsoft.com/office/drawing/2014/main" id="{40B8AF15-0641-4F97-9B32-460660B68BB8}"/>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nvGrpSpPr>
              <p:cNvPr id="222" name="Group 66">
                <a:extLst>
                  <a:ext uri="{FF2B5EF4-FFF2-40B4-BE49-F238E27FC236}">
                    <a16:creationId xmlns:a16="http://schemas.microsoft.com/office/drawing/2014/main" id="{51411D8F-6679-4A60-AC95-2BBDB51620F2}"/>
                  </a:ext>
                </a:extLst>
              </p:cNvPr>
              <p:cNvGrpSpPr>
                <a:grpSpLocks/>
              </p:cNvGrpSpPr>
              <p:nvPr/>
            </p:nvGrpSpPr>
            <p:grpSpPr bwMode="auto">
              <a:xfrm rot="1353540">
                <a:off x="2680" y="1110"/>
                <a:ext cx="742" cy="186"/>
                <a:chOff x="1565" y="2568"/>
                <a:chExt cx="1118" cy="279"/>
              </a:xfrm>
            </p:grpSpPr>
            <p:sp>
              <p:nvSpPr>
                <p:cNvPr id="223" name="AutoShape 67">
                  <a:extLst>
                    <a:ext uri="{FF2B5EF4-FFF2-40B4-BE49-F238E27FC236}">
                      <a16:creationId xmlns:a16="http://schemas.microsoft.com/office/drawing/2014/main" id="{A243FEF3-C59E-48A8-AE7B-A299EC1D8C36}"/>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24" name="AutoShape 68">
                  <a:extLst>
                    <a:ext uri="{FF2B5EF4-FFF2-40B4-BE49-F238E27FC236}">
                      <a16:creationId xmlns:a16="http://schemas.microsoft.com/office/drawing/2014/main" id="{ED113B26-6233-4F24-B900-E47CF53B8B93}"/>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25" name="AutoShape 69">
                  <a:extLst>
                    <a:ext uri="{FF2B5EF4-FFF2-40B4-BE49-F238E27FC236}">
                      <a16:creationId xmlns:a16="http://schemas.microsoft.com/office/drawing/2014/main" id="{AEBE28E9-7308-4163-9D9A-2D59BC112CC6}"/>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26" name="AutoShape 70">
                  <a:extLst>
                    <a:ext uri="{FF2B5EF4-FFF2-40B4-BE49-F238E27FC236}">
                      <a16:creationId xmlns:a16="http://schemas.microsoft.com/office/drawing/2014/main" id="{D877CF8B-365B-4D4B-8EDF-C8FC5781C857}"/>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grpSp>
      <p:sp>
        <p:nvSpPr>
          <p:cNvPr id="231" name="TextBox 230">
            <a:extLst>
              <a:ext uri="{FF2B5EF4-FFF2-40B4-BE49-F238E27FC236}">
                <a16:creationId xmlns:a16="http://schemas.microsoft.com/office/drawing/2014/main" id="{81EC1F17-A691-4A00-BEBE-89504559FA1E}"/>
              </a:ext>
            </a:extLst>
          </p:cNvPr>
          <p:cNvSpPr txBox="1"/>
          <p:nvPr/>
        </p:nvSpPr>
        <p:spPr>
          <a:xfrm>
            <a:off x="9786883" y="5608176"/>
            <a:ext cx="2374368" cy="1126462"/>
          </a:xfrm>
          <a:prstGeom prst="rect">
            <a:avLst/>
          </a:prstGeom>
          <a:solidFill>
            <a:srgbClr val="FF0000"/>
          </a:solidFill>
        </p:spPr>
        <p:txBody>
          <a:bodyPr wrap="square" rtlCol="0">
            <a:spAutoFit/>
          </a:bodyPr>
          <a:lstStyle/>
          <a:p>
            <a:pPr algn="ctr" defTabSz="1140973"/>
            <a:r>
              <a:rPr lang="ar-SA" sz="3360" b="1" dirty="0">
                <a:solidFill>
                  <a:schemeClr val="bg1"/>
                </a:solidFill>
                <a:latin typeface="Constantia"/>
              </a:rPr>
              <a:t>متوسط سرعة الانترنت</a:t>
            </a:r>
            <a:endParaRPr lang="en-US" sz="3360" b="1" dirty="0">
              <a:solidFill>
                <a:schemeClr val="bg1"/>
              </a:solidFill>
              <a:latin typeface="Constantia"/>
            </a:endParaRPr>
          </a:p>
        </p:txBody>
      </p:sp>
      <p:pic>
        <p:nvPicPr>
          <p:cNvPr id="232" name="Picture 231">
            <a:extLst>
              <a:ext uri="{FF2B5EF4-FFF2-40B4-BE49-F238E27FC236}">
                <a16:creationId xmlns:a16="http://schemas.microsoft.com/office/drawing/2014/main" id="{D19674AF-1BE9-4166-86B7-E29588B2F2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47" y="-38645"/>
            <a:ext cx="1077258" cy="467535"/>
          </a:xfrm>
          <a:prstGeom prst="rect">
            <a:avLst/>
          </a:prstGeom>
        </p:spPr>
      </p:pic>
      <p:sp>
        <p:nvSpPr>
          <p:cNvPr id="233" name="Arrow: Up 232">
            <a:extLst>
              <a:ext uri="{FF2B5EF4-FFF2-40B4-BE49-F238E27FC236}">
                <a16:creationId xmlns:a16="http://schemas.microsoft.com/office/drawing/2014/main" id="{CDCA4CC0-A074-42CA-9D04-6FEEC0473C97}"/>
              </a:ext>
            </a:extLst>
          </p:cNvPr>
          <p:cNvSpPr/>
          <p:nvPr/>
        </p:nvSpPr>
        <p:spPr>
          <a:xfrm rot="21029522">
            <a:off x="10908657" y="4516473"/>
            <a:ext cx="484632" cy="1063885"/>
          </a:xfrm>
          <a:prstGeom prst="up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7388313"/>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8"/>
                                        </p:tgtEl>
                                        <p:attrNameLst>
                                          <p:attrName>style.visibility</p:attrName>
                                        </p:attrNameLst>
                                      </p:cBhvr>
                                      <p:to>
                                        <p:strVal val="visible"/>
                                      </p:to>
                                    </p:set>
                                    <p:anim calcmode="lin" valueType="num">
                                      <p:cBhvr>
                                        <p:cTn id="7" dur="1000" fill="hold"/>
                                        <p:tgtEl>
                                          <p:spTgt spid="188"/>
                                        </p:tgtEl>
                                        <p:attrNameLst>
                                          <p:attrName>ppt_w</p:attrName>
                                        </p:attrNameLst>
                                      </p:cBhvr>
                                      <p:tavLst>
                                        <p:tav tm="0">
                                          <p:val>
                                            <p:fltVal val="0"/>
                                          </p:val>
                                        </p:tav>
                                        <p:tav tm="100000">
                                          <p:val>
                                            <p:strVal val="#ppt_w"/>
                                          </p:val>
                                        </p:tav>
                                      </p:tavLst>
                                    </p:anim>
                                    <p:anim calcmode="lin" valueType="num">
                                      <p:cBhvr>
                                        <p:cTn id="8" dur="1000" fill="hold"/>
                                        <p:tgtEl>
                                          <p:spTgt spid="188"/>
                                        </p:tgtEl>
                                        <p:attrNameLst>
                                          <p:attrName>ppt_h</p:attrName>
                                        </p:attrNameLst>
                                      </p:cBhvr>
                                      <p:tavLst>
                                        <p:tav tm="0">
                                          <p:val>
                                            <p:fltVal val="0"/>
                                          </p:val>
                                        </p:tav>
                                        <p:tav tm="100000">
                                          <p:val>
                                            <p:strVal val="#ppt_h"/>
                                          </p:val>
                                        </p:tav>
                                      </p:tavLst>
                                    </p:anim>
                                    <p:animEffect transition="in" filter="fade">
                                      <p:cBhvr>
                                        <p:cTn id="9" dur="1000"/>
                                        <p:tgtEl>
                                          <p:spTgt spid="188"/>
                                        </p:tgtEl>
                                      </p:cBhvr>
                                    </p:animEffect>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91"/>
                                        </p:tgtEl>
                                        <p:attrNameLst>
                                          <p:attrName>style.visibility</p:attrName>
                                        </p:attrNameLst>
                                      </p:cBhvr>
                                      <p:to>
                                        <p:strVal val="visible"/>
                                      </p:to>
                                    </p:set>
                                    <p:anim calcmode="lin" valueType="num">
                                      <p:cBhvr additive="base">
                                        <p:cTn id="13" dur="500" fill="hold"/>
                                        <p:tgtEl>
                                          <p:spTgt spid="191"/>
                                        </p:tgtEl>
                                        <p:attrNameLst>
                                          <p:attrName>ppt_x</p:attrName>
                                        </p:attrNameLst>
                                      </p:cBhvr>
                                      <p:tavLst>
                                        <p:tav tm="0">
                                          <p:val>
                                            <p:strVal val="#ppt_x"/>
                                          </p:val>
                                        </p:tav>
                                        <p:tav tm="100000">
                                          <p:val>
                                            <p:strVal val="#ppt_x"/>
                                          </p:val>
                                        </p:tav>
                                      </p:tavLst>
                                    </p:anim>
                                    <p:anim calcmode="lin" valueType="num">
                                      <p:cBhvr additive="base">
                                        <p:cTn id="14" dur="500" fill="hold"/>
                                        <p:tgtEl>
                                          <p:spTgt spid="191"/>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fill="hold"/>
                                        <p:tgtEl>
                                          <p:spTgt spid="22"/>
                                        </p:tgtEl>
                                        <p:attrNameLst>
                                          <p:attrName>ppt_x</p:attrName>
                                        </p:attrNameLst>
                                      </p:cBhvr>
                                      <p:tavLst>
                                        <p:tav tm="0">
                                          <p:val>
                                            <p:strVal val="0-#ppt_w/2"/>
                                          </p:val>
                                        </p:tav>
                                        <p:tav tm="100000">
                                          <p:val>
                                            <p:strVal val="#ppt_x"/>
                                          </p:val>
                                        </p:tav>
                                      </p:tavLst>
                                    </p:anim>
                                    <p:anim calcmode="lin" valueType="num">
                                      <p:cBhvr additive="base">
                                        <p:cTn id="19" dur="500" fill="hold"/>
                                        <p:tgtEl>
                                          <p:spTgt spid="22"/>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fill="hold"/>
                                        <p:tgtEl>
                                          <p:spTgt spid="58"/>
                                        </p:tgtEl>
                                        <p:attrNameLst>
                                          <p:attrName>ppt_x</p:attrName>
                                        </p:attrNameLst>
                                      </p:cBhvr>
                                      <p:tavLst>
                                        <p:tav tm="0">
                                          <p:val>
                                            <p:strVal val="0-#ppt_w/2"/>
                                          </p:val>
                                        </p:tav>
                                        <p:tav tm="100000">
                                          <p:val>
                                            <p:strVal val="#ppt_x"/>
                                          </p:val>
                                        </p:tav>
                                      </p:tavLst>
                                    </p:anim>
                                    <p:anim calcmode="lin" valueType="num">
                                      <p:cBhvr additive="base">
                                        <p:cTn id="24" dur="500" fill="hold"/>
                                        <p:tgtEl>
                                          <p:spTgt spid="58"/>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8"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0-#ppt_w/2"/>
                                          </p:val>
                                        </p:tav>
                                        <p:tav tm="100000">
                                          <p:val>
                                            <p:strVal val="#ppt_x"/>
                                          </p:val>
                                        </p:tav>
                                      </p:tavLst>
                                    </p:anim>
                                    <p:anim calcmode="lin" valueType="num">
                                      <p:cBhvr additive="base">
                                        <p:cTn id="29" dur="500" fill="hold"/>
                                        <p:tgtEl>
                                          <p:spTgt spid="40"/>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8" fill="hold" nodeType="afterEffect">
                                  <p:stCondLst>
                                    <p:cond delay="0"/>
                                  </p:stCondLst>
                                  <p:childTnLst>
                                    <p:set>
                                      <p:cBhvr>
                                        <p:cTn id="32" dur="1" fill="hold">
                                          <p:stCondLst>
                                            <p:cond delay="0"/>
                                          </p:stCondLst>
                                        </p:cTn>
                                        <p:tgtEl>
                                          <p:spTgt spid="152"/>
                                        </p:tgtEl>
                                        <p:attrNameLst>
                                          <p:attrName>style.visibility</p:attrName>
                                        </p:attrNameLst>
                                      </p:cBhvr>
                                      <p:to>
                                        <p:strVal val="visible"/>
                                      </p:to>
                                    </p:set>
                                    <p:anim calcmode="lin" valueType="num">
                                      <p:cBhvr additive="base">
                                        <p:cTn id="33" dur="500" fill="hold"/>
                                        <p:tgtEl>
                                          <p:spTgt spid="152"/>
                                        </p:tgtEl>
                                        <p:attrNameLst>
                                          <p:attrName>ppt_x</p:attrName>
                                        </p:attrNameLst>
                                      </p:cBhvr>
                                      <p:tavLst>
                                        <p:tav tm="0">
                                          <p:val>
                                            <p:strVal val="0-#ppt_w/2"/>
                                          </p:val>
                                        </p:tav>
                                        <p:tav tm="100000">
                                          <p:val>
                                            <p:strVal val="#ppt_x"/>
                                          </p:val>
                                        </p:tav>
                                      </p:tavLst>
                                    </p:anim>
                                    <p:anim calcmode="lin" valueType="num">
                                      <p:cBhvr additive="base">
                                        <p:cTn id="34" dur="500" fill="hold"/>
                                        <p:tgtEl>
                                          <p:spTgt spid="152"/>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 presetClass="entr" presetSubtype="1" fill="hold" nodeType="afterEffect">
                                  <p:stCondLst>
                                    <p:cond delay="0"/>
                                  </p:stCondLst>
                                  <p:childTnLst>
                                    <p:set>
                                      <p:cBhvr>
                                        <p:cTn id="37" dur="1" fill="hold">
                                          <p:stCondLst>
                                            <p:cond delay="0"/>
                                          </p:stCondLst>
                                        </p:cTn>
                                        <p:tgtEl>
                                          <p:spTgt spid="94"/>
                                        </p:tgtEl>
                                        <p:attrNameLst>
                                          <p:attrName>style.visibility</p:attrName>
                                        </p:attrNameLst>
                                      </p:cBhvr>
                                      <p:to>
                                        <p:strVal val="visible"/>
                                      </p:to>
                                    </p:set>
                                    <p:anim calcmode="lin" valueType="num">
                                      <p:cBhvr additive="base">
                                        <p:cTn id="38" dur="500" fill="hold"/>
                                        <p:tgtEl>
                                          <p:spTgt spid="94"/>
                                        </p:tgtEl>
                                        <p:attrNameLst>
                                          <p:attrName>ppt_x</p:attrName>
                                        </p:attrNameLst>
                                      </p:cBhvr>
                                      <p:tavLst>
                                        <p:tav tm="0">
                                          <p:val>
                                            <p:strVal val="#ppt_x"/>
                                          </p:val>
                                        </p:tav>
                                        <p:tav tm="100000">
                                          <p:val>
                                            <p:strVal val="#ppt_x"/>
                                          </p:val>
                                        </p:tav>
                                      </p:tavLst>
                                    </p:anim>
                                    <p:anim calcmode="lin" valueType="num">
                                      <p:cBhvr additive="base">
                                        <p:cTn id="39" dur="500" fill="hold"/>
                                        <p:tgtEl>
                                          <p:spTgt spid="94"/>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6" presetClass="emph" presetSubtype="0" fill="hold" nodeType="afterEffect">
                                  <p:stCondLst>
                                    <p:cond delay="0"/>
                                  </p:stCondLst>
                                  <p:childTnLst>
                                    <p:animScale>
                                      <p:cBhvr>
                                        <p:cTn id="42" dur="2000" fill="hold"/>
                                        <p:tgtEl>
                                          <p:spTgt spid="94"/>
                                        </p:tgtEl>
                                      </p:cBhvr>
                                      <p:by x="150000" y="150000"/>
                                    </p:animScale>
                                  </p:childTnLst>
                                </p:cTn>
                              </p:par>
                            </p:childTnLst>
                          </p:cTn>
                        </p:par>
                        <p:par>
                          <p:cTn id="43" fill="hold">
                            <p:stCondLst>
                              <p:cond delay="6000"/>
                            </p:stCondLst>
                            <p:childTnLst>
                              <p:par>
                                <p:cTn id="44" presetID="2" presetClass="entr" presetSubtype="1" fill="hold" nodeType="afterEffect">
                                  <p:stCondLst>
                                    <p:cond delay="0"/>
                                  </p:stCondLst>
                                  <p:childTnLst>
                                    <p:set>
                                      <p:cBhvr>
                                        <p:cTn id="45" dur="1" fill="hold">
                                          <p:stCondLst>
                                            <p:cond delay="0"/>
                                          </p:stCondLst>
                                        </p:cTn>
                                        <p:tgtEl>
                                          <p:spTgt spid="112"/>
                                        </p:tgtEl>
                                        <p:attrNameLst>
                                          <p:attrName>style.visibility</p:attrName>
                                        </p:attrNameLst>
                                      </p:cBhvr>
                                      <p:to>
                                        <p:strVal val="visible"/>
                                      </p:to>
                                    </p:set>
                                    <p:anim calcmode="lin" valueType="num">
                                      <p:cBhvr additive="base">
                                        <p:cTn id="46" dur="500" fill="hold"/>
                                        <p:tgtEl>
                                          <p:spTgt spid="112"/>
                                        </p:tgtEl>
                                        <p:attrNameLst>
                                          <p:attrName>ppt_x</p:attrName>
                                        </p:attrNameLst>
                                      </p:cBhvr>
                                      <p:tavLst>
                                        <p:tav tm="0">
                                          <p:val>
                                            <p:strVal val="#ppt_x"/>
                                          </p:val>
                                        </p:tav>
                                        <p:tav tm="100000">
                                          <p:val>
                                            <p:strVal val="#ppt_x"/>
                                          </p:val>
                                        </p:tav>
                                      </p:tavLst>
                                    </p:anim>
                                    <p:anim calcmode="lin" valueType="num">
                                      <p:cBhvr additive="base">
                                        <p:cTn id="47" dur="500" fill="hold"/>
                                        <p:tgtEl>
                                          <p:spTgt spid="112"/>
                                        </p:tgtEl>
                                        <p:attrNameLst>
                                          <p:attrName>ppt_y</p:attrName>
                                        </p:attrNameLst>
                                      </p:cBhvr>
                                      <p:tavLst>
                                        <p:tav tm="0">
                                          <p:val>
                                            <p:strVal val="0-#ppt_h/2"/>
                                          </p:val>
                                        </p:tav>
                                        <p:tav tm="100000">
                                          <p:val>
                                            <p:strVal val="#ppt_y"/>
                                          </p:val>
                                        </p:tav>
                                      </p:tavLst>
                                    </p:anim>
                                  </p:childTnLst>
                                </p:cTn>
                              </p:par>
                            </p:childTnLst>
                          </p:cTn>
                        </p:par>
                        <p:par>
                          <p:cTn id="48" fill="hold">
                            <p:stCondLst>
                              <p:cond delay="6500"/>
                            </p:stCondLst>
                            <p:childTnLst>
                              <p:par>
                                <p:cTn id="49" presetID="6" presetClass="emph" presetSubtype="0" fill="hold" nodeType="afterEffect">
                                  <p:stCondLst>
                                    <p:cond delay="0"/>
                                  </p:stCondLst>
                                  <p:childTnLst>
                                    <p:animScale>
                                      <p:cBhvr>
                                        <p:cTn id="50" dur="2000" fill="hold"/>
                                        <p:tgtEl>
                                          <p:spTgt spid="112"/>
                                        </p:tgtEl>
                                      </p:cBhvr>
                                      <p:by x="150000" y="150000"/>
                                    </p:animScale>
                                  </p:childTnLst>
                                </p:cTn>
                              </p:par>
                            </p:childTnLst>
                          </p:cTn>
                        </p:par>
                        <p:par>
                          <p:cTn id="51" fill="hold">
                            <p:stCondLst>
                              <p:cond delay="8500"/>
                            </p:stCondLst>
                            <p:childTnLst>
                              <p:par>
                                <p:cTn id="52" presetID="2" presetClass="entr" presetSubtype="1" fill="hold" nodeType="afterEffect">
                                  <p:stCondLst>
                                    <p:cond delay="0"/>
                                  </p:stCondLst>
                                  <p:childTnLst>
                                    <p:set>
                                      <p:cBhvr>
                                        <p:cTn id="53" dur="1" fill="hold">
                                          <p:stCondLst>
                                            <p:cond delay="0"/>
                                          </p:stCondLst>
                                        </p:cTn>
                                        <p:tgtEl>
                                          <p:spTgt spid="130"/>
                                        </p:tgtEl>
                                        <p:attrNameLst>
                                          <p:attrName>style.visibility</p:attrName>
                                        </p:attrNameLst>
                                      </p:cBhvr>
                                      <p:to>
                                        <p:strVal val="visible"/>
                                      </p:to>
                                    </p:set>
                                    <p:anim calcmode="lin" valueType="num">
                                      <p:cBhvr additive="base">
                                        <p:cTn id="54" dur="500" fill="hold"/>
                                        <p:tgtEl>
                                          <p:spTgt spid="130"/>
                                        </p:tgtEl>
                                        <p:attrNameLst>
                                          <p:attrName>ppt_x</p:attrName>
                                        </p:attrNameLst>
                                      </p:cBhvr>
                                      <p:tavLst>
                                        <p:tav tm="0">
                                          <p:val>
                                            <p:strVal val="#ppt_x"/>
                                          </p:val>
                                        </p:tav>
                                        <p:tav tm="100000">
                                          <p:val>
                                            <p:strVal val="#ppt_x"/>
                                          </p:val>
                                        </p:tav>
                                      </p:tavLst>
                                    </p:anim>
                                    <p:anim calcmode="lin" valueType="num">
                                      <p:cBhvr additive="base">
                                        <p:cTn id="55" dur="500" fill="hold"/>
                                        <p:tgtEl>
                                          <p:spTgt spid="130"/>
                                        </p:tgtEl>
                                        <p:attrNameLst>
                                          <p:attrName>ppt_y</p:attrName>
                                        </p:attrNameLst>
                                      </p:cBhvr>
                                      <p:tavLst>
                                        <p:tav tm="0">
                                          <p:val>
                                            <p:strVal val="0-#ppt_h/2"/>
                                          </p:val>
                                        </p:tav>
                                        <p:tav tm="100000">
                                          <p:val>
                                            <p:strVal val="#ppt_y"/>
                                          </p:val>
                                        </p:tav>
                                      </p:tavLst>
                                    </p:anim>
                                  </p:childTnLst>
                                </p:cTn>
                              </p:par>
                            </p:childTnLst>
                          </p:cTn>
                        </p:par>
                        <p:par>
                          <p:cTn id="56" fill="hold">
                            <p:stCondLst>
                              <p:cond delay="9000"/>
                            </p:stCondLst>
                            <p:childTnLst>
                              <p:par>
                                <p:cTn id="57" presetID="6" presetClass="emph" presetSubtype="0" fill="hold" nodeType="afterEffect">
                                  <p:stCondLst>
                                    <p:cond delay="0"/>
                                  </p:stCondLst>
                                  <p:childTnLst>
                                    <p:animScale>
                                      <p:cBhvr>
                                        <p:cTn id="58" dur="2000" fill="hold"/>
                                        <p:tgtEl>
                                          <p:spTgt spid="130"/>
                                        </p:tgtEl>
                                      </p:cBhvr>
                                      <p:by x="150000" y="150000"/>
                                    </p:animScale>
                                  </p:childTnLst>
                                </p:cTn>
                              </p:par>
                            </p:childTnLst>
                          </p:cTn>
                        </p:par>
                        <p:par>
                          <p:cTn id="59" fill="hold">
                            <p:stCondLst>
                              <p:cond delay="11000"/>
                            </p:stCondLst>
                            <p:childTnLst>
                              <p:par>
                                <p:cTn id="60" presetID="2" presetClass="entr" presetSubtype="1" fill="hold" nodeType="afterEffect">
                                  <p:stCondLst>
                                    <p:cond delay="0"/>
                                  </p:stCondLst>
                                  <p:childTnLst>
                                    <p:set>
                                      <p:cBhvr>
                                        <p:cTn id="61" dur="1" fill="hold">
                                          <p:stCondLst>
                                            <p:cond delay="0"/>
                                          </p:stCondLst>
                                        </p:cTn>
                                        <p:tgtEl>
                                          <p:spTgt spid="170"/>
                                        </p:tgtEl>
                                        <p:attrNameLst>
                                          <p:attrName>style.visibility</p:attrName>
                                        </p:attrNameLst>
                                      </p:cBhvr>
                                      <p:to>
                                        <p:strVal val="visible"/>
                                      </p:to>
                                    </p:set>
                                    <p:anim calcmode="lin" valueType="num">
                                      <p:cBhvr additive="base">
                                        <p:cTn id="62" dur="500" fill="hold"/>
                                        <p:tgtEl>
                                          <p:spTgt spid="170"/>
                                        </p:tgtEl>
                                        <p:attrNameLst>
                                          <p:attrName>ppt_x</p:attrName>
                                        </p:attrNameLst>
                                      </p:cBhvr>
                                      <p:tavLst>
                                        <p:tav tm="0">
                                          <p:val>
                                            <p:strVal val="#ppt_x"/>
                                          </p:val>
                                        </p:tav>
                                        <p:tav tm="100000">
                                          <p:val>
                                            <p:strVal val="#ppt_x"/>
                                          </p:val>
                                        </p:tav>
                                      </p:tavLst>
                                    </p:anim>
                                    <p:anim calcmode="lin" valueType="num">
                                      <p:cBhvr additive="base">
                                        <p:cTn id="63" dur="500" fill="hold"/>
                                        <p:tgtEl>
                                          <p:spTgt spid="170"/>
                                        </p:tgtEl>
                                        <p:attrNameLst>
                                          <p:attrName>ppt_y</p:attrName>
                                        </p:attrNameLst>
                                      </p:cBhvr>
                                      <p:tavLst>
                                        <p:tav tm="0">
                                          <p:val>
                                            <p:strVal val="0-#ppt_h/2"/>
                                          </p:val>
                                        </p:tav>
                                        <p:tav tm="100000">
                                          <p:val>
                                            <p:strVal val="#ppt_y"/>
                                          </p:val>
                                        </p:tav>
                                      </p:tavLst>
                                    </p:anim>
                                  </p:childTnLst>
                                </p:cTn>
                              </p:par>
                            </p:childTnLst>
                          </p:cTn>
                        </p:par>
                        <p:par>
                          <p:cTn id="64" fill="hold">
                            <p:stCondLst>
                              <p:cond delay="11500"/>
                            </p:stCondLst>
                            <p:childTnLst>
                              <p:par>
                                <p:cTn id="65" presetID="6" presetClass="emph" presetSubtype="0" fill="hold" nodeType="afterEffect">
                                  <p:stCondLst>
                                    <p:cond delay="0"/>
                                  </p:stCondLst>
                                  <p:childTnLst>
                                    <p:animScale>
                                      <p:cBhvr>
                                        <p:cTn id="66" dur="2000" fill="hold"/>
                                        <p:tgtEl>
                                          <p:spTgt spid="170"/>
                                        </p:tgtEl>
                                      </p:cBhvr>
                                      <p:by x="150000" y="150000"/>
                                    </p:animScale>
                                  </p:childTnLst>
                                </p:cTn>
                              </p:par>
                            </p:childTnLst>
                          </p:cTn>
                        </p:par>
                        <p:par>
                          <p:cTn id="67" fill="hold">
                            <p:stCondLst>
                              <p:cond delay="13500"/>
                            </p:stCondLst>
                            <p:childTnLst>
                              <p:par>
                                <p:cTn id="68" presetID="1" presetClass="entr" presetSubtype="0" fill="hold" grpId="0" nodeType="afterEffect">
                                  <p:stCondLst>
                                    <p:cond delay="0"/>
                                  </p:stCondLst>
                                  <p:childTnLst>
                                    <p:set>
                                      <p:cBhvr>
                                        <p:cTn id="69" dur="1" fill="hold">
                                          <p:stCondLst>
                                            <p:cond delay="0"/>
                                          </p:stCondLst>
                                        </p:cTn>
                                        <p:tgtEl>
                                          <p:spTgt spid="192"/>
                                        </p:tgtEl>
                                        <p:attrNameLst>
                                          <p:attrName>style.visibility</p:attrName>
                                        </p:attrNameLst>
                                      </p:cBhvr>
                                      <p:to>
                                        <p:strVal val="visible"/>
                                      </p:to>
                                    </p:set>
                                  </p:childTnLst>
                                </p:cTn>
                              </p:par>
                            </p:childTnLst>
                          </p:cTn>
                        </p:par>
                        <p:par>
                          <p:cTn id="70" fill="hold">
                            <p:stCondLst>
                              <p:cond delay="13500"/>
                            </p:stCondLst>
                            <p:childTnLst>
                              <p:par>
                                <p:cTn id="71" presetID="1" presetClass="entr" presetSubtype="0" fill="hold" grpId="0" nodeType="afterEffect">
                                  <p:stCondLst>
                                    <p:cond delay="0"/>
                                  </p:stCondLst>
                                  <p:childTnLst>
                                    <p:set>
                                      <p:cBhvr>
                                        <p:cTn id="72" dur="1" fill="hold">
                                          <p:stCondLst>
                                            <p:cond delay="0"/>
                                          </p:stCondLst>
                                        </p:cTn>
                                        <p:tgtEl>
                                          <p:spTgt spid="193"/>
                                        </p:tgtEl>
                                        <p:attrNameLst>
                                          <p:attrName>style.visibility</p:attrName>
                                        </p:attrNameLst>
                                      </p:cBhvr>
                                      <p:to>
                                        <p:strVal val="visible"/>
                                      </p:to>
                                    </p:set>
                                  </p:childTnLst>
                                </p:cTn>
                              </p:par>
                            </p:childTnLst>
                          </p:cTn>
                        </p:par>
                        <p:par>
                          <p:cTn id="73" fill="hold">
                            <p:stCondLst>
                              <p:cond delay="13500"/>
                            </p:stCondLst>
                            <p:childTnLst>
                              <p:par>
                                <p:cTn id="74" presetID="26" presetClass="entr" presetSubtype="0" fill="hold" grpId="0" nodeType="afterEffect">
                                  <p:stCondLst>
                                    <p:cond delay="0"/>
                                  </p:stCondLst>
                                  <p:childTnLst>
                                    <p:set>
                                      <p:cBhvr>
                                        <p:cTn id="75" dur="1" fill="hold">
                                          <p:stCondLst>
                                            <p:cond delay="0"/>
                                          </p:stCondLst>
                                        </p:cTn>
                                        <p:tgtEl>
                                          <p:spTgt spid="194"/>
                                        </p:tgtEl>
                                        <p:attrNameLst>
                                          <p:attrName>style.visibility</p:attrName>
                                        </p:attrNameLst>
                                      </p:cBhvr>
                                      <p:to>
                                        <p:strVal val="visible"/>
                                      </p:to>
                                    </p:set>
                                    <p:animEffect transition="in" filter="wipe(down)">
                                      <p:cBhvr>
                                        <p:cTn id="76" dur="580">
                                          <p:stCondLst>
                                            <p:cond delay="0"/>
                                          </p:stCondLst>
                                        </p:cTn>
                                        <p:tgtEl>
                                          <p:spTgt spid="194"/>
                                        </p:tgtEl>
                                      </p:cBhvr>
                                    </p:animEffect>
                                    <p:anim calcmode="lin" valueType="num">
                                      <p:cBhvr>
                                        <p:cTn id="77" dur="1822" tmFilter="0,0; 0.14,0.36; 0.43,0.73; 0.71,0.91; 1.0,1.0">
                                          <p:stCondLst>
                                            <p:cond delay="0"/>
                                          </p:stCondLst>
                                        </p:cTn>
                                        <p:tgtEl>
                                          <p:spTgt spid="194"/>
                                        </p:tgtEl>
                                        <p:attrNameLst>
                                          <p:attrName>ppt_x</p:attrName>
                                        </p:attrNameLst>
                                      </p:cBhvr>
                                      <p:tavLst>
                                        <p:tav tm="0">
                                          <p:val>
                                            <p:strVal val="#ppt_x-0.25"/>
                                          </p:val>
                                        </p:tav>
                                        <p:tav tm="100000">
                                          <p:val>
                                            <p:strVal val="#ppt_x"/>
                                          </p:val>
                                        </p:tav>
                                      </p:tavLst>
                                    </p:anim>
                                    <p:anim calcmode="lin" valueType="num">
                                      <p:cBhvr>
                                        <p:cTn id="78" dur="664" tmFilter="0.0,0.0; 0.25,0.07; 0.50,0.2; 0.75,0.467; 1.0,1.0">
                                          <p:stCondLst>
                                            <p:cond delay="0"/>
                                          </p:stCondLst>
                                        </p:cTn>
                                        <p:tgtEl>
                                          <p:spTgt spid="194"/>
                                        </p:tgtEl>
                                        <p:attrNameLst>
                                          <p:attrName>ppt_y</p:attrName>
                                        </p:attrNameLst>
                                      </p:cBhvr>
                                      <p:tavLst>
                                        <p:tav tm="0" fmla="#ppt_y-sin(pi*$)/3">
                                          <p:val>
                                            <p:fltVal val="0.5"/>
                                          </p:val>
                                        </p:tav>
                                        <p:tav tm="100000">
                                          <p:val>
                                            <p:fltVal val="1"/>
                                          </p:val>
                                        </p:tav>
                                      </p:tavLst>
                                    </p:anim>
                                    <p:anim calcmode="lin" valueType="num">
                                      <p:cBhvr>
                                        <p:cTn id="79" dur="664" tmFilter="0, 0; 0.125,0.2665; 0.25,0.4; 0.375,0.465; 0.5,0.5;  0.625,0.535; 0.75,0.6; 0.875,0.7335; 1,1">
                                          <p:stCondLst>
                                            <p:cond delay="664"/>
                                          </p:stCondLst>
                                        </p:cTn>
                                        <p:tgtEl>
                                          <p:spTgt spid="194"/>
                                        </p:tgtEl>
                                        <p:attrNameLst>
                                          <p:attrName>ppt_y</p:attrName>
                                        </p:attrNameLst>
                                      </p:cBhvr>
                                      <p:tavLst>
                                        <p:tav tm="0" fmla="#ppt_y-sin(pi*$)/9">
                                          <p:val>
                                            <p:fltVal val="0"/>
                                          </p:val>
                                        </p:tav>
                                        <p:tav tm="100000">
                                          <p:val>
                                            <p:fltVal val="1"/>
                                          </p:val>
                                        </p:tav>
                                      </p:tavLst>
                                    </p:anim>
                                    <p:anim calcmode="lin" valueType="num">
                                      <p:cBhvr>
                                        <p:cTn id="80" dur="332" tmFilter="0, 0; 0.125,0.2665; 0.25,0.4; 0.375,0.465; 0.5,0.5;  0.625,0.535; 0.75,0.6; 0.875,0.7335; 1,1">
                                          <p:stCondLst>
                                            <p:cond delay="1324"/>
                                          </p:stCondLst>
                                        </p:cTn>
                                        <p:tgtEl>
                                          <p:spTgt spid="194"/>
                                        </p:tgtEl>
                                        <p:attrNameLst>
                                          <p:attrName>ppt_y</p:attrName>
                                        </p:attrNameLst>
                                      </p:cBhvr>
                                      <p:tavLst>
                                        <p:tav tm="0" fmla="#ppt_y-sin(pi*$)/27">
                                          <p:val>
                                            <p:fltVal val="0"/>
                                          </p:val>
                                        </p:tav>
                                        <p:tav tm="100000">
                                          <p:val>
                                            <p:fltVal val="1"/>
                                          </p:val>
                                        </p:tav>
                                      </p:tavLst>
                                    </p:anim>
                                    <p:anim calcmode="lin" valueType="num">
                                      <p:cBhvr>
                                        <p:cTn id="81" dur="164" tmFilter="0, 0; 0.125,0.2665; 0.25,0.4; 0.375,0.465; 0.5,0.5;  0.625,0.535; 0.75,0.6; 0.875,0.7335; 1,1">
                                          <p:stCondLst>
                                            <p:cond delay="1656"/>
                                          </p:stCondLst>
                                        </p:cTn>
                                        <p:tgtEl>
                                          <p:spTgt spid="194"/>
                                        </p:tgtEl>
                                        <p:attrNameLst>
                                          <p:attrName>ppt_y</p:attrName>
                                        </p:attrNameLst>
                                      </p:cBhvr>
                                      <p:tavLst>
                                        <p:tav tm="0" fmla="#ppt_y-sin(pi*$)/81">
                                          <p:val>
                                            <p:fltVal val="0"/>
                                          </p:val>
                                        </p:tav>
                                        <p:tav tm="100000">
                                          <p:val>
                                            <p:fltVal val="1"/>
                                          </p:val>
                                        </p:tav>
                                      </p:tavLst>
                                    </p:anim>
                                    <p:animScale>
                                      <p:cBhvr>
                                        <p:cTn id="82" dur="26">
                                          <p:stCondLst>
                                            <p:cond delay="650"/>
                                          </p:stCondLst>
                                        </p:cTn>
                                        <p:tgtEl>
                                          <p:spTgt spid="194"/>
                                        </p:tgtEl>
                                      </p:cBhvr>
                                      <p:to x="100000" y="60000"/>
                                    </p:animScale>
                                    <p:animScale>
                                      <p:cBhvr>
                                        <p:cTn id="83" dur="166" decel="50000">
                                          <p:stCondLst>
                                            <p:cond delay="676"/>
                                          </p:stCondLst>
                                        </p:cTn>
                                        <p:tgtEl>
                                          <p:spTgt spid="194"/>
                                        </p:tgtEl>
                                      </p:cBhvr>
                                      <p:to x="100000" y="100000"/>
                                    </p:animScale>
                                    <p:animScale>
                                      <p:cBhvr>
                                        <p:cTn id="84" dur="26">
                                          <p:stCondLst>
                                            <p:cond delay="1312"/>
                                          </p:stCondLst>
                                        </p:cTn>
                                        <p:tgtEl>
                                          <p:spTgt spid="194"/>
                                        </p:tgtEl>
                                      </p:cBhvr>
                                      <p:to x="100000" y="80000"/>
                                    </p:animScale>
                                    <p:animScale>
                                      <p:cBhvr>
                                        <p:cTn id="85" dur="166" decel="50000">
                                          <p:stCondLst>
                                            <p:cond delay="1338"/>
                                          </p:stCondLst>
                                        </p:cTn>
                                        <p:tgtEl>
                                          <p:spTgt spid="194"/>
                                        </p:tgtEl>
                                      </p:cBhvr>
                                      <p:to x="100000" y="100000"/>
                                    </p:animScale>
                                    <p:animScale>
                                      <p:cBhvr>
                                        <p:cTn id="86" dur="26">
                                          <p:stCondLst>
                                            <p:cond delay="1642"/>
                                          </p:stCondLst>
                                        </p:cTn>
                                        <p:tgtEl>
                                          <p:spTgt spid="194"/>
                                        </p:tgtEl>
                                      </p:cBhvr>
                                      <p:to x="100000" y="90000"/>
                                    </p:animScale>
                                    <p:animScale>
                                      <p:cBhvr>
                                        <p:cTn id="87" dur="166" decel="50000">
                                          <p:stCondLst>
                                            <p:cond delay="1668"/>
                                          </p:stCondLst>
                                        </p:cTn>
                                        <p:tgtEl>
                                          <p:spTgt spid="194"/>
                                        </p:tgtEl>
                                      </p:cBhvr>
                                      <p:to x="100000" y="100000"/>
                                    </p:animScale>
                                    <p:animScale>
                                      <p:cBhvr>
                                        <p:cTn id="88" dur="26">
                                          <p:stCondLst>
                                            <p:cond delay="1808"/>
                                          </p:stCondLst>
                                        </p:cTn>
                                        <p:tgtEl>
                                          <p:spTgt spid="194"/>
                                        </p:tgtEl>
                                      </p:cBhvr>
                                      <p:to x="100000" y="95000"/>
                                    </p:animScale>
                                    <p:animScale>
                                      <p:cBhvr>
                                        <p:cTn id="89" dur="166" decel="50000">
                                          <p:stCondLst>
                                            <p:cond delay="1834"/>
                                          </p:stCondLst>
                                        </p:cTn>
                                        <p:tgtEl>
                                          <p:spTgt spid="194"/>
                                        </p:tgtEl>
                                      </p:cBhvr>
                                      <p:to x="100000" y="100000"/>
                                    </p:animScale>
                                  </p:childTnLst>
                                </p:cTn>
                              </p:par>
                            </p:childTnLst>
                          </p:cTn>
                        </p:par>
                        <p:par>
                          <p:cTn id="90" fill="hold">
                            <p:stCondLst>
                              <p:cond delay="15500"/>
                            </p:stCondLst>
                            <p:childTnLst>
                              <p:par>
                                <p:cTn id="91" presetID="26" presetClass="entr" presetSubtype="0" fill="hold" grpId="0" nodeType="afterEffect">
                                  <p:stCondLst>
                                    <p:cond delay="0"/>
                                  </p:stCondLst>
                                  <p:childTnLst>
                                    <p:set>
                                      <p:cBhvr>
                                        <p:cTn id="92" dur="1" fill="hold">
                                          <p:stCondLst>
                                            <p:cond delay="0"/>
                                          </p:stCondLst>
                                        </p:cTn>
                                        <p:tgtEl>
                                          <p:spTgt spid="151"/>
                                        </p:tgtEl>
                                        <p:attrNameLst>
                                          <p:attrName>style.visibility</p:attrName>
                                        </p:attrNameLst>
                                      </p:cBhvr>
                                      <p:to>
                                        <p:strVal val="visible"/>
                                      </p:to>
                                    </p:set>
                                    <p:animEffect transition="in" filter="wipe(down)">
                                      <p:cBhvr>
                                        <p:cTn id="93" dur="580">
                                          <p:stCondLst>
                                            <p:cond delay="0"/>
                                          </p:stCondLst>
                                        </p:cTn>
                                        <p:tgtEl>
                                          <p:spTgt spid="151"/>
                                        </p:tgtEl>
                                      </p:cBhvr>
                                    </p:animEffect>
                                    <p:anim calcmode="lin" valueType="num">
                                      <p:cBhvr>
                                        <p:cTn id="94" dur="1822" tmFilter="0,0; 0.14,0.36; 0.43,0.73; 0.71,0.91; 1.0,1.0">
                                          <p:stCondLst>
                                            <p:cond delay="0"/>
                                          </p:stCondLst>
                                        </p:cTn>
                                        <p:tgtEl>
                                          <p:spTgt spid="151"/>
                                        </p:tgtEl>
                                        <p:attrNameLst>
                                          <p:attrName>ppt_x</p:attrName>
                                        </p:attrNameLst>
                                      </p:cBhvr>
                                      <p:tavLst>
                                        <p:tav tm="0">
                                          <p:val>
                                            <p:strVal val="#ppt_x-0.25"/>
                                          </p:val>
                                        </p:tav>
                                        <p:tav tm="100000">
                                          <p:val>
                                            <p:strVal val="#ppt_x"/>
                                          </p:val>
                                        </p:tav>
                                      </p:tavLst>
                                    </p:anim>
                                    <p:anim calcmode="lin" valueType="num">
                                      <p:cBhvr>
                                        <p:cTn id="95" dur="664" tmFilter="0.0,0.0; 0.25,0.07; 0.50,0.2; 0.75,0.467; 1.0,1.0">
                                          <p:stCondLst>
                                            <p:cond delay="0"/>
                                          </p:stCondLst>
                                        </p:cTn>
                                        <p:tgtEl>
                                          <p:spTgt spid="151"/>
                                        </p:tgtEl>
                                        <p:attrNameLst>
                                          <p:attrName>ppt_y</p:attrName>
                                        </p:attrNameLst>
                                      </p:cBhvr>
                                      <p:tavLst>
                                        <p:tav tm="0" fmla="#ppt_y-sin(pi*$)/3">
                                          <p:val>
                                            <p:fltVal val="0.5"/>
                                          </p:val>
                                        </p:tav>
                                        <p:tav tm="100000">
                                          <p:val>
                                            <p:fltVal val="1"/>
                                          </p:val>
                                        </p:tav>
                                      </p:tavLst>
                                    </p:anim>
                                    <p:anim calcmode="lin" valueType="num">
                                      <p:cBhvr>
                                        <p:cTn id="96" dur="664" tmFilter="0, 0; 0.125,0.2665; 0.25,0.4; 0.375,0.465; 0.5,0.5;  0.625,0.535; 0.75,0.6; 0.875,0.7335; 1,1">
                                          <p:stCondLst>
                                            <p:cond delay="664"/>
                                          </p:stCondLst>
                                        </p:cTn>
                                        <p:tgtEl>
                                          <p:spTgt spid="151"/>
                                        </p:tgtEl>
                                        <p:attrNameLst>
                                          <p:attrName>ppt_y</p:attrName>
                                        </p:attrNameLst>
                                      </p:cBhvr>
                                      <p:tavLst>
                                        <p:tav tm="0" fmla="#ppt_y-sin(pi*$)/9">
                                          <p:val>
                                            <p:fltVal val="0"/>
                                          </p:val>
                                        </p:tav>
                                        <p:tav tm="100000">
                                          <p:val>
                                            <p:fltVal val="1"/>
                                          </p:val>
                                        </p:tav>
                                      </p:tavLst>
                                    </p:anim>
                                    <p:anim calcmode="lin" valueType="num">
                                      <p:cBhvr>
                                        <p:cTn id="97" dur="332" tmFilter="0, 0; 0.125,0.2665; 0.25,0.4; 0.375,0.465; 0.5,0.5;  0.625,0.535; 0.75,0.6; 0.875,0.7335; 1,1">
                                          <p:stCondLst>
                                            <p:cond delay="1324"/>
                                          </p:stCondLst>
                                        </p:cTn>
                                        <p:tgtEl>
                                          <p:spTgt spid="151"/>
                                        </p:tgtEl>
                                        <p:attrNameLst>
                                          <p:attrName>ppt_y</p:attrName>
                                        </p:attrNameLst>
                                      </p:cBhvr>
                                      <p:tavLst>
                                        <p:tav tm="0" fmla="#ppt_y-sin(pi*$)/27">
                                          <p:val>
                                            <p:fltVal val="0"/>
                                          </p:val>
                                        </p:tav>
                                        <p:tav tm="100000">
                                          <p:val>
                                            <p:fltVal val="1"/>
                                          </p:val>
                                        </p:tav>
                                      </p:tavLst>
                                    </p:anim>
                                    <p:anim calcmode="lin" valueType="num">
                                      <p:cBhvr>
                                        <p:cTn id="98" dur="164" tmFilter="0, 0; 0.125,0.2665; 0.25,0.4; 0.375,0.465; 0.5,0.5;  0.625,0.535; 0.75,0.6; 0.875,0.7335; 1,1">
                                          <p:stCondLst>
                                            <p:cond delay="1656"/>
                                          </p:stCondLst>
                                        </p:cTn>
                                        <p:tgtEl>
                                          <p:spTgt spid="151"/>
                                        </p:tgtEl>
                                        <p:attrNameLst>
                                          <p:attrName>ppt_y</p:attrName>
                                        </p:attrNameLst>
                                      </p:cBhvr>
                                      <p:tavLst>
                                        <p:tav tm="0" fmla="#ppt_y-sin(pi*$)/81">
                                          <p:val>
                                            <p:fltVal val="0"/>
                                          </p:val>
                                        </p:tav>
                                        <p:tav tm="100000">
                                          <p:val>
                                            <p:fltVal val="1"/>
                                          </p:val>
                                        </p:tav>
                                      </p:tavLst>
                                    </p:anim>
                                    <p:animScale>
                                      <p:cBhvr>
                                        <p:cTn id="99" dur="26">
                                          <p:stCondLst>
                                            <p:cond delay="650"/>
                                          </p:stCondLst>
                                        </p:cTn>
                                        <p:tgtEl>
                                          <p:spTgt spid="151"/>
                                        </p:tgtEl>
                                      </p:cBhvr>
                                      <p:to x="100000" y="60000"/>
                                    </p:animScale>
                                    <p:animScale>
                                      <p:cBhvr>
                                        <p:cTn id="100" dur="166" decel="50000">
                                          <p:stCondLst>
                                            <p:cond delay="676"/>
                                          </p:stCondLst>
                                        </p:cTn>
                                        <p:tgtEl>
                                          <p:spTgt spid="151"/>
                                        </p:tgtEl>
                                      </p:cBhvr>
                                      <p:to x="100000" y="100000"/>
                                    </p:animScale>
                                    <p:animScale>
                                      <p:cBhvr>
                                        <p:cTn id="101" dur="26">
                                          <p:stCondLst>
                                            <p:cond delay="1312"/>
                                          </p:stCondLst>
                                        </p:cTn>
                                        <p:tgtEl>
                                          <p:spTgt spid="151"/>
                                        </p:tgtEl>
                                      </p:cBhvr>
                                      <p:to x="100000" y="80000"/>
                                    </p:animScale>
                                    <p:animScale>
                                      <p:cBhvr>
                                        <p:cTn id="102" dur="166" decel="50000">
                                          <p:stCondLst>
                                            <p:cond delay="1338"/>
                                          </p:stCondLst>
                                        </p:cTn>
                                        <p:tgtEl>
                                          <p:spTgt spid="151"/>
                                        </p:tgtEl>
                                      </p:cBhvr>
                                      <p:to x="100000" y="100000"/>
                                    </p:animScale>
                                    <p:animScale>
                                      <p:cBhvr>
                                        <p:cTn id="103" dur="26">
                                          <p:stCondLst>
                                            <p:cond delay="1642"/>
                                          </p:stCondLst>
                                        </p:cTn>
                                        <p:tgtEl>
                                          <p:spTgt spid="151"/>
                                        </p:tgtEl>
                                      </p:cBhvr>
                                      <p:to x="100000" y="90000"/>
                                    </p:animScale>
                                    <p:animScale>
                                      <p:cBhvr>
                                        <p:cTn id="104" dur="166" decel="50000">
                                          <p:stCondLst>
                                            <p:cond delay="1668"/>
                                          </p:stCondLst>
                                        </p:cTn>
                                        <p:tgtEl>
                                          <p:spTgt spid="151"/>
                                        </p:tgtEl>
                                      </p:cBhvr>
                                      <p:to x="100000" y="100000"/>
                                    </p:animScale>
                                    <p:animScale>
                                      <p:cBhvr>
                                        <p:cTn id="105" dur="26">
                                          <p:stCondLst>
                                            <p:cond delay="1808"/>
                                          </p:stCondLst>
                                        </p:cTn>
                                        <p:tgtEl>
                                          <p:spTgt spid="151"/>
                                        </p:tgtEl>
                                      </p:cBhvr>
                                      <p:to x="100000" y="95000"/>
                                    </p:animScale>
                                    <p:animScale>
                                      <p:cBhvr>
                                        <p:cTn id="106" dur="166" decel="50000">
                                          <p:stCondLst>
                                            <p:cond delay="1834"/>
                                          </p:stCondLst>
                                        </p:cTn>
                                        <p:tgtEl>
                                          <p:spTgt spid="151"/>
                                        </p:tgtEl>
                                      </p:cBhvr>
                                      <p:to x="100000" y="100000"/>
                                    </p:animScale>
                                  </p:childTnLst>
                                </p:cTn>
                              </p:par>
                              <p:par>
                                <p:cTn id="107" presetID="1" presetClass="entr" presetSubtype="0" fill="hold" grpId="0" nodeType="withEffect">
                                  <p:stCondLst>
                                    <p:cond delay="0"/>
                                  </p:stCondLst>
                                  <p:childTnLst>
                                    <p:set>
                                      <p:cBhvr>
                                        <p:cTn id="108" dur="1" fill="hold">
                                          <p:stCondLst>
                                            <p:cond delay="0"/>
                                          </p:stCondLst>
                                        </p:cTn>
                                        <p:tgtEl>
                                          <p:spTgt spid="190"/>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89"/>
                                        </p:tgtEl>
                                        <p:attrNameLst>
                                          <p:attrName>style.visibility</p:attrName>
                                        </p:attrNameLst>
                                      </p:cBhvr>
                                      <p:to>
                                        <p:strVal val="visible"/>
                                      </p:to>
                                    </p:set>
                                  </p:childTnLst>
                                </p:cTn>
                              </p:par>
                            </p:childTnLst>
                          </p:cTn>
                        </p:par>
                        <p:par>
                          <p:cTn id="111" fill="hold">
                            <p:stCondLst>
                              <p:cond delay="17500"/>
                            </p:stCondLst>
                            <p:childTnLst>
                              <p:par>
                                <p:cTn id="112" presetID="2" presetClass="entr" presetSubtype="8" fill="hold" nodeType="afterEffect">
                                  <p:stCondLst>
                                    <p:cond delay="0"/>
                                  </p:stCondLst>
                                  <p:childTnLst>
                                    <p:set>
                                      <p:cBhvr>
                                        <p:cTn id="113" dur="1" fill="hold">
                                          <p:stCondLst>
                                            <p:cond delay="0"/>
                                          </p:stCondLst>
                                        </p:cTn>
                                        <p:tgtEl>
                                          <p:spTgt spid="195"/>
                                        </p:tgtEl>
                                        <p:attrNameLst>
                                          <p:attrName>style.visibility</p:attrName>
                                        </p:attrNameLst>
                                      </p:cBhvr>
                                      <p:to>
                                        <p:strVal val="visible"/>
                                      </p:to>
                                    </p:set>
                                    <p:anim calcmode="lin" valueType="num">
                                      <p:cBhvr additive="base">
                                        <p:cTn id="114" dur="500" fill="hold"/>
                                        <p:tgtEl>
                                          <p:spTgt spid="195"/>
                                        </p:tgtEl>
                                        <p:attrNameLst>
                                          <p:attrName>ppt_x</p:attrName>
                                        </p:attrNameLst>
                                      </p:cBhvr>
                                      <p:tavLst>
                                        <p:tav tm="0">
                                          <p:val>
                                            <p:strVal val="0-#ppt_w/2"/>
                                          </p:val>
                                        </p:tav>
                                        <p:tav tm="100000">
                                          <p:val>
                                            <p:strVal val="#ppt_x"/>
                                          </p:val>
                                        </p:tav>
                                      </p:tavLst>
                                    </p:anim>
                                    <p:anim calcmode="lin" valueType="num">
                                      <p:cBhvr additive="base">
                                        <p:cTn id="115" dur="500" fill="hold"/>
                                        <p:tgtEl>
                                          <p:spTgt spid="195"/>
                                        </p:tgtEl>
                                        <p:attrNameLst>
                                          <p:attrName>ppt_y</p:attrName>
                                        </p:attrNameLst>
                                      </p:cBhvr>
                                      <p:tavLst>
                                        <p:tav tm="0">
                                          <p:val>
                                            <p:strVal val="#ppt_y"/>
                                          </p:val>
                                        </p:tav>
                                        <p:tav tm="100000">
                                          <p:val>
                                            <p:strVal val="#ppt_y"/>
                                          </p:val>
                                        </p:tav>
                                      </p:tavLst>
                                    </p:anim>
                                  </p:childTnLst>
                                </p:cTn>
                              </p:par>
                            </p:childTnLst>
                          </p:cTn>
                        </p:par>
                        <p:par>
                          <p:cTn id="116" fill="hold">
                            <p:stCondLst>
                              <p:cond delay="18000"/>
                            </p:stCondLst>
                            <p:childTnLst>
                              <p:par>
                                <p:cTn id="117" presetID="2" presetClass="entr" presetSubtype="1" fill="hold" nodeType="afterEffect">
                                  <p:stCondLst>
                                    <p:cond delay="0"/>
                                  </p:stCondLst>
                                  <p:childTnLst>
                                    <p:set>
                                      <p:cBhvr>
                                        <p:cTn id="118" dur="1" fill="hold">
                                          <p:stCondLst>
                                            <p:cond delay="0"/>
                                          </p:stCondLst>
                                        </p:cTn>
                                        <p:tgtEl>
                                          <p:spTgt spid="213"/>
                                        </p:tgtEl>
                                        <p:attrNameLst>
                                          <p:attrName>style.visibility</p:attrName>
                                        </p:attrNameLst>
                                      </p:cBhvr>
                                      <p:to>
                                        <p:strVal val="visible"/>
                                      </p:to>
                                    </p:set>
                                    <p:anim calcmode="lin" valueType="num">
                                      <p:cBhvr additive="base">
                                        <p:cTn id="119" dur="500" fill="hold"/>
                                        <p:tgtEl>
                                          <p:spTgt spid="213"/>
                                        </p:tgtEl>
                                        <p:attrNameLst>
                                          <p:attrName>ppt_x</p:attrName>
                                        </p:attrNameLst>
                                      </p:cBhvr>
                                      <p:tavLst>
                                        <p:tav tm="0">
                                          <p:val>
                                            <p:strVal val="#ppt_x"/>
                                          </p:val>
                                        </p:tav>
                                        <p:tav tm="100000">
                                          <p:val>
                                            <p:strVal val="#ppt_x"/>
                                          </p:val>
                                        </p:tav>
                                      </p:tavLst>
                                    </p:anim>
                                    <p:anim calcmode="lin" valueType="num">
                                      <p:cBhvr additive="base">
                                        <p:cTn id="120" dur="500" fill="hold"/>
                                        <p:tgtEl>
                                          <p:spTgt spid="213"/>
                                        </p:tgtEl>
                                        <p:attrNameLst>
                                          <p:attrName>ppt_y</p:attrName>
                                        </p:attrNameLst>
                                      </p:cBhvr>
                                      <p:tavLst>
                                        <p:tav tm="0">
                                          <p:val>
                                            <p:strVal val="0-#ppt_h/2"/>
                                          </p:val>
                                        </p:tav>
                                        <p:tav tm="100000">
                                          <p:val>
                                            <p:strVal val="#ppt_y"/>
                                          </p:val>
                                        </p:tav>
                                      </p:tavLst>
                                    </p:anim>
                                  </p:childTnLst>
                                </p:cTn>
                              </p:par>
                            </p:childTnLst>
                          </p:cTn>
                        </p:par>
                        <p:par>
                          <p:cTn id="121" fill="hold">
                            <p:stCondLst>
                              <p:cond delay="18500"/>
                            </p:stCondLst>
                            <p:childTnLst>
                              <p:par>
                                <p:cTn id="122" presetID="6" presetClass="emph" presetSubtype="0" fill="hold" nodeType="afterEffect">
                                  <p:stCondLst>
                                    <p:cond delay="0"/>
                                  </p:stCondLst>
                                  <p:childTnLst>
                                    <p:animScale>
                                      <p:cBhvr>
                                        <p:cTn id="123" dur="2000" fill="hold"/>
                                        <p:tgtEl>
                                          <p:spTgt spid="213"/>
                                        </p:tgtEl>
                                      </p:cBhvr>
                                      <p:by x="150000" y="150000"/>
                                    </p:animScale>
                                  </p:childTnLst>
                                </p:cTn>
                              </p:par>
                            </p:childTnLst>
                          </p:cTn>
                        </p:par>
                        <p:par>
                          <p:cTn id="124" fill="hold">
                            <p:stCondLst>
                              <p:cond delay="20500"/>
                            </p:stCondLst>
                            <p:childTnLst>
                              <p:par>
                                <p:cTn id="125" presetID="26" presetClass="entr" presetSubtype="0" fill="hold" grpId="0" nodeType="afterEffect">
                                  <p:stCondLst>
                                    <p:cond delay="0"/>
                                  </p:stCondLst>
                                  <p:childTnLst>
                                    <p:set>
                                      <p:cBhvr>
                                        <p:cTn id="126" dur="1" fill="hold">
                                          <p:stCondLst>
                                            <p:cond delay="0"/>
                                          </p:stCondLst>
                                        </p:cTn>
                                        <p:tgtEl>
                                          <p:spTgt spid="231"/>
                                        </p:tgtEl>
                                        <p:attrNameLst>
                                          <p:attrName>style.visibility</p:attrName>
                                        </p:attrNameLst>
                                      </p:cBhvr>
                                      <p:to>
                                        <p:strVal val="visible"/>
                                      </p:to>
                                    </p:set>
                                    <p:animEffect transition="in" filter="wipe(down)">
                                      <p:cBhvr>
                                        <p:cTn id="127" dur="580">
                                          <p:stCondLst>
                                            <p:cond delay="0"/>
                                          </p:stCondLst>
                                        </p:cTn>
                                        <p:tgtEl>
                                          <p:spTgt spid="231"/>
                                        </p:tgtEl>
                                      </p:cBhvr>
                                    </p:animEffect>
                                    <p:anim calcmode="lin" valueType="num">
                                      <p:cBhvr>
                                        <p:cTn id="128" dur="1822" tmFilter="0,0; 0.14,0.36; 0.43,0.73; 0.71,0.91; 1.0,1.0">
                                          <p:stCondLst>
                                            <p:cond delay="0"/>
                                          </p:stCondLst>
                                        </p:cTn>
                                        <p:tgtEl>
                                          <p:spTgt spid="231"/>
                                        </p:tgtEl>
                                        <p:attrNameLst>
                                          <p:attrName>ppt_x</p:attrName>
                                        </p:attrNameLst>
                                      </p:cBhvr>
                                      <p:tavLst>
                                        <p:tav tm="0">
                                          <p:val>
                                            <p:strVal val="#ppt_x-0.25"/>
                                          </p:val>
                                        </p:tav>
                                        <p:tav tm="100000">
                                          <p:val>
                                            <p:strVal val="#ppt_x"/>
                                          </p:val>
                                        </p:tav>
                                      </p:tavLst>
                                    </p:anim>
                                    <p:anim calcmode="lin" valueType="num">
                                      <p:cBhvr>
                                        <p:cTn id="129" dur="664" tmFilter="0.0,0.0; 0.25,0.07; 0.50,0.2; 0.75,0.467; 1.0,1.0">
                                          <p:stCondLst>
                                            <p:cond delay="0"/>
                                          </p:stCondLst>
                                        </p:cTn>
                                        <p:tgtEl>
                                          <p:spTgt spid="231"/>
                                        </p:tgtEl>
                                        <p:attrNameLst>
                                          <p:attrName>ppt_y</p:attrName>
                                        </p:attrNameLst>
                                      </p:cBhvr>
                                      <p:tavLst>
                                        <p:tav tm="0" fmla="#ppt_y-sin(pi*$)/3">
                                          <p:val>
                                            <p:fltVal val="0.5"/>
                                          </p:val>
                                        </p:tav>
                                        <p:tav tm="100000">
                                          <p:val>
                                            <p:fltVal val="1"/>
                                          </p:val>
                                        </p:tav>
                                      </p:tavLst>
                                    </p:anim>
                                    <p:anim calcmode="lin" valueType="num">
                                      <p:cBhvr>
                                        <p:cTn id="130" dur="664" tmFilter="0, 0; 0.125,0.2665; 0.25,0.4; 0.375,0.465; 0.5,0.5;  0.625,0.535; 0.75,0.6; 0.875,0.7335; 1,1">
                                          <p:stCondLst>
                                            <p:cond delay="664"/>
                                          </p:stCondLst>
                                        </p:cTn>
                                        <p:tgtEl>
                                          <p:spTgt spid="231"/>
                                        </p:tgtEl>
                                        <p:attrNameLst>
                                          <p:attrName>ppt_y</p:attrName>
                                        </p:attrNameLst>
                                      </p:cBhvr>
                                      <p:tavLst>
                                        <p:tav tm="0" fmla="#ppt_y-sin(pi*$)/9">
                                          <p:val>
                                            <p:fltVal val="0"/>
                                          </p:val>
                                        </p:tav>
                                        <p:tav tm="100000">
                                          <p:val>
                                            <p:fltVal val="1"/>
                                          </p:val>
                                        </p:tav>
                                      </p:tavLst>
                                    </p:anim>
                                    <p:anim calcmode="lin" valueType="num">
                                      <p:cBhvr>
                                        <p:cTn id="131" dur="332" tmFilter="0, 0; 0.125,0.2665; 0.25,0.4; 0.375,0.465; 0.5,0.5;  0.625,0.535; 0.75,0.6; 0.875,0.7335; 1,1">
                                          <p:stCondLst>
                                            <p:cond delay="1324"/>
                                          </p:stCondLst>
                                        </p:cTn>
                                        <p:tgtEl>
                                          <p:spTgt spid="231"/>
                                        </p:tgtEl>
                                        <p:attrNameLst>
                                          <p:attrName>ppt_y</p:attrName>
                                        </p:attrNameLst>
                                      </p:cBhvr>
                                      <p:tavLst>
                                        <p:tav tm="0" fmla="#ppt_y-sin(pi*$)/27">
                                          <p:val>
                                            <p:fltVal val="0"/>
                                          </p:val>
                                        </p:tav>
                                        <p:tav tm="100000">
                                          <p:val>
                                            <p:fltVal val="1"/>
                                          </p:val>
                                        </p:tav>
                                      </p:tavLst>
                                    </p:anim>
                                    <p:anim calcmode="lin" valueType="num">
                                      <p:cBhvr>
                                        <p:cTn id="132" dur="164" tmFilter="0, 0; 0.125,0.2665; 0.25,0.4; 0.375,0.465; 0.5,0.5;  0.625,0.535; 0.75,0.6; 0.875,0.7335; 1,1">
                                          <p:stCondLst>
                                            <p:cond delay="1656"/>
                                          </p:stCondLst>
                                        </p:cTn>
                                        <p:tgtEl>
                                          <p:spTgt spid="231"/>
                                        </p:tgtEl>
                                        <p:attrNameLst>
                                          <p:attrName>ppt_y</p:attrName>
                                        </p:attrNameLst>
                                      </p:cBhvr>
                                      <p:tavLst>
                                        <p:tav tm="0" fmla="#ppt_y-sin(pi*$)/81">
                                          <p:val>
                                            <p:fltVal val="0"/>
                                          </p:val>
                                        </p:tav>
                                        <p:tav tm="100000">
                                          <p:val>
                                            <p:fltVal val="1"/>
                                          </p:val>
                                        </p:tav>
                                      </p:tavLst>
                                    </p:anim>
                                    <p:animScale>
                                      <p:cBhvr>
                                        <p:cTn id="133" dur="26">
                                          <p:stCondLst>
                                            <p:cond delay="650"/>
                                          </p:stCondLst>
                                        </p:cTn>
                                        <p:tgtEl>
                                          <p:spTgt spid="231"/>
                                        </p:tgtEl>
                                      </p:cBhvr>
                                      <p:to x="100000" y="60000"/>
                                    </p:animScale>
                                    <p:animScale>
                                      <p:cBhvr>
                                        <p:cTn id="134" dur="166" decel="50000">
                                          <p:stCondLst>
                                            <p:cond delay="676"/>
                                          </p:stCondLst>
                                        </p:cTn>
                                        <p:tgtEl>
                                          <p:spTgt spid="231"/>
                                        </p:tgtEl>
                                      </p:cBhvr>
                                      <p:to x="100000" y="100000"/>
                                    </p:animScale>
                                    <p:animScale>
                                      <p:cBhvr>
                                        <p:cTn id="135" dur="26">
                                          <p:stCondLst>
                                            <p:cond delay="1312"/>
                                          </p:stCondLst>
                                        </p:cTn>
                                        <p:tgtEl>
                                          <p:spTgt spid="231"/>
                                        </p:tgtEl>
                                      </p:cBhvr>
                                      <p:to x="100000" y="80000"/>
                                    </p:animScale>
                                    <p:animScale>
                                      <p:cBhvr>
                                        <p:cTn id="136" dur="166" decel="50000">
                                          <p:stCondLst>
                                            <p:cond delay="1338"/>
                                          </p:stCondLst>
                                        </p:cTn>
                                        <p:tgtEl>
                                          <p:spTgt spid="231"/>
                                        </p:tgtEl>
                                      </p:cBhvr>
                                      <p:to x="100000" y="100000"/>
                                    </p:animScale>
                                    <p:animScale>
                                      <p:cBhvr>
                                        <p:cTn id="137" dur="26">
                                          <p:stCondLst>
                                            <p:cond delay="1642"/>
                                          </p:stCondLst>
                                        </p:cTn>
                                        <p:tgtEl>
                                          <p:spTgt spid="231"/>
                                        </p:tgtEl>
                                      </p:cBhvr>
                                      <p:to x="100000" y="90000"/>
                                    </p:animScale>
                                    <p:animScale>
                                      <p:cBhvr>
                                        <p:cTn id="138" dur="166" decel="50000">
                                          <p:stCondLst>
                                            <p:cond delay="1668"/>
                                          </p:stCondLst>
                                        </p:cTn>
                                        <p:tgtEl>
                                          <p:spTgt spid="231"/>
                                        </p:tgtEl>
                                      </p:cBhvr>
                                      <p:to x="100000" y="100000"/>
                                    </p:animScale>
                                    <p:animScale>
                                      <p:cBhvr>
                                        <p:cTn id="139" dur="26">
                                          <p:stCondLst>
                                            <p:cond delay="1808"/>
                                          </p:stCondLst>
                                        </p:cTn>
                                        <p:tgtEl>
                                          <p:spTgt spid="231"/>
                                        </p:tgtEl>
                                      </p:cBhvr>
                                      <p:to x="100000" y="95000"/>
                                    </p:animScale>
                                    <p:animScale>
                                      <p:cBhvr>
                                        <p:cTn id="140" dur="166" decel="50000">
                                          <p:stCondLst>
                                            <p:cond delay="1834"/>
                                          </p:stCondLst>
                                        </p:cTn>
                                        <p:tgtEl>
                                          <p:spTgt spid="231"/>
                                        </p:tgtEl>
                                      </p:cBhvr>
                                      <p:to x="100000" y="100000"/>
                                    </p:animScale>
                                  </p:childTnLst>
                                </p:cTn>
                              </p:par>
                              <p:par>
                                <p:cTn id="141" presetID="1" presetClass="entr" presetSubtype="0" fill="hold" grpId="0" nodeType="withEffect">
                                  <p:stCondLst>
                                    <p:cond delay="0"/>
                                  </p:stCondLst>
                                  <p:childTnLst>
                                    <p:set>
                                      <p:cBhvr>
                                        <p:cTn id="142" dur="1" fill="hold">
                                          <p:stCondLst>
                                            <p:cond delay="0"/>
                                          </p:stCondLst>
                                        </p:cTn>
                                        <p:tgtEl>
                                          <p:spTgt spid="2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P spid="188" grpId="0"/>
      <p:bldP spid="189" grpId="0" animBg="1"/>
      <p:bldP spid="190" grpId="0" animBg="1"/>
      <p:bldP spid="192" grpId="0" animBg="1"/>
      <p:bldP spid="193" grpId="0" animBg="1"/>
      <p:bldP spid="194" grpId="0" animBg="1"/>
      <p:bldP spid="231" grpId="0" animBg="1"/>
      <p:bldP spid="2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Title 5">
            <a:extLst>
              <a:ext uri="{FF2B5EF4-FFF2-40B4-BE49-F238E27FC236}">
                <a16:creationId xmlns:a16="http://schemas.microsoft.com/office/drawing/2014/main" id="{5AF7AEAD-B927-4F94-80BA-30CDF58C990C}"/>
              </a:ext>
            </a:extLst>
          </p:cNvPr>
          <p:cNvSpPr>
            <a:spLocks noGrp="1"/>
          </p:cNvSpPr>
          <p:nvPr>
            <p:ph type="title"/>
          </p:nvPr>
        </p:nvSpPr>
        <p:spPr>
          <a:xfrm>
            <a:off x="2956460" y="396083"/>
            <a:ext cx="6705682" cy="790281"/>
          </a:xfrm>
          <a:prstGeom prst="rect">
            <a:avLst/>
          </a:prstGeom>
        </p:spPr>
        <p:txBody>
          <a:bodyPr wrap="none">
            <a:spAutoFit/>
          </a:bodyPr>
          <a:lstStyle/>
          <a:p>
            <a:pPr lvl="0" defTabSz="914400" rtl="1">
              <a:defRPr/>
            </a:pPr>
            <a:r>
              <a:rPr lang="ar-SA" sz="4800" b="1" kern="0" dirty="0">
                <a:latin typeface="Hacen Tunisia" panose="02000000000000000000" pitchFamily="2" charset="-78"/>
                <a:cs typeface="Hacen Tunisia" panose="02000000000000000000" pitchFamily="2" charset="-78"/>
              </a:rPr>
              <a:t>(</a:t>
            </a:r>
            <a:r>
              <a:rPr lang="en-US" sz="4800" b="1" kern="0" dirty="0">
                <a:latin typeface="Hacen Tunisia" panose="02000000000000000000" pitchFamily="2" charset="-78"/>
                <a:cs typeface="Hacen Tunisia" panose="02000000000000000000" pitchFamily="2" charset="-78"/>
              </a:rPr>
              <a:t>1.4.1</a:t>
            </a:r>
            <a:r>
              <a:rPr lang="ar-SA" sz="4800" b="1" kern="0" dirty="0">
                <a:latin typeface="Hacen Tunisia" panose="02000000000000000000" pitchFamily="2" charset="-78"/>
                <a:cs typeface="Hacen Tunisia" panose="02000000000000000000" pitchFamily="2" charset="-78"/>
              </a:rPr>
              <a:t>) متوسط سرعة الانترنت</a:t>
            </a:r>
            <a:endParaRPr lang="ar-YE" sz="4800" b="1" kern="0" dirty="0">
              <a:latin typeface="Hacen Tunisia" panose="02000000000000000000" pitchFamily="2" charset="-78"/>
              <a:cs typeface="Hacen Tunisia" panose="02000000000000000000" pitchFamily="2" charset="-78"/>
            </a:endParaRPr>
          </a:p>
        </p:txBody>
      </p:sp>
      <p:grpSp>
        <p:nvGrpSpPr>
          <p:cNvPr id="195" name="Group 5">
            <a:extLst>
              <a:ext uri="{FF2B5EF4-FFF2-40B4-BE49-F238E27FC236}">
                <a16:creationId xmlns:a16="http://schemas.microsoft.com/office/drawing/2014/main" id="{7E5BFBBF-3080-4BE7-8251-66F569D368DC}"/>
              </a:ext>
            </a:extLst>
          </p:cNvPr>
          <p:cNvGrpSpPr>
            <a:grpSpLocks/>
          </p:cNvGrpSpPr>
          <p:nvPr/>
        </p:nvGrpSpPr>
        <p:grpSpPr bwMode="auto">
          <a:xfrm>
            <a:off x="8937831" y="3538816"/>
            <a:ext cx="2357377" cy="1623249"/>
            <a:chOff x="2233" y="2604"/>
            <a:chExt cx="1196" cy="1092"/>
          </a:xfrm>
        </p:grpSpPr>
        <p:sp>
          <p:nvSpPr>
            <p:cNvPr id="196" name="Oval 8">
              <a:extLst>
                <a:ext uri="{FF2B5EF4-FFF2-40B4-BE49-F238E27FC236}">
                  <a16:creationId xmlns:a16="http://schemas.microsoft.com/office/drawing/2014/main" id="{2C8F88DB-8C30-4241-B0D3-CE3F553E55B6}"/>
                </a:ext>
              </a:extLst>
            </p:cNvPr>
            <p:cNvSpPr>
              <a:spLocks noChangeArrowheads="1"/>
            </p:cNvSpPr>
            <p:nvPr/>
          </p:nvSpPr>
          <p:spPr bwMode="gray">
            <a:xfrm>
              <a:off x="2275" y="2604"/>
              <a:ext cx="1101" cy="1092"/>
            </a:xfrm>
            <a:prstGeom prst="ellipse">
              <a:avLst/>
            </a:prstGeom>
            <a:gradFill rotWithShape="1">
              <a:gsLst>
                <a:gs pos="0">
                  <a:srgbClr val="B2B2B2"/>
                </a:gs>
                <a:gs pos="100000">
                  <a:srgbClr val="F1F1F1"/>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197" name="Oval 9">
              <a:extLst>
                <a:ext uri="{FF2B5EF4-FFF2-40B4-BE49-F238E27FC236}">
                  <a16:creationId xmlns:a16="http://schemas.microsoft.com/office/drawing/2014/main" id="{A96CDC2E-BBE6-475C-B621-622137E5F359}"/>
                </a:ext>
              </a:extLst>
            </p:cNvPr>
            <p:cNvSpPr>
              <a:spLocks noChangeArrowheads="1"/>
            </p:cNvSpPr>
            <p:nvPr/>
          </p:nvSpPr>
          <p:spPr bwMode="gray">
            <a:xfrm>
              <a:off x="2321" y="2654"/>
              <a:ext cx="1006"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pic>
          <p:nvPicPr>
            <p:cNvPr id="198" name="Picture 10" descr="circuler_1">
              <a:extLst>
                <a:ext uri="{FF2B5EF4-FFF2-40B4-BE49-F238E27FC236}">
                  <a16:creationId xmlns:a16="http://schemas.microsoft.com/office/drawing/2014/main" id="{B3E7CFD8-B4ED-4510-9ADF-A085E2F1B4BD}"/>
                </a:ext>
              </a:extLst>
            </p:cNvPr>
            <p:cNvPicPr>
              <a:picLocks noChangeAspect="1" noChangeArrowheads="1"/>
            </p:cNvPicPr>
            <p:nvPr/>
          </p:nvPicPr>
          <p:blipFill>
            <a:blip r:embed="rId2" cstate="print"/>
            <a:srcRect/>
            <a:stretch>
              <a:fillRect/>
            </a:stretch>
          </p:blipFill>
          <p:spPr bwMode="gray">
            <a:xfrm>
              <a:off x="2358" y="2690"/>
              <a:ext cx="939" cy="918"/>
            </a:xfrm>
            <a:prstGeom prst="rect">
              <a:avLst/>
            </a:prstGeom>
            <a:noFill/>
            <a:ln w="9525">
              <a:noFill/>
              <a:miter lim="800000"/>
              <a:headEnd/>
              <a:tailEnd/>
            </a:ln>
          </p:spPr>
        </p:pic>
        <p:sp>
          <p:nvSpPr>
            <p:cNvPr id="199" name="Oval 11">
              <a:extLst>
                <a:ext uri="{FF2B5EF4-FFF2-40B4-BE49-F238E27FC236}">
                  <a16:creationId xmlns:a16="http://schemas.microsoft.com/office/drawing/2014/main" id="{E1162AAF-E79E-401D-96F2-DA51F7495DC3}"/>
                </a:ext>
              </a:extLst>
            </p:cNvPr>
            <p:cNvSpPr>
              <a:spLocks noChangeArrowheads="1"/>
            </p:cNvSpPr>
            <p:nvPr/>
          </p:nvSpPr>
          <p:spPr bwMode="gray">
            <a:xfrm>
              <a:off x="2358" y="2690"/>
              <a:ext cx="933" cy="920"/>
            </a:xfrm>
            <a:prstGeom prst="ellipse">
              <a:avLst/>
            </a:prstGeom>
            <a:gradFill rotWithShape="1">
              <a:gsLst>
                <a:gs pos="0">
                  <a:srgbClr val="99FFCC">
                    <a:gamma/>
                    <a:shade val="26275"/>
                    <a:invGamma/>
                    <a:alpha val="89999"/>
                  </a:srgbClr>
                </a:gs>
                <a:gs pos="50000">
                  <a:srgbClr val="99FFCC">
                    <a:alpha val="45000"/>
                  </a:srgbClr>
                </a:gs>
                <a:gs pos="100000">
                  <a:srgbClr val="99FFCC">
                    <a:gamma/>
                    <a:shade val="26275"/>
                    <a:invGamma/>
                    <a:alpha val="89999"/>
                  </a:srgbClr>
                </a:gs>
              </a:gsLst>
              <a:lin ang="5400000" scaled="1"/>
            </a:gradFill>
            <a:ln>
              <a:noFill/>
            </a:ln>
            <a:effectLst/>
          </p:spPr>
          <p:txBody>
            <a:bodyPr wrap="none" anchor="ctr"/>
            <a:lstStyle/>
            <a:p>
              <a:pPr defTabSz="1140973"/>
              <a:endParaRPr lang="zh-TW" altLang="en-US" sz="2280">
                <a:solidFill>
                  <a:prstClr val="white"/>
                </a:solidFill>
                <a:latin typeface="Constantia"/>
                <a:ea typeface="新細明體" charset="-120"/>
              </a:endParaRPr>
            </a:p>
          </p:txBody>
        </p:sp>
        <p:sp>
          <p:nvSpPr>
            <p:cNvPr id="200" name="Freeform 12">
              <a:extLst>
                <a:ext uri="{FF2B5EF4-FFF2-40B4-BE49-F238E27FC236}">
                  <a16:creationId xmlns:a16="http://schemas.microsoft.com/office/drawing/2014/main" id="{75AD95B1-0124-426F-9AFB-FE3834AEBFB2}"/>
                </a:ext>
              </a:extLst>
            </p:cNvPr>
            <p:cNvSpPr>
              <a:spLocks/>
            </p:cNvSpPr>
            <p:nvPr/>
          </p:nvSpPr>
          <p:spPr bwMode="gray">
            <a:xfrm>
              <a:off x="2454" y="2708"/>
              <a:ext cx="733" cy="320"/>
            </a:xfrm>
            <a:custGeom>
              <a:avLst/>
              <a:gdLst>
                <a:gd name="T0" fmla="*/ 69 w 1321"/>
                <a:gd name="T1" fmla="*/ 7 h 712"/>
                <a:gd name="T2" fmla="*/ 69 w 1321"/>
                <a:gd name="T3" fmla="*/ 8 h 712"/>
                <a:gd name="T4" fmla="*/ 69 w 1321"/>
                <a:gd name="T5" fmla="*/ 9 h 712"/>
                <a:gd name="T6" fmla="*/ 69 w 1321"/>
                <a:gd name="T7" fmla="*/ 9 h 712"/>
                <a:gd name="T8" fmla="*/ 68 w 1321"/>
                <a:gd name="T9" fmla="*/ 10 h 712"/>
                <a:gd name="T10" fmla="*/ 67 w 1321"/>
                <a:gd name="T11" fmla="*/ 11 h 712"/>
                <a:gd name="T12" fmla="*/ 65 w 1321"/>
                <a:gd name="T13" fmla="*/ 11 h 712"/>
                <a:gd name="T14" fmla="*/ 63 w 1321"/>
                <a:gd name="T15" fmla="*/ 12 h 712"/>
                <a:gd name="T16" fmla="*/ 60 w 1321"/>
                <a:gd name="T17" fmla="*/ 12 h 712"/>
                <a:gd name="T18" fmla="*/ 57 w 1321"/>
                <a:gd name="T19" fmla="*/ 12 h 712"/>
                <a:gd name="T20" fmla="*/ 54 w 1321"/>
                <a:gd name="T21" fmla="*/ 13 h 712"/>
                <a:gd name="T22" fmla="*/ 51 w 1321"/>
                <a:gd name="T23" fmla="*/ 13 h 712"/>
                <a:gd name="T24" fmla="*/ 47 w 1321"/>
                <a:gd name="T25" fmla="*/ 13 h 712"/>
                <a:gd name="T26" fmla="*/ 43 w 1321"/>
                <a:gd name="T27" fmla="*/ 13 h 712"/>
                <a:gd name="T28" fmla="*/ 42 w 1321"/>
                <a:gd name="T29" fmla="*/ 13 h 712"/>
                <a:gd name="T30" fmla="*/ 25 w 1321"/>
                <a:gd name="T31" fmla="*/ 13 h 712"/>
                <a:gd name="T32" fmla="*/ 24 w 1321"/>
                <a:gd name="T33" fmla="*/ 13 h 712"/>
                <a:gd name="T34" fmla="*/ 22 w 1321"/>
                <a:gd name="T35" fmla="*/ 13 h 712"/>
                <a:gd name="T36" fmla="*/ 18 w 1321"/>
                <a:gd name="T37" fmla="*/ 13 h 712"/>
                <a:gd name="T38" fmla="*/ 15 w 1321"/>
                <a:gd name="T39" fmla="*/ 13 h 712"/>
                <a:gd name="T40" fmla="*/ 12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4 w 1321"/>
                <a:gd name="T89" fmla="*/ 0 h 712"/>
                <a:gd name="T90" fmla="*/ 49 w 1321"/>
                <a:gd name="T91" fmla="*/ 1 h 712"/>
                <a:gd name="T92" fmla="*/ 53 w 1321"/>
                <a:gd name="T93" fmla="*/ 2 h 712"/>
                <a:gd name="T94" fmla="*/ 57 w 1321"/>
                <a:gd name="T95" fmla="*/ 3 h 712"/>
                <a:gd name="T96" fmla="*/ 60 w 1321"/>
                <a:gd name="T97" fmla="*/ 4 h 712"/>
                <a:gd name="T98" fmla="*/ 63 w 1321"/>
                <a:gd name="T99" fmla="*/ 4 h 712"/>
                <a:gd name="T100" fmla="*/ 66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99FFCC">
                    <a:alpha val="17998"/>
                  </a:srgbClr>
                </a:gs>
              </a:gsLst>
              <a:lin ang="5400000" scaled="1"/>
            </a:gradFill>
            <a:ln w="0">
              <a:noFill/>
              <a:prstDash val="solid"/>
              <a:round/>
              <a:headEnd/>
              <a:tailEnd/>
            </a:ln>
          </p:spPr>
          <p:txBody>
            <a:bodyPr/>
            <a:lstStyle/>
            <a:p>
              <a:pPr defTabSz="1140973"/>
              <a:endParaRPr lang="ar-SA" sz="2280">
                <a:solidFill>
                  <a:prstClr val="white"/>
                </a:solidFill>
                <a:latin typeface="Constantia"/>
              </a:endParaRPr>
            </a:p>
          </p:txBody>
        </p:sp>
        <p:grpSp>
          <p:nvGrpSpPr>
            <p:cNvPr id="201" name="Group 13">
              <a:extLst>
                <a:ext uri="{FF2B5EF4-FFF2-40B4-BE49-F238E27FC236}">
                  <a16:creationId xmlns:a16="http://schemas.microsoft.com/office/drawing/2014/main" id="{EBEBDA02-CEA2-497C-8100-68664D6C9FA1}"/>
                </a:ext>
              </a:extLst>
            </p:cNvPr>
            <p:cNvGrpSpPr>
              <a:grpSpLocks/>
            </p:cNvGrpSpPr>
            <p:nvPr/>
          </p:nvGrpSpPr>
          <p:grpSpPr bwMode="auto">
            <a:xfrm rot="-1297425" flipH="1" flipV="1">
              <a:off x="2441" y="3402"/>
              <a:ext cx="826" cy="189"/>
              <a:chOff x="2514" y="1060"/>
              <a:chExt cx="908" cy="236"/>
            </a:xfrm>
          </p:grpSpPr>
          <p:grpSp>
            <p:nvGrpSpPr>
              <p:cNvPr id="203" name="Group 14">
                <a:extLst>
                  <a:ext uri="{FF2B5EF4-FFF2-40B4-BE49-F238E27FC236}">
                    <a16:creationId xmlns:a16="http://schemas.microsoft.com/office/drawing/2014/main" id="{B38299B0-F3C3-4F34-9E4F-81D34C8727A5}"/>
                  </a:ext>
                </a:extLst>
              </p:cNvPr>
              <p:cNvGrpSpPr>
                <a:grpSpLocks/>
              </p:cNvGrpSpPr>
              <p:nvPr/>
            </p:nvGrpSpPr>
            <p:grpSpPr bwMode="auto">
              <a:xfrm>
                <a:off x="2514" y="1060"/>
                <a:ext cx="742" cy="186"/>
                <a:chOff x="1565" y="2568"/>
                <a:chExt cx="1118" cy="279"/>
              </a:xfrm>
            </p:grpSpPr>
            <p:sp>
              <p:nvSpPr>
                <p:cNvPr id="209" name="AutoShape 15">
                  <a:extLst>
                    <a:ext uri="{FF2B5EF4-FFF2-40B4-BE49-F238E27FC236}">
                      <a16:creationId xmlns:a16="http://schemas.microsoft.com/office/drawing/2014/main" id="{8F9EFB05-C9C1-406A-BCFB-53288AF38299}"/>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10" name="AutoShape 16">
                  <a:extLst>
                    <a:ext uri="{FF2B5EF4-FFF2-40B4-BE49-F238E27FC236}">
                      <a16:creationId xmlns:a16="http://schemas.microsoft.com/office/drawing/2014/main" id="{47C32BFE-7D8E-4F00-A944-F247E24FE50A}"/>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11" name="AutoShape 17">
                  <a:extLst>
                    <a:ext uri="{FF2B5EF4-FFF2-40B4-BE49-F238E27FC236}">
                      <a16:creationId xmlns:a16="http://schemas.microsoft.com/office/drawing/2014/main" id="{BFD624AC-1816-4029-8C62-6549A220A440}"/>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12" name="AutoShape 18">
                  <a:extLst>
                    <a:ext uri="{FF2B5EF4-FFF2-40B4-BE49-F238E27FC236}">
                      <a16:creationId xmlns:a16="http://schemas.microsoft.com/office/drawing/2014/main" id="{5A2CC8CF-280D-4303-9442-0141F499560E}"/>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nvGrpSpPr>
              <p:cNvPr id="204" name="Group 19">
                <a:extLst>
                  <a:ext uri="{FF2B5EF4-FFF2-40B4-BE49-F238E27FC236}">
                    <a16:creationId xmlns:a16="http://schemas.microsoft.com/office/drawing/2014/main" id="{9CEAEC83-5DAD-42C9-995C-4354080EE754}"/>
                  </a:ext>
                </a:extLst>
              </p:cNvPr>
              <p:cNvGrpSpPr>
                <a:grpSpLocks/>
              </p:cNvGrpSpPr>
              <p:nvPr/>
            </p:nvGrpSpPr>
            <p:grpSpPr bwMode="auto">
              <a:xfrm rot="1353540">
                <a:off x="2680" y="1110"/>
                <a:ext cx="742" cy="186"/>
                <a:chOff x="1565" y="2568"/>
                <a:chExt cx="1118" cy="279"/>
              </a:xfrm>
            </p:grpSpPr>
            <p:sp>
              <p:nvSpPr>
                <p:cNvPr id="205" name="AutoShape 20">
                  <a:extLst>
                    <a:ext uri="{FF2B5EF4-FFF2-40B4-BE49-F238E27FC236}">
                      <a16:creationId xmlns:a16="http://schemas.microsoft.com/office/drawing/2014/main" id="{61410FF6-F91F-428B-AE3B-937713BD5C8F}"/>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06" name="AutoShape 21">
                  <a:extLst>
                    <a:ext uri="{FF2B5EF4-FFF2-40B4-BE49-F238E27FC236}">
                      <a16:creationId xmlns:a16="http://schemas.microsoft.com/office/drawing/2014/main" id="{6279A302-D399-40CA-95AF-44A829CCD512}"/>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07" name="AutoShape 22">
                  <a:extLst>
                    <a:ext uri="{FF2B5EF4-FFF2-40B4-BE49-F238E27FC236}">
                      <a16:creationId xmlns:a16="http://schemas.microsoft.com/office/drawing/2014/main" id="{803F199F-7C60-4B98-9240-4F03E335C6D6}"/>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08" name="AutoShape 23">
                  <a:extLst>
                    <a:ext uri="{FF2B5EF4-FFF2-40B4-BE49-F238E27FC236}">
                      <a16:creationId xmlns:a16="http://schemas.microsoft.com/office/drawing/2014/main" id="{35AB6480-988A-42FC-B9B3-FA5AEF128E2B}"/>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sp>
          <p:nvSpPr>
            <p:cNvPr id="202" name="Rectangle 24">
              <a:extLst>
                <a:ext uri="{FF2B5EF4-FFF2-40B4-BE49-F238E27FC236}">
                  <a16:creationId xmlns:a16="http://schemas.microsoft.com/office/drawing/2014/main" id="{16F66D03-815E-46F2-924B-578FF52BC893}"/>
                </a:ext>
              </a:extLst>
            </p:cNvPr>
            <p:cNvSpPr>
              <a:spLocks noChangeArrowheads="1"/>
            </p:cNvSpPr>
            <p:nvPr/>
          </p:nvSpPr>
          <p:spPr bwMode="black">
            <a:xfrm>
              <a:off x="2233" y="2895"/>
              <a:ext cx="1196" cy="490"/>
            </a:xfrm>
            <a:prstGeom prst="rect">
              <a:avLst/>
            </a:prstGeom>
            <a:noFill/>
            <a:ln w="9525" algn="ctr">
              <a:noFill/>
              <a:miter lim="800000"/>
              <a:headEnd/>
              <a:tailEnd/>
            </a:ln>
          </p:spPr>
          <p:txBody>
            <a:bodyPr wrap="square">
              <a:spAutoFit/>
            </a:bodyPr>
            <a:lstStyle/>
            <a:p>
              <a:pPr algn="ctr" defTabSz="1140973"/>
              <a:r>
                <a:rPr lang="ar-YE" altLang="zh-TW" sz="3840" b="1" dirty="0">
                  <a:solidFill>
                    <a:srgbClr val="000066"/>
                  </a:solidFill>
                  <a:latin typeface="Arial" pitchFamily="34" charset="0"/>
                  <a:ea typeface="標楷體" pitchFamily="65" charset="-120"/>
                  <a:cs typeface="Arial" pitchFamily="34" charset="0"/>
                </a:rPr>
                <a:t>202</a:t>
              </a:r>
              <a:r>
                <a:rPr lang="en-US" altLang="zh-TW" sz="3840" b="1" dirty="0">
                  <a:solidFill>
                    <a:srgbClr val="000066"/>
                  </a:solidFill>
                  <a:latin typeface="Arial" pitchFamily="34" charset="0"/>
                  <a:ea typeface="標楷體" pitchFamily="65" charset="-120"/>
                  <a:cs typeface="Arial" pitchFamily="34" charset="0"/>
                </a:rPr>
                <a:t>5</a:t>
              </a:r>
              <a:endParaRPr lang="zh-TW" altLang="en-US" sz="3840" b="1" dirty="0">
                <a:solidFill>
                  <a:srgbClr val="000066"/>
                </a:solidFill>
                <a:latin typeface="Arial" pitchFamily="34" charset="0"/>
                <a:ea typeface="標楷體" pitchFamily="65" charset="-120"/>
                <a:cs typeface="Arial" pitchFamily="34" charset="0"/>
              </a:endParaRPr>
            </a:p>
          </p:txBody>
        </p:sp>
      </p:grpSp>
      <p:grpSp>
        <p:nvGrpSpPr>
          <p:cNvPr id="213" name="Group 51">
            <a:extLst>
              <a:ext uri="{FF2B5EF4-FFF2-40B4-BE49-F238E27FC236}">
                <a16:creationId xmlns:a16="http://schemas.microsoft.com/office/drawing/2014/main" id="{39C54422-6EA4-484A-8D02-20FEBA9552A4}"/>
              </a:ext>
            </a:extLst>
          </p:cNvPr>
          <p:cNvGrpSpPr>
            <a:grpSpLocks/>
          </p:cNvGrpSpPr>
          <p:nvPr/>
        </p:nvGrpSpPr>
        <p:grpSpPr bwMode="auto">
          <a:xfrm>
            <a:off x="9010192" y="1828799"/>
            <a:ext cx="2193577" cy="1658716"/>
            <a:chOff x="624" y="2604"/>
            <a:chExt cx="1102" cy="1092"/>
          </a:xfrm>
        </p:grpSpPr>
        <p:sp>
          <p:nvSpPr>
            <p:cNvPr id="214" name="Oval 54">
              <a:extLst>
                <a:ext uri="{FF2B5EF4-FFF2-40B4-BE49-F238E27FC236}">
                  <a16:creationId xmlns:a16="http://schemas.microsoft.com/office/drawing/2014/main" id="{F3AA5091-3C3C-45C4-9E40-159EA01128B8}"/>
                </a:ext>
              </a:extLst>
            </p:cNvPr>
            <p:cNvSpPr>
              <a:spLocks noChangeArrowheads="1"/>
            </p:cNvSpPr>
            <p:nvPr/>
          </p:nvSpPr>
          <p:spPr bwMode="gray">
            <a:xfrm>
              <a:off x="624" y="2604"/>
              <a:ext cx="1102" cy="1092"/>
            </a:xfrm>
            <a:prstGeom prst="ellipse">
              <a:avLst/>
            </a:prstGeom>
            <a:gradFill rotWithShape="1">
              <a:gsLst>
                <a:gs pos="0">
                  <a:srgbClr val="B2B2B2"/>
                </a:gs>
                <a:gs pos="100000">
                  <a:srgbClr val="EFEFEF"/>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15" name="Oval 55">
              <a:extLst>
                <a:ext uri="{FF2B5EF4-FFF2-40B4-BE49-F238E27FC236}">
                  <a16:creationId xmlns:a16="http://schemas.microsoft.com/office/drawing/2014/main" id="{268311AE-9136-41F0-83FA-EA356807A2D0}"/>
                </a:ext>
              </a:extLst>
            </p:cNvPr>
            <p:cNvSpPr>
              <a:spLocks noChangeArrowheads="1"/>
            </p:cNvSpPr>
            <p:nvPr/>
          </p:nvSpPr>
          <p:spPr bwMode="gray">
            <a:xfrm>
              <a:off x="671" y="2654"/>
              <a:ext cx="1005"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pic>
          <p:nvPicPr>
            <p:cNvPr id="216" name="Picture 56" descr="circuler_1">
              <a:extLst>
                <a:ext uri="{FF2B5EF4-FFF2-40B4-BE49-F238E27FC236}">
                  <a16:creationId xmlns:a16="http://schemas.microsoft.com/office/drawing/2014/main" id="{1A9B1528-EC11-492C-95C5-7ABE3D9A7A60}"/>
                </a:ext>
              </a:extLst>
            </p:cNvPr>
            <p:cNvPicPr>
              <a:picLocks noChangeAspect="1" noChangeArrowheads="1"/>
            </p:cNvPicPr>
            <p:nvPr/>
          </p:nvPicPr>
          <p:blipFill>
            <a:blip r:embed="rId3" cstate="print"/>
            <a:srcRect/>
            <a:stretch>
              <a:fillRect/>
            </a:stretch>
          </p:blipFill>
          <p:spPr bwMode="gray">
            <a:xfrm>
              <a:off x="707" y="2690"/>
              <a:ext cx="940" cy="918"/>
            </a:xfrm>
            <a:prstGeom prst="rect">
              <a:avLst/>
            </a:prstGeom>
            <a:noFill/>
            <a:ln w="9525">
              <a:noFill/>
              <a:miter lim="800000"/>
              <a:headEnd/>
              <a:tailEnd/>
            </a:ln>
          </p:spPr>
        </p:pic>
        <p:sp>
          <p:nvSpPr>
            <p:cNvPr id="217" name="Oval 57">
              <a:extLst>
                <a:ext uri="{FF2B5EF4-FFF2-40B4-BE49-F238E27FC236}">
                  <a16:creationId xmlns:a16="http://schemas.microsoft.com/office/drawing/2014/main" id="{21E8A0C9-B943-4F7C-9BA6-F8AAF2EEB6E6}"/>
                </a:ext>
              </a:extLst>
            </p:cNvPr>
            <p:cNvSpPr>
              <a:spLocks noChangeArrowheads="1"/>
            </p:cNvSpPr>
            <p:nvPr/>
          </p:nvSpPr>
          <p:spPr bwMode="gray">
            <a:xfrm>
              <a:off x="707" y="2690"/>
              <a:ext cx="934" cy="920"/>
            </a:xfrm>
            <a:prstGeom prst="ellipse">
              <a:avLst/>
            </a:prstGeom>
            <a:gradFill rotWithShape="1">
              <a:gsLst>
                <a:gs pos="0">
                  <a:srgbClr val="FFFF99">
                    <a:gamma/>
                    <a:shade val="26275"/>
                    <a:invGamma/>
                    <a:alpha val="89999"/>
                  </a:srgbClr>
                </a:gs>
                <a:gs pos="50000">
                  <a:srgbClr val="FFFF99">
                    <a:alpha val="45000"/>
                  </a:srgbClr>
                </a:gs>
                <a:gs pos="100000">
                  <a:srgbClr val="FFFF99">
                    <a:gamma/>
                    <a:shade val="26275"/>
                    <a:invGamma/>
                    <a:alpha val="89999"/>
                  </a:srgbClr>
                </a:gs>
              </a:gsLst>
              <a:lin ang="5400000" scaled="1"/>
            </a:gradFill>
            <a:ln>
              <a:noFill/>
            </a:ln>
            <a:effectLst/>
          </p:spPr>
          <p:txBody>
            <a:bodyPr wrap="none" anchor="ctr"/>
            <a:lstStyle/>
            <a:p>
              <a:pPr defTabSz="1140973"/>
              <a:endParaRPr lang="zh-TW" altLang="en-US" sz="2280">
                <a:solidFill>
                  <a:prstClr val="white"/>
                </a:solidFill>
                <a:latin typeface="Constantia"/>
                <a:ea typeface="新細明體" charset="-120"/>
              </a:endParaRPr>
            </a:p>
          </p:txBody>
        </p:sp>
        <p:sp>
          <p:nvSpPr>
            <p:cNvPr id="218" name="Freeform 58">
              <a:extLst>
                <a:ext uri="{FF2B5EF4-FFF2-40B4-BE49-F238E27FC236}">
                  <a16:creationId xmlns:a16="http://schemas.microsoft.com/office/drawing/2014/main" id="{44426E85-D9EB-4FDE-A3B0-134338153D48}"/>
                </a:ext>
              </a:extLst>
            </p:cNvPr>
            <p:cNvSpPr>
              <a:spLocks/>
            </p:cNvSpPr>
            <p:nvPr/>
          </p:nvSpPr>
          <p:spPr bwMode="gray">
            <a:xfrm>
              <a:off x="803" y="2708"/>
              <a:ext cx="734" cy="320"/>
            </a:xfrm>
            <a:custGeom>
              <a:avLst/>
              <a:gdLst>
                <a:gd name="T0" fmla="*/ 69 w 1321"/>
                <a:gd name="T1" fmla="*/ 7 h 712"/>
                <a:gd name="T2" fmla="*/ 70 w 1321"/>
                <a:gd name="T3" fmla="*/ 8 h 712"/>
                <a:gd name="T4" fmla="*/ 70 w 1321"/>
                <a:gd name="T5" fmla="*/ 9 h 712"/>
                <a:gd name="T6" fmla="*/ 70 w 1321"/>
                <a:gd name="T7" fmla="*/ 9 h 712"/>
                <a:gd name="T8" fmla="*/ 69 w 1321"/>
                <a:gd name="T9" fmla="*/ 10 h 712"/>
                <a:gd name="T10" fmla="*/ 67 w 1321"/>
                <a:gd name="T11" fmla="*/ 11 h 712"/>
                <a:gd name="T12" fmla="*/ 66 w 1321"/>
                <a:gd name="T13" fmla="*/ 11 h 712"/>
                <a:gd name="T14" fmla="*/ 63 w 1321"/>
                <a:gd name="T15" fmla="*/ 12 h 712"/>
                <a:gd name="T16" fmla="*/ 61 w 1321"/>
                <a:gd name="T17" fmla="*/ 12 h 712"/>
                <a:gd name="T18" fmla="*/ 58 w 1321"/>
                <a:gd name="T19" fmla="*/ 12 h 712"/>
                <a:gd name="T20" fmla="*/ 54 w 1321"/>
                <a:gd name="T21" fmla="*/ 13 h 712"/>
                <a:gd name="T22" fmla="*/ 51 w 1321"/>
                <a:gd name="T23" fmla="*/ 13 h 712"/>
                <a:gd name="T24" fmla="*/ 48 w 1321"/>
                <a:gd name="T25" fmla="*/ 13 h 712"/>
                <a:gd name="T26" fmla="*/ 43 w 1321"/>
                <a:gd name="T27" fmla="*/ 13 h 712"/>
                <a:gd name="T28" fmla="*/ 42 w 1321"/>
                <a:gd name="T29" fmla="*/ 13 h 712"/>
                <a:gd name="T30" fmla="*/ 26 w 1321"/>
                <a:gd name="T31" fmla="*/ 13 h 712"/>
                <a:gd name="T32" fmla="*/ 25 w 1321"/>
                <a:gd name="T33" fmla="*/ 13 h 712"/>
                <a:gd name="T34" fmla="*/ 22 w 1321"/>
                <a:gd name="T35" fmla="*/ 13 h 712"/>
                <a:gd name="T36" fmla="*/ 18 w 1321"/>
                <a:gd name="T37" fmla="*/ 13 h 712"/>
                <a:gd name="T38" fmla="*/ 15 w 1321"/>
                <a:gd name="T39" fmla="*/ 13 h 712"/>
                <a:gd name="T40" fmla="*/ 13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5 w 1321"/>
                <a:gd name="T89" fmla="*/ 0 h 712"/>
                <a:gd name="T90" fmla="*/ 49 w 1321"/>
                <a:gd name="T91" fmla="*/ 1 h 712"/>
                <a:gd name="T92" fmla="*/ 53 w 1321"/>
                <a:gd name="T93" fmla="*/ 2 h 712"/>
                <a:gd name="T94" fmla="*/ 57 w 1321"/>
                <a:gd name="T95" fmla="*/ 3 h 712"/>
                <a:gd name="T96" fmla="*/ 61 w 1321"/>
                <a:gd name="T97" fmla="*/ 4 h 712"/>
                <a:gd name="T98" fmla="*/ 64 w 1321"/>
                <a:gd name="T99" fmla="*/ 4 h 712"/>
                <a:gd name="T100" fmla="*/ 67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FF99">
                    <a:alpha val="17998"/>
                  </a:srgbClr>
                </a:gs>
              </a:gsLst>
              <a:lin ang="5400000" scaled="1"/>
            </a:gradFill>
            <a:ln w="0">
              <a:noFill/>
              <a:prstDash val="solid"/>
              <a:round/>
              <a:headEnd/>
              <a:tailEnd/>
            </a:ln>
          </p:spPr>
          <p:txBody>
            <a:bodyPr/>
            <a:lstStyle/>
            <a:p>
              <a:pPr defTabSz="1140973"/>
              <a:endParaRPr lang="ar-SA" sz="2280">
                <a:solidFill>
                  <a:prstClr val="white"/>
                </a:solidFill>
                <a:latin typeface="Constantia"/>
              </a:endParaRPr>
            </a:p>
          </p:txBody>
        </p:sp>
        <p:sp>
          <p:nvSpPr>
            <p:cNvPr id="219" name="Rectangle 59">
              <a:extLst>
                <a:ext uri="{FF2B5EF4-FFF2-40B4-BE49-F238E27FC236}">
                  <a16:creationId xmlns:a16="http://schemas.microsoft.com/office/drawing/2014/main" id="{EC99C08F-4997-4CEE-9AFB-BC2B2ECF43F9}"/>
                </a:ext>
              </a:extLst>
            </p:cNvPr>
            <p:cNvSpPr>
              <a:spLocks noChangeArrowheads="1"/>
            </p:cNvSpPr>
            <p:nvPr/>
          </p:nvSpPr>
          <p:spPr bwMode="black">
            <a:xfrm>
              <a:off x="783" y="2891"/>
              <a:ext cx="765" cy="439"/>
            </a:xfrm>
            <a:prstGeom prst="rect">
              <a:avLst/>
            </a:prstGeom>
            <a:noFill/>
            <a:ln w="9525" algn="ctr">
              <a:noFill/>
              <a:miter lim="800000"/>
              <a:headEnd/>
              <a:tailEnd/>
            </a:ln>
          </p:spPr>
          <p:txBody>
            <a:bodyPr wrap="none">
              <a:spAutoFit/>
            </a:bodyPr>
            <a:lstStyle/>
            <a:p>
              <a:pPr algn="ctr" defTabSz="1140973" rtl="1"/>
              <a:r>
                <a:rPr lang="en-US" altLang="zh-TW" sz="3360" b="1" dirty="0">
                  <a:solidFill>
                    <a:srgbClr val="000066"/>
                  </a:solidFill>
                  <a:latin typeface="Arial" pitchFamily="34" charset="0"/>
                  <a:ea typeface="標楷體" pitchFamily="65" charset="-120"/>
                  <a:cs typeface="Arial" pitchFamily="34" charset="0"/>
                </a:rPr>
                <a:t>16 Mb</a:t>
              </a:r>
              <a:endParaRPr lang="zh-TW" altLang="en-US" sz="3360" b="1" dirty="0">
                <a:solidFill>
                  <a:srgbClr val="000066"/>
                </a:solidFill>
                <a:latin typeface="Arial" pitchFamily="34" charset="0"/>
                <a:ea typeface="標楷體" pitchFamily="65" charset="-120"/>
                <a:cs typeface="Arial" pitchFamily="34" charset="0"/>
              </a:endParaRPr>
            </a:p>
          </p:txBody>
        </p:sp>
        <p:grpSp>
          <p:nvGrpSpPr>
            <p:cNvPr id="220" name="Group 60">
              <a:extLst>
                <a:ext uri="{FF2B5EF4-FFF2-40B4-BE49-F238E27FC236}">
                  <a16:creationId xmlns:a16="http://schemas.microsoft.com/office/drawing/2014/main" id="{54AD340F-5BA8-4705-96F5-D879775DE98F}"/>
                </a:ext>
              </a:extLst>
            </p:cNvPr>
            <p:cNvGrpSpPr>
              <a:grpSpLocks/>
            </p:cNvGrpSpPr>
            <p:nvPr/>
          </p:nvGrpSpPr>
          <p:grpSpPr bwMode="auto">
            <a:xfrm rot="-1297425" flipH="1" flipV="1">
              <a:off x="779" y="3400"/>
              <a:ext cx="820" cy="189"/>
              <a:chOff x="2522" y="1060"/>
              <a:chExt cx="900" cy="236"/>
            </a:xfrm>
          </p:grpSpPr>
          <p:grpSp>
            <p:nvGrpSpPr>
              <p:cNvPr id="221" name="Group 61">
                <a:extLst>
                  <a:ext uri="{FF2B5EF4-FFF2-40B4-BE49-F238E27FC236}">
                    <a16:creationId xmlns:a16="http://schemas.microsoft.com/office/drawing/2014/main" id="{C4E95522-9E99-4266-97C5-C42A0110E1F2}"/>
                  </a:ext>
                </a:extLst>
              </p:cNvPr>
              <p:cNvGrpSpPr>
                <a:grpSpLocks/>
              </p:cNvGrpSpPr>
              <p:nvPr/>
            </p:nvGrpSpPr>
            <p:grpSpPr bwMode="auto">
              <a:xfrm>
                <a:off x="2522" y="1060"/>
                <a:ext cx="742" cy="186"/>
                <a:chOff x="1565" y="2568"/>
                <a:chExt cx="1118" cy="279"/>
              </a:xfrm>
            </p:grpSpPr>
            <p:sp>
              <p:nvSpPr>
                <p:cNvPr id="227" name="AutoShape 62">
                  <a:extLst>
                    <a:ext uri="{FF2B5EF4-FFF2-40B4-BE49-F238E27FC236}">
                      <a16:creationId xmlns:a16="http://schemas.microsoft.com/office/drawing/2014/main" id="{58AE355C-C483-4F45-A43D-72ACBA1AB283}"/>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28" name="AutoShape 63">
                  <a:extLst>
                    <a:ext uri="{FF2B5EF4-FFF2-40B4-BE49-F238E27FC236}">
                      <a16:creationId xmlns:a16="http://schemas.microsoft.com/office/drawing/2014/main" id="{191E874E-DB47-4FA0-95CC-37C282A2C5D1}"/>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29" name="AutoShape 64">
                  <a:extLst>
                    <a:ext uri="{FF2B5EF4-FFF2-40B4-BE49-F238E27FC236}">
                      <a16:creationId xmlns:a16="http://schemas.microsoft.com/office/drawing/2014/main" id="{2D029374-CE55-4881-98C4-C50B9DC38B5A}"/>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30" name="AutoShape 65">
                  <a:extLst>
                    <a:ext uri="{FF2B5EF4-FFF2-40B4-BE49-F238E27FC236}">
                      <a16:creationId xmlns:a16="http://schemas.microsoft.com/office/drawing/2014/main" id="{40B8AF15-0641-4F97-9B32-460660B68BB8}"/>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nvGrpSpPr>
              <p:cNvPr id="222" name="Group 66">
                <a:extLst>
                  <a:ext uri="{FF2B5EF4-FFF2-40B4-BE49-F238E27FC236}">
                    <a16:creationId xmlns:a16="http://schemas.microsoft.com/office/drawing/2014/main" id="{51411D8F-6679-4A60-AC95-2BBDB51620F2}"/>
                  </a:ext>
                </a:extLst>
              </p:cNvPr>
              <p:cNvGrpSpPr>
                <a:grpSpLocks/>
              </p:cNvGrpSpPr>
              <p:nvPr/>
            </p:nvGrpSpPr>
            <p:grpSpPr bwMode="auto">
              <a:xfrm rot="1353540">
                <a:off x="2680" y="1110"/>
                <a:ext cx="742" cy="186"/>
                <a:chOff x="1565" y="2568"/>
                <a:chExt cx="1118" cy="279"/>
              </a:xfrm>
            </p:grpSpPr>
            <p:sp>
              <p:nvSpPr>
                <p:cNvPr id="223" name="AutoShape 67">
                  <a:extLst>
                    <a:ext uri="{FF2B5EF4-FFF2-40B4-BE49-F238E27FC236}">
                      <a16:creationId xmlns:a16="http://schemas.microsoft.com/office/drawing/2014/main" id="{A243FEF3-C59E-48A8-AE7B-A299EC1D8C36}"/>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24" name="AutoShape 68">
                  <a:extLst>
                    <a:ext uri="{FF2B5EF4-FFF2-40B4-BE49-F238E27FC236}">
                      <a16:creationId xmlns:a16="http://schemas.microsoft.com/office/drawing/2014/main" id="{ED113B26-6233-4F24-B900-E47CF53B8B93}"/>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25" name="AutoShape 69">
                  <a:extLst>
                    <a:ext uri="{FF2B5EF4-FFF2-40B4-BE49-F238E27FC236}">
                      <a16:creationId xmlns:a16="http://schemas.microsoft.com/office/drawing/2014/main" id="{AEBE28E9-7308-4163-9D9A-2D59BC112CC6}"/>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26" name="AutoShape 70">
                  <a:extLst>
                    <a:ext uri="{FF2B5EF4-FFF2-40B4-BE49-F238E27FC236}">
                      <a16:creationId xmlns:a16="http://schemas.microsoft.com/office/drawing/2014/main" id="{D877CF8B-365B-4D4B-8EDF-C8FC5781C857}"/>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grpSp>
      <p:pic>
        <p:nvPicPr>
          <p:cNvPr id="232" name="Picture 231">
            <a:extLst>
              <a:ext uri="{FF2B5EF4-FFF2-40B4-BE49-F238E27FC236}">
                <a16:creationId xmlns:a16="http://schemas.microsoft.com/office/drawing/2014/main" id="{D19674AF-1BE9-4166-86B7-E29588B2F2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47" y="-38645"/>
            <a:ext cx="1077258" cy="467535"/>
          </a:xfrm>
          <a:prstGeom prst="rect">
            <a:avLst/>
          </a:prstGeom>
        </p:spPr>
      </p:pic>
      <p:grpSp>
        <p:nvGrpSpPr>
          <p:cNvPr id="234" name="Group 5">
            <a:extLst>
              <a:ext uri="{FF2B5EF4-FFF2-40B4-BE49-F238E27FC236}">
                <a16:creationId xmlns:a16="http://schemas.microsoft.com/office/drawing/2014/main" id="{B606632E-6A44-454A-8F20-E057CBE16BC6}"/>
              </a:ext>
            </a:extLst>
          </p:cNvPr>
          <p:cNvGrpSpPr>
            <a:grpSpLocks/>
          </p:cNvGrpSpPr>
          <p:nvPr/>
        </p:nvGrpSpPr>
        <p:grpSpPr bwMode="auto">
          <a:xfrm>
            <a:off x="477843" y="4584349"/>
            <a:ext cx="2357377" cy="1623249"/>
            <a:chOff x="2233" y="2604"/>
            <a:chExt cx="1196" cy="1092"/>
          </a:xfrm>
        </p:grpSpPr>
        <p:sp>
          <p:nvSpPr>
            <p:cNvPr id="235" name="Oval 8">
              <a:extLst>
                <a:ext uri="{FF2B5EF4-FFF2-40B4-BE49-F238E27FC236}">
                  <a16:creationId xmlns:a16="http://schemas.microsoft.com/office/drawing/2014/main" id="{0DBAE543-5BCD-4D09-9875-70A01B1A53D6}"/>
                </a:ext>
              </a:extLst>
            </p:cNvPr>
            <p:cNvSpPr>
              <a:spLocks noChangeArrowheads="1"/>
            </p:cNvSpPr>
            <p:nvPr/>
          </p:nvSpPr>
          <p:spPr bwMode="gray">
            <a:xfrm>
              <a:off x="2275" y="2604"/>
              <a:ext cx="1101" cy="1092"/>
            </a:xfrm>
            <a:prstGeom prst="ellipse">
              <a:avLst/>
            </a:prstGeom>
            <a:gradFill rotWithShape="1">
              <a:gsLst>
                <a:gs pos="0">
                  <a:srgbClr val="B2B2B2"/>
                </a:gs>
                <a:gs pos="100000">
                  <a:srgbClr val="F1F1F1"/>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36" name="Oval 9">
              <a:extLst>
                <a:ext uri="{FF2B5EF4-FFF2-40B4-BE49-F238E27FC236}">
                  <a16:creationId xmlns:a16="http://schemas.microsoft.com/office/drawing/2014/main" id="{06E22396-1D39-4479-8C38-A427FBFB02D5}"/>
                </a:ext>
              </a:extLst>
            </p:cNvPr>
            <p:cNvSpPr>
              <a:spLocks noChangeArrowheads="1"/>
            </p:cNvSpPr>
            <p:nvPr/>
          </p:nvSpPr>
          <p:spPr bwMode="gray">
            <a:xfrm>
              <a:off x="2321" y="2654"/>
              <a:ext cx="1006"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pic>
          <p:nvPicPr>
            <p:cNvPr id="237" name="Picture 10" descr="circuler_1">
              <a:extLst>
                <a:ext uri="{FF2B5EF4-FFF2-40B4-BE49-F238E27FC236}">
                  <a16:creationId xmlns:a16="http://schemas.microsoft.com/office/drawing/2014/main" id="{083B252F-8D8D-475A-943E-CDA4EDB13F6D}"/>
                </a:ext>
              </a:extLst>
            </p:cNvPr>
            <p:cNvPicPr>
              <a:picLocks noChangeAspect="1" noChangeArrowheads="1"/>
            </p:cNvPicPr>
            <p:nvPr/>
          </p:nvPicPr>
          <p:blipFill>
            <a:blip r:embed="rId2" cstate="print"/>
            <a:srcRect/>
            <a:stretch>
              <a:fillRect/>
            </a:stretch>
          </p:blipFill>
          <p:spPr bwMode="gray">
            <a:xfrm>
              <a:off x="2358" y="2690"/>
              <a:ext cx="939" cy="918"/>
            </a:xfrm>
            <a:prstGeom prst="rect">
              <a:avLst/>
            </a:prstGeom>
            <a:noFill/>
            <a:ln w="9525">
              <a:noFill/>
              <a:miter lim="800000"/>
              <a:headEnd/>
              <a:tailEnd/>
            </a:ln>
          </p:spPr>
        </p:pic>
        <p:sp>
          <p:nvSpPr>
            <p:cNvPr id="238" name="Oval 11">
              <a:extLst>
                <a:ext uri="{FF2B5EF4-FFF2-40B4-BE49-F238E27FC236}">
                  <a16:creationId xmlns:a16="http://schemas.microsoft.com/office/drawing/2014/main" id="{C957E3D0-6ACE-4D9F-97E3-4DD0092C6E27}"/>
                </a:ext>
              </a:extLst>
            </p:cNvPr>
            <p:cNvSpPr>
              <a:spLocks noChangeArrowheads="1"/>
            </p:cNvSpPr>
            <p:nvPr/>
          </p:nvSpPr>
          <p:spPr bwMode="gray">
            <a:xfrm>
              <a:off x="2358" y="2690"/>
              <a:ext cx="933" cy="920"/>
            </a:xfrm>
            <a:prstGeom prst="ellipse">
              <a:avLst/>
            </a:prstGeom>
            <a:gradFill rotWithShape="1">
              <a:gsLst>
                <a:gs pos="0">
                  <a:srgbClr val="99FFCC">
                    <a:gamma/>
                    <a:shade val="26275"/>
                    <a:invGamma/>
                    <a:alpha val="89999"/>
                  </a:srgbClr>
                </a:gs>
                <a:gs pos="50000">
                  <a:srgbClr val="99FFCC">
                    <a:alpha val="45000"/>
                  </a:srgbClr>
                </a:gs>
                <a:gs pos="100000">
                  <a:srgbClr val="99FFCC">
                    <a:gamma/>
                    <a:shade val="26275"/>
                    <a:invGamma/>
                    <a:alpha val="89999"/>
                  </a:srgbClr>
                </a:gs>
              </a:gsLst>
              <a:lin ang="5400000" scaled="1"/>
            </a:gradFill>
            <a:ln>
              <a:noFill/>
            </a:ln>
            <a:effectLst/>
          </p:spPr>
          <p:txBody>
            <a:bodyPr wrap="none" anchor="ctr"/>
            <a:lstStyle/>
            <a:p>
              <a:pPr defTabSz="1140973"/>
              <a:endParaRPr lang="zh-TW" altLang="en-US" sz="2280">
                <a:solidFill>
                  <a:prstClr val="white"/>
                </a:solidFill>
                <a:latin typeface="Constantia"/>
                <a:ea typeface="新細明體" charset="-120"/>
              </a:endParaRPr>
            </a:p>
          </p:txBody>
        </p:sp>
        <p:sp>
          <p:nvSpPr>
            <p:cNvPr id="239" name="Freeform 12">
              <a:extLst>
                <a:ext uri="{FF2B5EF4-FFF2-40B4-BE49-F238E27FC236}">
                  <a16:creationId xmlns:a16="http://schemas.microsoft.com/office/drawing/2014/main" id="{EFF5C30E-C481-44A9-87BC-705E29A7A968}"/>
                </a:ext>
              </a:extLst>
            </p:cNvPr>
            <p:cNvSpPr>
              <a:spLocks/>
            </p:cNvSpPr>
            <p:nvPr/>
          </p:nvSpPr>
          <p:spPr bwMode="gray">
            <a:xfrm>
              <a:off x="2454" y="2708"/>
              <a:ext cx="733" cy="320"/>
            </a:xfrm>
            <a:custGeom>
              <a:avLst/>
              <a:gdLst>
                <a:gd name="T0" fmla="*/ 69 w 1321"/>
                <a:gd name="T1" fmla="*/ 7 h 712"/>
                <a:gd name="T2" fmla="*/ 69 w 1321"/>
                <a:gd name="T3" fmla="*/ 8 h 712"/>
                <a:gd name="T4" fmla="*/ 69 w 1321"/>
                <a:gd name="T5" fmla="*/ 9 h 712"/>
                <a:gd name="T6" fmla="*/ 69 w 1321"/>
                <a:gd name="T7" fmla="*/ 9 h 712"/>
                <a:gd name="T8" fmla="*/ 68 w 1321"/>
                <a:gd name="T9" fmla="*/ 10 h 712"/>
                <a:gd name="T10" fmla="*/ 67 w 1321"/>
                <a:gd name="T11" fmla="*/ 11 h 712"/>
                <a:gd name="T12" fmla="*/ 65 w 1321"/>
                <a:gd name="T13" fmla="*/ 11 h 712"/>
                <a:gd name="T14" fmla="*/ 63 w 1321"/>
                <a:gd name="T15" fmla="*/ 12 h 712"/>
                <a:gd name="T16" fmla="*/ 60 w 1321"/>
                <a:gd name="T17" fmla="*/ 12 h 712"/>
                <a:gd name="T18" fmla="*/ 57 w 1321"/>
                <a:gd name="T19" fmla="*/ 12 h 712"/>
                <a:gd name="T20" fmla="*/ 54 w 1321"/>
                <a:gd name="T21" fmla="*/ 13 h 712"/>
                <a:gd name="T22" fmla="*/ 51 w 1321"/>
                <a:gd name="T23" fmla="*/ 13 h 712"/>
                <a:gd name="T24" fmla="*/ 47 w 1321"/>
                <a:gd name="T25" fmla="*/ 13 h 712"/>
                <a:gd name="T26" fmla="*/ 43 w 1321"/>
                <a:gd name="T27" fmla="*/ 13 h 712"/>
                <a:gd name="T28" fmla="*/ 42 w 1321"/>
                <a:gd name="T29" fmla="*/ 13 h 712"/>
                <a:gd name="T30" fmla="*/ 25 w 1321"/>
                <a:gd name="T31" fmla="*/ 13 h 712"/>
                <a:gd name="T32" fmla="*/ 24 w 1321"/>
                <a:gd name="T33" fmla="*/ 13 h 712"/>
                <a:gd name="T34" fmla="*/ 22 w 1321"/>
                <a:gd name="T35" fmla="*/ 13 h 712"/>
                <a:gd name="T36" fmla="*/ 18 w 1321"/>
                <a:gd name="T37" fmla="*/ 13 h 712"/>
                <a:gd name="T38" fmla="*/ 15 w 1321"/>
                <a:gd name="T39" fmla="*/ 13 h 712"/>
                <a:gd name="T40" fmla="*/ 12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4 w 1321"/>
                <a:gd name="T89" fmla="*/ 0 h 712"/>
                <a:gd name="T90" fmla="*/ 49 w 1321"/>
                <a:gd name="T91" fmla="*/ 1 h 712"/>
                <a:gd name="T92" fmla="*/ 53 w 1321"/>
                <a:gd name="T93" fmla="*/ 2 h 712"/>
                <a:gd name="T94" fmla="*/ 57 w 1321"/>
                <a:gd name="T95" fmla="*/ 3 h 712"/>
                <a:gd name="T96" fmla="*/ 60 w 1321"/>
                <a:gd name="T97" fmla="*/ 4 h 712"/>
                <a:gd name="T98" fmla="*/ 63 w 1321"/>
                <a:gd name="T99" fmla="*/ 4 h 712"/>
                <a:gd name="T100" fmla="*/ 66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99FFCC">
                    <a:alpha val="17998"/>
                  </a:srgbClr>
                </a:gs>
              </a:gsLst>
              <a:lin ang="5400000" scaled="1"/>
            </a:gradFill>
            <a:ln w="0">
              <a:noFill/>
              <a:prstDash val="solid"/>
              <a:round/>
              <a:headEnd/>
              <a:tailEnd/>
            </a:ln>
          </p:spPr>
          <p:txBody>
            <a:bodyPr/>
            <a:lstStyle/>
            <a:p>
              <a:pPr defTabSz="1140973"/>
              <a:endParaRPr lang="ar-SA" sz="2280">
                <a:solidFill>
                  <a:prstClr val="white"/>
                </a:solidFill>
                <a:latin typeface="Constantia"/>
              </a:endParaRPr>
            </a:p>
          </p:txBody>
        </p:sp>
        <p:grpSp>
          <p:nvGrpSpPr>
            <p:cNvPr id="240" name="Group 13">
              <a:extLst>
                <a:ext uri="{FF2B5EF4-FFF2-40B4-BE49-F238E27FC236}">
                  <a16:creationId xmlns:a16="http://schemas.microsoft.com/office/drawing/2014/main" id="{4F9E6C2F-E75E-4E25-A616-3652EAD43AD3}"/>
                </a:ext>
              </a:extLst>
            </p:cNvPr>
            <p:cNvGrpSpPr>
              <a:grpSpLocks/>
            </p:cNvGrpSpPr>
            <p:nvPr/>
          </p:nvGrpSpPr>
          <p:grpSpPr bwMode="auto">
            <a:xfrm rot="-1297425" flipH="1" flipV="1">
              <a:off x="2441" y="3402"/>
              <a:ext cx="826" cy="189"/>
              <a:chOff x="2514" y="1060"/>
              <a:chExt cx="908" cy="236"/>
            </a:xfrm>
          </p:grpSpPr>
          <p:grpSp>
            <p:nvGrpSpPr>
              <p:cNvPr id="242" name="Group 14">
                <a:extLst>
                  <a:ext uri="{FF2B5EF4-FFF2-40B4-BE49-F238E27FC236}">
                    <a16:creationId xmlns:a16="http://schemas.microsoft.com/office/drawing/2014/main" id="{412FE686-C502-47BC-8DB3-4609CD45DA59}"/>
                  </a:ext>
                </a:extLst>
              </p:cNvPr>
              <p:cNvGrpSpPr>
                <a:grpSpLocks/>
              </p:cNvGrpSpPr>
              <p:nvPr/>
            </p:nvGrpSpPr>
            <p:grpSpPr bwMode="auto">
              <a:xfrm>
                <a:off x="2514" y="1060"/>
                <a:ext cx="742" cy="186"/>
                <a:chOff x="1565" y="2568"/>
                <a:chExt cx="1118" cy="279"/>
              </a:xfrm>
            </p:grpSpPr>
            <p:sp>
              <p:nvSpPr>
                <p:cNvPr id="248" name="AutoShape 15">
                  <a:extLst>
                    <a:ext uri="{FF2B5EF4-FFF2-40B4-BE49-F238E27FC236}">
                      <a16:creationId xmlns:a16="http://schemas.microsoft.com/office/drawing/2014/main" id="{94D442C8-F7AB-4015-804A-1E6834B78350}"/>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49" name="AutoShape 16">
                  <a:extLst>
                    <a:ext uri="{FF2B5EF4-FFF2-40B4-BE49-F238E27FC236}">
                      <a16:creationId xmlns:a16="http://schemas.microsoft.com/office/drawing/2014/main" id="{75A74C6C-3240-4CF6-8C27-A99011F58BA2}"/>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50" name="AutoShape 17">
                  <a:extLst>
                    <a:ext uri="{FF2B5EF4-FFF2-40B4-BE49-F238E27FC236}">
                      <a16:creationId xmlns:a16="http://schemas.microsoft.com/office/drawing/2014/main" id="{B14FC604-5EBB-4AAF-9948-9F6ADE4743DC}"/>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51" name="AutoShape 18">
                  <a:extLst>
                    <a:ext uri="{FF2B5EF4-FFF2-40B4-BE49-F238E27FC236}">
                      <a16:creationId xmlns:a16="http://schemas.microsoft.com/office/drawing/2014/main" id="{6B91A15A-DC67-4B7F-9F51-B78528E17669}"/>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nvGrpSpPr>
              <p:cNvPr id="243" name="Group 19">
                <a:extLst>
                  <a:ext uri="{FF2B5EF4-FFF2-40B4-BE49-F238E27FC236}">
                    <a16:creationId xmlns:a16="http://schemas.microsoft.com/office/drawing/2014/main" id="{F7A2420B-5D7B-44AC-865C-97211687BE85}"/>
                  </a:ext>
                </a:extLst>
              </p:cNvPr>
              <p:cNvGrpSpPr>
                <a:grpSpLocks/>
              </p:cNvGrpSpPr>
              <p:nvPr/>
            </p:nvGrpSpPr>
            <p:grpSpPr bwMode="auto">
              <a:xfrm rot="1353540">
                <a:off x="2680" y="1110"/>
                <a:ext cx="742" cy="186"/>
                <a:chOff x="1565" y="2568"/>
                <a:chExt cx="1118" cy="279"/>
              </a:xfrm>
            </p:grpSpPr>
            <p:sp>
              <p:nvSpPr>
                <p:cNvPr id="244" name="AutoShape 20">
                  <a:extLst>
                    <a:ext uri="{FF2B5EF4-FFF2-40B4-BE49-F238E27FC236}">
                      <a16:creationId xmlns:a16="http://schemas.microsoft.com/office/drawing/2014/main" id="{8FEBA0E4-DBC4-4367-8D9E-037FBF7229F5}"/>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45" name="AutoShape 21">
                  <a:extLst>
                    <a:ext uri="{FF2B5EF4-FFF2-40B4-BE49-F238E27FC236}">
                      <a16:creationId xmlns:a16="http://schemas.microsoft.com/office/drawing/2014/main" id="{D3453D3A-EBCA-4620-8CCC-AF5F3F7EC039}"/>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46" name="AutoShape 22">
                  <a:extLst>
                    <a:ext uri="{FF2B5EF4-FFF2-40B4-BE49-F238E27FC236}">
                      <a16:creationId xmlns:a16="http://schemas.microsoft.com/office/drawing/2014/main" id="{E18C331A-BC24-4F62-BBBD-6B472DA4A845}"/>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47" name="AutoShape 23">
                  <a:extLst>
                    <a:ext uri="{FF2B5EF4-FFF2-40B4-BE49-F238E27FC236}">
                      <a16:creationId xmlns:a16="http://schemas.microsoft.com/office/drawing/2014/main" id="{D285E0B8-D3CC-4613-93AA-EFF563994DC2}"/>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sp>
          <p:nvSpPr>
            <p:cNvPr id="241" name="Rectangle 24">
              <a:extLst>
                <a:ext uri="{FF2B5EF4-FFF2-40B4-BE49-F238E27FC236}">
                  <a16:creationId xmlns:a16="http://schemas.microsoft.com/office/drawing/2014/main" id="{F4B81A30-CDD3-4D19-8CA0-0ADEB6CD1E88}"/>
                </a:ext>
              </a:extLst>
            </p:cNvPr>
            <p:cNvSpPr>
              <a:spLocks noChangeArrowheads="1"/>
            </p:cNvSpPr>
            <p:nvPr/>
          </p:nvSpPr>
          <p:spPr bwMode="black">
            <a:xfrm>
              <a:off x="2233" y="2895"/>
              <a:ext cx="1196" cy="460"/>
            </a:xfrm>
            <a:prstGeom prst="rect">
              <a:avLst/>
            </a:prstGeom>
            <a:noFill/>
            <a:ln w="9525" algn="ctr">
              <a:noFill/>
              <a:miter lim="800000"/>
              <a:headEnd/>
              <a:tailEnd/>
            </a:ln>
          </p:spPr>
          <p:txBody>
            <a:bodyPr wrap="square">
              <a:spAutoFit/>
            </a:bodyPr>
            <a:lstStyle/>
            <a:p>
              <a:pPr algn="ctr" defTabSz="1140973"/>
              <a:r>
                <a:rPr lang="ar-YE" altLang="zh-TW" sz="3840" b="1" dirty="0">
                  <a:solidFill>
                    <a:srgbClr val="000066"/>
                  </a:solidFill>
                  <a:latin typeface="Arial" pitchFamily="34" charset="0"/>
                  <a:ea typeface="標楷體" pitchFamily="65" charset="-120"/>
                  <a:cs typeface="Arial" pitchFamily="34" charset="0"/>
                </a:rPr>
                <a:t>20</a:t>
              </a:r>
              <a:r>
                <a:rPr lang="en-US" altLang="zh-TW" sz="3840" b="1" dirty="0">
                  <a:solidFill>
                    <a:srgbClr val="000066"/>
                  </a:solidFill>
                  <a:latin typeface="Arial" pitchFamily="34" charset="0"/>
                  <a:ea typeface="標楷體" pitchFamily="65" charset="-120"/>
                  <a:cs typeface="Arial" pitchFamily="34" charset="0"/>
                </a:rPr>
                <a:t>18</a:t>
              </a:r>
              <a:endParaRPr lang="zh-TW" altLang="en-US" sz="3840" b="1" dirty="0">
                <a:solidFill>
                  <a:srgbClr val="000066"/>
                </a:solidFill>
                <a:latin typeface="Arial" pitchFamily="34" charset="0"/>
                <a:ea typeface="標楷體" pitchFamily="65" charset="-120"/>
                <a:cs typeface="Arial" pitchFamily="34" charset="0"/>
              </a:endParaRPr>
            </a:p>
          </p:txBody>
        </p:sp>
      </p:grpSp>
      <p:grpSp>
        <p:nvGrpSpPr>
          <p:cNvPr id="252" name="Group 51">
            <a:extLst>
              <a:ext uri="{FF2B5EF4-FFF2-40B4-BE49-F238E27FC236}">
                <a16:creationId xmlns:a16="http://schemas.microsoft.com/office/drawing/2014/main" id="{459636E2-F0F3-4D82-BD4B-4F8E3D79AF2E}"/>
              </a:ext>
            </a:extLst>
          </p:cNvPr>
          <p:cNvGrpSpPr>
            <a:grpSpLocks/>
          </p:cNvGrpSpPr>
          <p:nvPr/>
        </p:nvGrpSpPr>
        <p:grpSpPr bwMode="auto">
          <a:xfrm>
            <a:off x="550204" y="2874332"/>
            <a:ext cx="2193577" cy="1658716"/>
            <a:chOff x="624" y="2604"/>
            <a:chExt cx="1102" cy="1092"/>
          </a:xfrm>
        </p:grpSpPr>
        <p:sp>
          <p:nvSpPr>
            <p:cNvPr id="253" name="Oval 54">
              <a:extLst>
                <a:ext uri="{FF2B5EF4-FFF2-40B4-BE49-F238E27FC236}">
                  <a16:creationId xmlns:a16="http://schemas.microsoft.com/office/drawing/2014/main" id="{81D7753E-01BE-495D-8FC9-4E24C0FA0ABA}"/>
                </a:ext>
              </a:extLst>
            </p:cNvPr>
            <p:cNvSpPr>
              <a:spLocks noChangeArrowheads="1"/>
            </p:cNvSpPr>
            <p:nvPr/>
          </p:nvSpPr>
          <p:spPr bwMode="gray">
            <a:xfrm>
              <a:off x="624" y="2604"/>
              <a:ext cx="1102" cy="1092"/>
            </a:xfrm>
            <a:prstGeom prst="ellipse">
              <a:avLst/>
            </a:prstGeom>
            <a:gradFill rotWithShape="1">
              <a:gsLst>
                <a:gs pos="0">
                  <a:srgbClr val="B2B2B2"/>
                </a:gs>
                <a:gs pos="100000">
                  <a:srgbClr val="EFEFEF"/>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54" name="Oval 55">
              <a:extLst>
                <a:ext uri="{FF2B5EF4-FFF2-40B4-BE49-F238E27FC236}">
                  <a16:creationId xmlns:a16="http://schemas.microsoft.com/office/drawing/2014/main" id="{434DA593-8151-46A6-8D8E-F02F69FBA3C6}"/>
                </a:ext>
              </a:extLst>
            </p:cNvPr>
            <p:cNvSpPr>
              <a:spLocks noChangeArrowheads="1"/>
            </p:cNvSpPr>
            <p:nvPr/>
          </p:nvSpPr>
          <p:spPr bwMode="gray">
            <a:xfrm>
              <a:off x="671" y="2654"/>
              <a:ext cx="1005"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1140973"/>
              <a:endParaRPr lang="zh-TW" altLang="en-US" sz="2280">
                <a:solidFill>
                  <a:prstClr val="white"/>
                </a:solidFill>
                <a:latin typeface="Constantia"/>
                <a:ea typeface="新細明體" charset="-120"/>
              </a:endParaRPr>
            </a:p>
          </p:txBody>
        </p:sp>
        <p:pic>
          <p:nvPicPr>
            <p:cNvPr id="255" name="Picture 56" descr="circuler_1">
              <a:extLst>
                <a:ext uri="{FF2B5EF4-FFF2-40B4-BE49-F238E27FC236}">
                  <a16:creationId xmlns:a16="http://schemas.microsoft.com/office/drawing/2014/main" id="{316CEA15-269C-4227-BE56-23613E2B3C97}"/>
                </a:ext>
              </a:extLst>
            </p:cNvPr>
            <p:cNvPicPr>
              <a:picLocks noChangeAspect="1" noChangeArrowheads="1"/>
            </p:cNvPicPr>
            <p:nvPr/>
          </p:nvPicPr>
          <p:blipFill>
            <a:blip r:embed="rId3" cstate="print"/>
            <a:srcRect/>
            <a:stretch>
              <a:fillRect/>
            </a:stretch>
          </p:blipFill>
          <p:spPr bwMode="gray">
            <a:xfrm>
              <a:off x="707" y="2690"/>
              <a:ext cx="940" cy="918"/>
            </a:xfrm>
            <a:prstGeom prst="rect">
              <a:avLst/>
            </a:prstGeom>
            <a:noFill/>
            <a:ln w="9525">
              <a:noFill/>
              <a:miter lim="800000"/>
              <a:headEnd/>
              <a:tailEnd/>
            </a:ln>
          </p:spPr>
        </p:pic>
        <p:sp>
          <p:nvSpPr>
            <p:cNvPr id="256" name="Oval 57">
              <a:extLst>
                <a:ext uri="{FF2B5EF4-FFF2-40B4-BE49-F238E27FC236}">
                  <a16:creationId xmlns:a16="http://schemas.microsoft.com/office/drawing/2014/main" id="{09D8E265-33C1-44E6-9E59-FBF0847CD10B}"/>
                </a:ext>
              </a:extLst>
            </p:cNvPr>
            <p:cNvSpPr>
              <a:spLocks noChangeArrowheads="1"/>
            </p:cNvSpPr>
            <p:nvPr/>
          </p:nvSpPr>
          <p:spPr bwMode="gray">
            <a:xfrm>
              <a:off x="707" y="2690"/>
              <a:ext cx="934" cy="920"/>
            </a:xfrm>
            <a:prstGeom prst="ellipse">
              <a:avLst/>
            </a:prstGeom>
            <a:gradFill rotWithShape="1">
              <a:gsLst>
                <a:gs pos="0">
                  <a:srgbClr val="FFFF99">
                    <a:gamma/>
                    <a:shade val="26275"/>
                    <a:invGamma/>
                    <a:alpha val="89999"/>
                  </a:srgbClr>
                </a:gs>
                <a:gs pos="50000">
                  <a:srgbClr val="FFFF99">
                    <a:alpha val="45000"/>
                  </a:srgbClr>
                </a:gs>
                <a:gs pos="100000">
                  <a:srgbClr val="FFFF99">
                    <a:gamma/>
                    <a:shade val="26275"/>
                    <a:invGamma/>
                    <a:alpha val="89999"/>
                  </a:srgbClr>
                </a:gs>
              </a:gsLst>
              <a:lin ang="5400000" scaled="1"/>
            </a:gradFill>
            <a:ln>
              <a:noFill/>
            </a:ln>
            <a:effectLst/>
          </p:spPr>
          <p:txBody>
            <a:bodyPr wrap="none" anchor="ctr"/>
            <a:lstStyle/>
            <a:p>
              <a:pPr defTabSz="1140973"/>
              <a:endParaRPr lang="zh-TW" altLang="en-US" sz="2280">
                <a:solidFill>
                  <a:prstClr val="white"/>
                </a:solidFill>
                <a:latin typeface="Constantia"/>
                <a:ea typeface="新細明體" charset="-120"/>
              </a:endParaRPr>
            </a:p>
          </p:txBody>
        </p:sp>
        <p:sp>
          <p:nvSpPr>
            <p:cNvPr id="257" name="Freeform 58">
              <a:extLst>
                <a:ext uri="{FF2B5EF4-FFF2-40B4-BE49-F238E27FC236}">
                  <a16:creationId xmlns:a16="http://schemas.microsoft.com/office/drawing/2014/main" id="{81080470-FBBE-4BC4-AA7C-4C78FEF1F193}"/>
                </a:ext>
              </a:extLst>
            </p:cNvPr>
            <p:cNvSpPr>
              <a:spLocks/>
            </p:cNvSpPr>
            <p:nvPr/>
          </p:nvSpPr>
          <p:spPr bwMode="gray">
            <a:xfrm>
              <a:off x="803" y="2708"/>
              <a:ext cx="734" cy="320"/>
            </a:xfrm>
            <a:custGeom>
              <a:avLst/>
              <a:gdLst>
                <a:gd name="T0" fmla="*/ 69 w 1321"/>
                <a:gd name="T1" fmla="*/ 7 h 712"/>
                <a:gd name="T2" fmla="*/ 70 w 1321"/>
                <a:gd name="T3" fmla="*/ 8 h 712"/>
                <a:gd name="T4" fmla="*/ 70 w 1321"/>
                <a:gd name="T5" fmla="*/ 9 h 712"/>
                <a:gd name="T6" fmla="*/ 70 w 1321"/>
                <a:gd name="T7" fmla="*/ 9 h 712"/>
                <a:gd name="T8" fmla="*/ 69 w 1321"/>
                <a:gd name="T9" fmla="*/ 10 h 712"/>
                <a:gd name="T10" fmla="*/ 67 w 1321"/>
                <a:gd name="T11" fmla="*/ 11 h 712"/>
                <a:gd name="T12" fmla="*/ 66 w 1321"/>
                <a:gd name="T13" fmla="*/ 11 h 712"/>
                <a:gd name="T14" fmla="*/ 63 w 1321"/>
                <a:gd name="T15" fmla="*/ 12 h 712"/>
                <a:gd name="T16" fmla="*/ 61 w 1321"/>
                <a:gd name="T17" fmla="*/ 12 h 712"/>
                <a:gd name="T18" fmla="*/ 58 w 1321"/>
                <a:gd name="T19" fmla="*/ 12 h 712"/>
                <a:gd name="T20" fmla="*/ 54 w 1321"/>
                <a:gd name="T21" fmla="*/ 13 h 712"/>
                <a:gd name="T22" fmla="*/ 51 w 1321"/>
                <a:gd name="T23" fmla="*/ 13 h 712"/>
                <a:gd name="T24" fmla="*/ 48 w 1321"/>
                <a:gd name="T25" fmla="*/ 13 h 712"/>
                <a:gd name="T26" fmla="*/ 43 w 1321"/>
                <a:gd name="T27" fmla="*/ 13 h 712"/>
                <a:gd name="T28" fmla="*/ 42 w 1321"/>
                <a:gd name="T29" fmla="*/ 13 h 712"/>
                <a:gd name="T30" fmla="*/ 26 w 1321"/>
                <a:gd name="T31" fmla="*/ 13 h 712"/>
                <a:gd name="T32" fmla="*/ 25 w 1321"/>
                <a:gd name="T33" fmla="*/ 13 h 712"/>
                <a:gd name="T34" fmla="*/ 22 w 1321"/>
                <a:gd name="T35" fmla="*/ 13 h 712"/>
                <a:gd name="T36" fmla="*/ 18 w 1321"/>
                <a:gd name="T37" fmla="*/ 13 h 712"/>
                <a:gd name="T38" fmla="*/ 15 w 1321"/>
                <a:gd name="T39" fmla="*/ 13 h 712"/>
                <a:gd name="T40" fmla="*/ 13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5 w 1321"/>
                <a:gd name="T89" fmla="*/ 0 h 712"/>
                <a:gd name="T90" fmla="*/ 49 w 1321"/>
                <a:gd name="T91" fmla="*/ 1 h 712"/>
                <a:gd name="T92" fmla="*/ 53 w 1321"/>
                <a:gd name="T93" fmla="*/ 2 h 712"/>
                <a:gd name="T94" fmla="*/ 57 w 1321"/>
                <a:gd name="T95" fmla="*/ 3 h 712"/>
                <a:gd name="T96" fmla="*/ 61 w 1321"/>
                <a:gd name="T97" fmla="*/ 4 h 712"/>
                <a:gd name="T98" fmla="*/ 64 w 1321"/>
                <a:gd name="T99" fmla="*/ 4 h 712"/>
                <a:gd name="T100" fmla="*/ 67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FF99">
                    <a:alpha val="17998"/>
                  </a:srgbClr>
                </a:gs>
              </a:gsLst>
              <a:lin ang="5400000" scaled="1"/>
            </a:gradFill>
            <a:ln w="0">
              <a:noFill/>
              <a:prstDash val="solid"/>
              <a:round/>
              <a:headEnd/>
              <a:tailEnd/>
            </a:ln>
          </p:spPr>
          <p:txBody>
            <a:bodyPr/>
            <a:lstStyle/>
            <a:p>
              <a:pPr defTabSz="1140973"/>
              <a:endParaRPr lang="ar-SA" sz="2280">
                <a:solidFill>
                  <a:prstClr val="white"/>
                </a:solidFill>
                <a:latin typeface="Constantia"/>
              </a:endParaRPr>
            </a:p>
          </p:txBody>
        </p:sp>
        <p:sp>
          <p:nvSpPr>
            <p:cNvPr id="258" name="Rectangle 59">
              <a:extLst>
                <a:ext uri="{FF2B5EF4-FFF2-40B4-BE49-F238E27FC236}">
                  <a16:creationId xmlns:a16="http://schemas.microsoft.com/office/drawing/2014/main" id="{E412E644-EED4-4676-91F6-673C98E629B9}"/>
                </a:ext>
              </a:extLst>
            </p:cNvPr>
            <p:cNvSpPr>
              <a:spLocks noChangeArrowheads="1"/>
            </p:cNvSpPr>
            <p:nvPr/>
          </p:nvSpPr>
          <p:spPr bwMode="black">
            <a:xfrm>
              <a:off x="783" y="2891"/>
              <a:ext cx="765" cy="401"/>
            </a:xfrm>
            <a:prstGeom prst="rect">
              <a:avLst/>
            </a:prstGeom>
            <a:noFill/>
            <a:ln w="9525" algn="ctr">
              <a:noFill/>
              <a:miter lim="800000"/>
              <a:headEnd/>
              <a:tailEnd/>
            </a:ln>
          </p:spPr>
          <p:txBody>
            <a:bodyPr wrap="none">
              <a:spAutoFit/>
            </a:bodyPr>
            <a:lstStyle/>
            <a:p>
              <a:pPr algn="ctr" defTabSz="1140973" rtl="1"/>
              <a:r>
                <a:rPr lang="en-US" altLang="zh-TW" sz="3360" b="1" dirty="0">
                  <a:solidFill>
                    <a:srgbClr val="000066"/>
                  </a:solidFill>
                  <a:latin typeface="Arial" pitchFamily="34" charset="0"/>
                  <a:ea typeface="標楷體" pitchFamily="65" charset="-120"/>
                  <a:cs typeface="Arial" pitchFamily="34" charset="0"/>
                </a:rPr>
                <a:t>300 kb</a:t>
              </a:r>
              <a:endParaRPr lang="zh-TW" altLang="en-US" sz="3360" b="1" dirty="0">
                <a:solidFill>
                  <a:srgbClr val="000066"/>
                </a:solidFill>
                <a:latin typeface="Arial" pitchFamily="34" charset="0"/>
                <a:ea typeface="標楷體" pitchFamily="65" charset="-120"/>
                <a:cs typeface="Arial" pitchFamily="34" charset="0"/>
              </a:endParaRPr>
            </a:p>
          </p:txBody>
        </p:sp>
        <p:grpSp>
          <p:nvGrpSpPr>
            <p:cNvPr id="259" name="Group 60">
              <a:extLst>
                <a:ext uri="{FF2B5EF4-FFF2-40B4-BE49-F238E27FC236}">
                  <a16:creationId xmlns:a16="http://schemas.microsoft.com/office/drawing/2014/main" id="{42CFF4ED-CCAF-446E-84AF-45F281446F40}"/>
                </a:ext>
              </a:extLst>
            </p:cNvPr>
            <p:cNvGrpSpPr>
              <a:grpSpLocks/>
            </p:cNvGrpSpPr>
            <p:nvPr/>
          </p:nvGrpSpPr>
          <p:grpSpPr bwMode="auto">
            <a:xfrm rot="-1297425" flipH="1" flipV="1">
              <a:off x="779" y="3400"/>
              <a:ext cx="820" cy="189"/>
              <a:chOff x="2522" y="1060"/>
              <a:chExt cx="900" cy="236"/>
            </a:xfrm>
          </p:grpSpPr>
          <p:grpSp>
            <p:nvGrpSpPr>
              <p:cNvPr id="260" name="Group 61">
                <a:extLst>
                  <a:ext uri="{FF2B5EF4-FFF2-40B4-BE49-F238E27FC236}">
                    <a16:creationId xmlns:a16="http://schemas.microsoft.com/office/drawing/2014/main" id="{3FBAEC6A-6BC5-494C-8D06-99F0EC1EBAB6}"/>
                  </a:ext>
                </a:extLst>
              </p:cNvPr>
              <p:cNvGrpSpPr>
                <a:grpSpLocks/>
              </p:cNvGrpSpPr>
              <p:nvPr/>
            </p:nvGrpSpPr>
            <p:grpSpPr bwMode="auto">
              <a:xfrm>
                <a:off x="2522" y="1060"/>
                <a:ext cx="742" cy="186"/>
                <a:chOff x="1565" y="2568"/>
                <a:chExt cx="1118" cy="279"/>
              </a:xfrm>
            </p:grpSpPr>
            <p:sp>
              <p:nvSpPr>
                <p:cNvPr id="266" name="AutoShape 62">
                  <a:extLst>
                    <a:ext uri="{FF2B5EF4-FFF2-40B4-BE49-F238E27FC236}">
                      <a16:creationId xmlns:a16="http://schemas.microsoft.com/office/drawing/2014/main" id="{ADCC6FC8-FCBA-4E0F-BDAE-CD3F800246DB}"/>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67" name="AutoShape 63">
                  <a:extLst>
                    <a:ext uri="{FF2B5EF4-FFF2-40B4-BE49-F238E27FC236}">
                      <a16:creationId xmlns:a16="http://schemas.microsoft.com/office/drawing/2014/main" id="{9ECE4711-B273-435D-993B-3484B9B75472}"/>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68" name="AutoShape 64">
                  <a:extLst>
                    <a:ext uri="{FF2B5EF4-FFF2-40B4-BE49-F238E27FC236}">
                      <a16:creationId xmlns:a16="http://schemas.microsoft.com/office/drawing/2014/main" id="{BD16683D-BF69-450F-83BD-86A31F2FA16E}"/>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69" name="AutoShape 65">
                  <a:extLst>
                    <a:ext uri="{FF2B5EF4-FFF2-40B4-BE49-F238E27FC236}">
                      <a16:creationId xmlns:a16="http://schemas.microsoft.com/office/drawing/2014/main" id="{99DE31B4-FF08-418A-8A26-1987C1AAC9E7}"/>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nvGrpSpPr>
              <p:cNvPr id="261" name="Group 66">
                <a:extLst>
                  <a:ext uri="{FF2B5EF4-FFF2-40B4-BE49-F238E27FC236}">
                    <a16:creationId xmlns:a16="http://schemas.microsoft.com/office/drawing/2014/main" id="{5130903A-EA74-4EF3-90FF-68DBBCB6B01F}"/>
                  </a:ext>
                </a:extLst>
              </p:cNvPr>
              <p:cNvGrpSpPr>
                <a:grpSpLocks/>
              </p:cNvGrpSpPr>
              <p:nvPr/>
            </p:nvGrpSpPr>
            <p:grpSpPr bwMode="auto">
              <a:xfrm rot="1353540">
                <a:off x="2680" y="1110"/>
                <a:ext cx="742" cy="186"/>
                <a:chOff x="1565" y="2568"/>
                <a:chExt cx="1118" cy="279"/>
              </a:xfrm>
            </p:grpSpPr>
            <p:sp>
              <p:nvSpPr>
                <p:cNvPr id="262" name="AutoShape 67">
                  <a:extLst>
                    <a:ext uri="{FF2B5EF4-FFF2-40B4-BE49-F238E27FC236}">
                      <a16:creationId xmlns:a16="http://schemas.microsoft.com/office/drawing/2014/main" id="{E94EF3C0-D1D2-433B-890A-C10BF8FE151A}"/>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63" name="AutoShape 68">
                  <a:extLst>
                    <a:ext uri="{FF2B5EF4-FFF2-40B4-BE49-F238E27FC236}">
                      <a16:creationId xmlns:a16="http://schemas.microsoft.com/office/drawing/2014/main" id="{F452B95E-ACEA-4941-86C1-AAD50DF82C48}"/>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64" name="AutoShape 69">
                  <a:extLst>
                    <a:ext uri="{FF2B5EF4-FFF2-40B4-BE49-F238E27FC236}">
                      <a16:creationId xmlns:a16="http://schemas.microsoft.com/office/drawing/2014/main" id="{FE0259BD-2AE9-4158-951E-78AF091FA72D}"/>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sp>
              <p:nvSpPr>
                <p:cNvPr id="265" name="AutoShape 70">
                  <a:extLst>
                    <a:ext uri="{FF2B5EF4-FFF2-40B4-BE49-F238E27FC236}">
                      <a16:creationId xmlns:a16="http://schemas.microsoft.com/office/drawing/2014/main" id="{0B8DA7FA-CA27-412B-8639-53EFE994CA55}"/>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1140973"/>
                  <a:endParaRPr lang="zh-TW" altLang="en-US" sz="2280">
                    <a:solidFill>
                      <a:prstClr val="white"/>
                    </a:solidFill>
                    <a:latin typeface="Constantia"/>
                    <a:ea typeface="新細明體" charset="-120"/>
                  </a:endParaRPr>
                </a:p>
              </p:txBody>
            </p:sp>
          </p:grpSp>
        </p:grpSp>
      </p:grpSp>
      <p:sp>
        <p:nvSpPr>
          <p:cNvPr id="270" name="Freeform 9">
            <a:extLst>
              <a:ext uri="{FF2B5EF4-FFF2-40B4-BE49-F238E27FC236}">
                <a16:creationId xmlns:a16="http://schemas.microsoft.com/office/drawing/2014/main" id="{E660F6BD-B1E5-4F27-9274-5473C10C2482}"/>
              </a:ext>
            </a:extLst>
          </p:cNvPr>
          <p:cNvSpPr>
            <a:spLocks/>
          </p:cNvSpPr>
          <p:nvPr/>
        </p:nvSpPr>
        <p:spPr bwMode="gray">
          <a:xfrm rot="20667144">
            <a:off x="2610304" y="3491000"/>
            <a:ext cx="6543675" cy="1314450"/>
          </a:xfrm>
          <a:custGeom>
            <a:avLst/>
            <a:gdLst>
              <a:gd name="T0" fmla="*/ 0 w 4371"/>
              <a:gd name="T1" fmla="*/ 2147483647 h 1066"/>
              <a:gd name="T2" fmla="*/ 2147483647 w 4371"/>
              <a:gd name="T3" fmla="*/ 2147483647 h 1066"/>
              <a:gd name="T4" fmla="*/ 2147483647 w 4371"/>
              <a:gd name="T5" fmla="*/ 2147483647 h 1066"/>
              <a:gd name="T6" fmla="*/ 2147483647 w 4371"/>
              <a:gd name="T7" fmla="*/ 2147483647 h 1066"/>
              <a:gd name="T8" fmla="*/ 2147483647 w 4371"/>
              <a:gd name="T9" fmla="*/ 2147483647 h 1066"/>
              <a:gd name="T10" fmla="*/ 2147483647 w 4371"/>
              <a:gd name="T11" fmla="*/ 2147483647 h 1066"/>
              <a:gd name="T12" fmla="*/ 2147483647 w 4371"/>
              <a:gd name="T13" fmla="*/ 0 h 1066"/>
              <a:gd name="T14" fmla="*/ 2147483647 w 4371"/>
              <a:gd name="T15" fmla="*/ 2147483647 h 1066"/>
              <a:gd name="T16" fmla="*/ 2147483647 w 4371"/>
              <a:gd name="T17" fmla="*/ 2147483647 h 1066"/>
              <a:gd name="T18" fmla="*/ 2147483647 w 4371"/>
              <a:gd name="T19" fmla="*/ 2147483647 h 1066"/>
              <a:gd name="T20" fmla="*/ 2147483647 w 4371"/>
              <a:gd name="T21" fmla="*/ 2147483647 h 1066"/>
              <a:gd name="T22" fmla="*/ 2147483647 w 4371"/>
              <a:gd name="T23" fmla="*/ 2147483647 h 1066"/>
              <a:gd name="T24" fmla="*/ 2147483647 w 4371"/>
              <a:gd name="T25" fmla="*/ 2147483647 h 1066"/>
              <a:gd name="T26" fmla="*/ 2147483647 w 4371"/>
              <a:gd name="T27" fmla="*/ 2147483647 h 1066"/>
              <a:gd name="T28" fmla="*/ 2147483647 w 4371"/>
              <a:gd name="T29" fmla="*/ 2147483647 h 1066"/>
              <a:gd name="T30" fmla="*/ 0 w 4371"/>
              <a:gd name="T31" fmla="*/ 2147483647 h 106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371"/>
              <a:gd name="T49" fmla="*/ 0 h 1066"/>
              <a:gd name="T50" fmla="*/ 4371 w 4371"/>
              <a:gd name="T51" fmla="*/ 1066 h 106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371" h="1066">
                <a:moveTo>
                  <a:pt x="0" y="845"/>
                </a:moveTo>
                <a:lnTo>
                  <a:pt x="1523" y="313"/>
                </a:lnTo>
                <a:lnTo>
                  <a:pt x="1610" y="617"/>
                </a:lnTo>
                <a:lnTo>
                  <a:pt x="2720" y="243"/>
                </a:lnTo>
                <a:lnTo>
                  <a:pt x="2784" y="538"/>
                </a:lnTo>
                <a:lnTo>
                  <a:pt x="3882" y="266"/>
                </a:lnTo>
                <a:lnTo>
                  <a:pt x="3795" y="0"/>
                </a:lnTo>
                <a:lnTo>
                  <a:pt x="4371" y="269"/>
                </a:lnTo>
                <a:lnTo>
                  <a:pt x="3961" y="832"/>
                </a:lnTo>
                <a:lnTo>
                  <a:pt x="3912" y="542"/>
                </a:lnTo>
                <a:lnTo>
                  <a:pt x="2594" y="921"/>
                </a:lnTo>
                <a:lnTo>
                  <a:pt x="2509" y="620"/>
                </a:lnTo>
                <a:lnTo>
                  <a:pt x="1344" y="968"/>
                </a:lnTo>
                <a:lnTo>
                  <a:pt x="1280" y="666"/>
                </a:lnTo>
                <a:lnTo>
                  <a:pt x="67" y="1066"/>
                </a:lnTo>
                <a:lnTo>
                  <a:pt x="0" y="845"/>
                </a:lnTo>
                <a:close/>
              </a:path>
            </a:pathLst>
          </a:custGeom>
          <a:gradFill rotWithShape="1">
            <a:gsLst>
              <a:gs pos="0">
                <a:srgbClr val="990000"/>
              </a:gs>
              <a:gs pos="100000">
                <a:srgbClr val="FF9933"/>
              </a:gs>
            </a:gsLst>
            <a:lin ang="0" scaled="1"/>
          </a:gradFill>
          <a:ln w="9525">
            <a:round/>
            <a:headEnd/>
            <a:tailEnd/>
          </a:ln>
          <a:scene3d>
            <a:camera prst="legacyPerspectiveTopRight">
              <a:rot lat="600000" lon="20999991" rev="0"/>
            </a:camera>
            <a:lightRig rig="legacyFlat4" dir="b"/>
          </a:scene3d>
          <a:sp3d extrusionH="163500" prstMaterial="legacyMatte">
            <a:bevelT w="13500" h="13500" prst="angle"/>
            <a:bevelB w="13500" h="13500" prst="angle"/>
            <a:extrusionClr>
              <a:srgbClr val="FF9933"/>
            </a:extrusionClr>
          </a:sp3d>
        </p:spPr>
        <p:txBody>
          <a:bodyPr wrap="none" anchor="ctr">
            <a:flatTx/>
          </a:bodyPr>
          <a:lstStyle/>
          <a:p>
            <a:pPr defTabSz="950811"/>
            <a:endParaRPr lang="ar-SA" sz="1900">
              <a:solidFill>
                <a:prstClr val="white"/>
              </a:solidFill>
              <a:latin typeface="Constantia"/>
            </a:endParaRPr>
          </a:p>
        </p:txBody>
      </p:sp>
      <p:sp>
        <p:nvSpPr>
          <p:cNvPr id="271" name="TextBox 270">
            <a:extLst>
              <a:ext uri="{FF2B5EF4-FFF2-40B4-BE49-F238E27FC236}">
                <a16:creationId xmlns:a16="http://schemas.microsoft.com/office/drawing/2014/main" id="{2C6ABB25-949E-47DD-AD14-79FAFD65E105}"/>
              </a:ext>
            </a:extLst>
          </p:cNvPr>
          <p:cNvSpPr txBox="1"/>
          <p:nvPr/>
        </p:nvSpPr>
        <p:spPr>
          <a:xfrm>
            <a:off x="560628" y="6338388"/>
            <a:ext cx="11199964" cy="48795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rtl="1"/>
            <a:r>
              <a:rPr lang="ar-SA" b="1" dirty="0"/>
              <a:t>ترقية باقات المشتركين واطلاق سرعة انترنت عالية عبر الالياف الضوئية أدى الى تحسين خدمة الانترنت</a:t>
            </a:r>
            <a:endParaRPr lang="en-US" b="1" dirty="0"/>
          </a:p>
        </p:txBody>
      </p:sp>
    </p:spTree>
    <p:extLst>
      <p:ext uri="{BB962C8B-B14F-4D97-AF65-F5344CB8AC3E}">
        <p14:creationId xmlns:p14="http://schemas.microsoft.com/office/powerpoint/2010/main" val="150837774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8"/>
                                        </p:tgtEl>
                                        <p:attrNameLst>
                                          <p:attrName>style.visibility</p:attrName>
                                        </p:attrNameLst>
                                      </p:cBhvr>
                                      <p:to>
                                        <p:strVal val="visible"/>
                                      </p:to>
                                    </p:set>
                                    <p:anim calcmode="lin" valueType="num">
                                      <p:cBhvr>
                                        <p:cTn id="7" dur="1000" fill="hold"/>
                                        <p:tgtEl>
                                          <p:spTgt spid="188"/>
                                        </p:tgtEl>
                                        <p:attrNameLst>
                                          <p:attrName>ppt_w</p:attrName>
                                        </p:attrNameLst>
                                      </p:cBhvr>
                                      <p:tavLst>
                                        <p:tav tm="0">
                                          <p:val>
                                            <p:fltVal val="0"/>
                                          </p:val>
                                        </p:tav>
                                        <p:tav tm="100000">
                                          <p:val>
                                            <p:strVal val="#ppt_w"/>
                                          </p:val>
                                        </p:tav>
                                      </p:tavLst>
                                    </p:anim>
                                    <p:anim calcmode="lin" valueType="num">
                                      <p:cBhvr>
                                        <p:cTn id="8" dur="1000" fill="hold"/>
                                        <p:tgtEl>
                                          <p:spTgt spid="188"/>
                                        </p:tgtEl>
                                        <p:attrNameLst>
                                          <p:attrName>ppt_h</p:attrName>
                                        </p:attrNameLst>
                                      </p:cBhvr>
                                      <p:tavLst>
                                        <p:tav tm="0">
                                          <p:val>
                                            <p:fltVal val="0"/>
                                          </p:val>
                                        </p:tav>
                                        <p:tav tm="100000">
                                          <p:val>
                                            <p:strVal val="#ppt_h"/>
                                          </p:val>
                                        </p:tav>
                                      </p:tavLst>
                                    </p:anim>
                                    <p:animEffect transition="in" filter="fade">
                                      <p:cBhvr>
                                        <p:cTn id="9" dur="1000"/>
                                        <p:tgtEl>
                                          <p:spTgt spid="188"/>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34"/>
                                        </p:tgtEl>
                                        <p:attrNameLst>
                                          <p:attrName>style.visibility</p:attrName>
                                        </p:attrNameLst>
                                      </p:cBhvr>
                                      <p:to>
                                        <p:strVal val="visible"/>
                                      </p:to>
                                    </p:set>
                                    <p:anim calcmode="lin" valueType="num">
                                      <p:cBhvr additive="base">
                                        <p:cTn id="13" dur="500" fill="hold"/>
                                        <p:tgtEl>
                                          <p:spTgt spid="234"/>
                                        </p:tgtEl>
                                        <p:attrNameLst>
                                          <p:attrName>ppt_x</p:attrName>
                                        </p:attrNameLst>
                                      </p:cBhvr>
                                      <p:tavLst>
                                        <p:tav tm="0">
                                          <p:val>
                                            <p:strVal val="0-#ppt_w/2"/>
                                          </p:val>
                                        </p:tav>
                                        <p:tav tm="100000">
                                          <p:val>
                                            <p:strVal val="#ppt_x"/>
                                          </p:val>
                                        </p:tav>
                                      </p:tavLst>
                                    </p:anim>
                                    <p:anim calcmode="lin" valueType="num">
                                      <p:cBhvr additive="base">
                                        <p:cTn id="14" dur="500" fill="hold"/>
                                        <p:tgtEl>
                                          <p:spTgt spid="23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1" fill="hold" nodeType="afterEffect">
                                  <p:stCondLst>
                                    <p:cond delay="0"/>
                                  </p:stCondLst>
                                  <p:childTnLst>
                                    <p:set>
                                      <p:cBhvr>
                                        <p:cTn id="17" dur="1" fill="hold">
                                          <p:stCondLst>
                                            <p:cond delay="0"/>
                                          </p:stCondLst>
                                        </p:cTn>
                                        <p:tgtEl>
                                          <p:spTgt spid="252"/>
                                        </p:tgtEl>
                                        <p:attrNameLst>
                                          <p:attrName>style.visibility</p:attrName>
                                        </p:attrNameLst>
                                      </p:cBhvr>
                                      <p:to>
                                        <p:strVal val="visible"/>
                                      </p:to>
                                    </p:set>
                                    <p:anim calcmode="lin" valueType="num">
                                      <p:cBhvr additive="base">
                                        <p:cTn id="18" dur="500" fill="hold"/>
                                        <p:tgtEl>
                                          <p:spTgt spid="252"/>
                                        </p:tgtEl>
                                        <p:attrNameLst>
                                          <p:attrName>ppt_x</p:attrName>
                                        </p:attrNameLst>
                                      </p:cBhvr>
                                      <p:tavLst>
                                        <p:tav tm="0">
                                          <p:val>
                                            <p:strVal val="#ppt_x"/>
                                          </p:val>
                                        </p:tav>
                                        <p:tav tm="100000">
                                          <p:val>
                                            <p:strVal val="#ppt_x"/>
                                          </p:val>
                                        </p:tav>
                                      </p:tavLst>
                                    </p:anim>
                                    <p:anim calcmode="lin" valueType="num">
                                      <p:cBhvr additive="base">
                                        <p:cTn id="19" dur="500" fill="hold"/>
                                        <p:tgtEl>
                                          <p:spTgt spid="252"/>
                                        </p:tgtEl>
                                        <p:attrNameLst>
                                          <p:attrName>ppt_y</p:attrName>
                                        </p:attrNameLst>
                                      </p:cBhvr>
                                      <p:tavLst>
                                        <p:tav tm="0">
                                          <p:val>
                                            <p:strVal val="0-#ppt_h/2"/>
                                          </p:val>
                                        </p:tav>
                                        <p:tav tm="100000">
                                          <p:val>
                                            <p:strVal val="#ppt_y"/>
                                          </p:val>
                                        </p:tav>
                                      </p:tavLst>
                                    </p:anim>
                                  </p:childTnLst>
                                </p:cTn>
                              </p:par>
                            </p:childTnLst>
                          </p:cTn>
                        </p:par>
                        <p:par>
                          <p:cTn id="20" fill="hold">
                            <p:stCondLst>
                              <p:cond delay="2000"/>
                            </p:stCondLst>
                            <p:childTnLst>
                              <p:par>
                                <p:cTn id="21" presetID="6" presetClass="emph" presetSubtype="0" fill="hold" nodeType="afterEffect">
                                  <p:stCondLst>
                                    <p:cond delay="0"/>
                                  </p:stCondLst>
                                  <p:childTnLst>
                                    <p:animScale>
                                      <p:cBhvr>
                                        <p:cTn id="22" dur="2000" fill="hold"/>
                                        <p:tgtEl>
                                          <p:spTgt spid="252"/>
                                        </p:tgtEl>
                                      </p:cBhvr>
                                      <p:by x="150000" y="150000"/>
                                    </p:animScale>
                                  </p:childTnLst>
                                </p:cTn>
                              </p:par>
                            </p:childTnLst>
                          </p:cTn>
                        </p:par>
                        <p:par>
                          <p:cTn id="23" fill="hold">
                            <p:stCondLst>
                              <p:cond delay="4000"/>
                            </p:stCondLst>
                            <p:childTnLst>
                              <p:par>
                                <p:cTn id="24" presetID="2" presetClass="entr" presetSubtype="8" fill="hold" nodeType="afterEffect">
                                  <p:stCondLst>
                                    <p:cond delay="0"/>
                                  </p:stCondLst>
                                  <p:childTnLst>
                                    <p:set>
                                      <p:cBhvr>
                                        <p:cTn id="25" dur="1" fill="hold">
                                          <p:stCondLst>
                                            <p:cond delay="0"/>
                                          </p:stCondLst>
                                        </p:cTn>
                                        <p:tgtEl>
                                          <p:spTgt spid="195"/>
                                        </p:tgtEl>
                                        <p:attrNameLst>
                                          <p:attrName>style.visibility</p:attrName>
                                        </p:attrNameLst>
                                      </p:cBhvr>
                                      <p:to>
                                        <p:strVal val="visible"/>
                                      </p:to>
                                    </p:set>
                                    <p:anim calcmode="lin" valueType="num">
                                      <p:cBhvr additive="base">
                                        <p:cTn id="26" dur="500" fill="hold"/>
                                        <p:tgtEl>
                                          <p:spTgt spid="195"/>
                                        </p:tgtEl>
                                        <p:attrNameLst>
                                          <p:attrName>ppt_x</p:attrName>
                                        </p:attrNameLst>
                                      </p:cBhvr>
                                      <p:tavLst>
                                        <p:tav tm="0">
                                          <p:val>
                                            <p:strVal val="0-#ppt_w/2"/>
                                          </p:val>
                                        </p:tav>
                                        <p:tav tm="100000">
                                          <p:val>
                                            <p:strVal val="#ppt_x"/>
                                          </p:val>
                                        </p:tav>
                                      </p:tavLst>
                                    </p:anim>
                                    <p:anim calcmode="lin" valueType="num">
                                      <p:cBhvr additive="base">
                                        <p:cTn id="27" dur="500" fill="hold"/>
                                        <p:tgtEl>
                                          <p:spTgt spid="195"/>
                                        </p:tgtEl>
                                        <p:attrNameLst>
                                          <p:attrName>ppt_y</p:attrName>
                                        </p:attrNameLst>
                                      </p:cBhvr>
                                      <p:tavLst>
                                        <p:tav tm="0">
                                          <p:val>
                                            <p:strVal val="#ppt_y"/>
                                          </p:val>
                                        </p:tav>
                                        <p:tav tm="100000">
                                          <p:val>
                                            <p:strVal val="#ppt_y"/>
                                          </p:val>
                                        </p:tav>
                                      </p:tavLst>
                                    </p:anim>
                                  </p:childTnLst>
                                </p:cTn>
                              </p:par>
                            </p:childTnLst>
                          </p:cTn>
                        </p:par>
                        <p:par>
                          <p:cTn id="28" fill="hold">
                            <p:stCondLst>
                              <p:cond delay="4500"/>
                            </p:stCondLst>
                            <p:childTnLst>
                              <p:par>
                                <p:cTn id="29" presetID="2" presetClass="entr" presetSubtype="1" fill="hold" nodeType="afterEffect">
                                  <p:stCondLst>
                                    <p:cond delay="0"/>
                                  </p:stCondLst>
                                  <p:childTnLst>
                                    <p:set>
                                      <p:cBhvr>
                                        <p:cTn id="30" dur="1" fill="hold">
                                          <p:stCondLst>
                                            <p:cond delay="0"/>
                                          </p:stCondLst>
                                        </p:cTn>
                                        <p:tgtEl>
                                          <p:spTgt spid="213"/>
                                        </p:tgtEl>
                                        <p:attrNameLst>
                                          <p:attrName>style.visibility</p:attrName>
                                        </p:attrNameLst>
                                      </p:cBhvr>
                                      <p:to>
                                        <p:strVal val="visible"/>
                                      </p:to>
                                    </p:set>
                                    <p:anim calcmode="lin" valueType="num">
                                      <p:cBhvr additive="base">
                                        <p:cTn id="31" dur="500" fill="hold"/>
                                        <p:tgtEl>
                                          <p:spTgt spid="213"/>
                                        </p:tgtEl>
                                        <p:attrNameLst>
                                          <p:attrName>ppt_x</p:attrName>
                                        </p:attrNameLst>
                                      </p:cBhvr>
                                      <p:tavLst>
                                        <p:tav tm="0">
                                          <p:val>
                                            <p:strVal val="#ppt_x"/>
                                          </p:val>
                                        </p:tav>
                                        <p:tav tm="100000">
                                          <p:val>
                                            <p:strVal val="#ppt_x"/>
                                          </p:val>
                                        </p:tav>
                                      </p:tavLst>
                                    </p:anim>
                                    <p:anim calcmode="lin" valueType="num">
                                      <p:cBhvr additive="base">
                                        <p:cTn id="32" dur="500" fill="hold"/>
                                        <p:tgtEl>
                                          <p:spTgt spid="213"/>
                                        </p:tgtEl>
                                        <p:attrNameLst>
                                          <p:attrName>ppt_y</p:attrName>
                                        </p:attrNameLst>
                                      </p:cBhvr>
                                      <p:tavLst>
                                        <p:tav tm="0">
                                          <p:val>
                                            <p:strVal val="0-#ppt_h/2"/>
                                          </p:val>
                                        </p:tav>
                                        <p:tav tm="100000">
                                          <p:val>
                                            <p:strVal val="#ppt_y"/>
                                          </p:val>
                                        </p:tav>
                                      </p:tavLst>
                                    </p:anim>
                                  </p:childTnLst>
                                </p:cTn>
                              </p:par>
                            </p:childTnLst>
                          </p:cTn>
                        </p:par>
                        <p:par>
                          <p:cTn id="33" fill="hold">
                            <p:stCondLst>
                              <p:cond delay="5000"/>
                            </p:stCondLst>
                            <p:childTnLst>
                              <p:par>
                                <p:cTn id="34" presetID="6" presetClass="emph" presetSubtype="0" fill="hold" nodeType="afterEffect">
                                  <p:stCondLst>
                                    <p:cond delay="0"/>
                                  </p:stCondLst>
                                  <p:childTnLst>
                                    <p:animScale>
                                      <p:cBhvr>
                                        <p:cTn id="35" dur="2000" fill="hold"/>
                                        <p:tgtEl>
                                          <p:spTgt spid="213"/>
                                        </p:tgtEl>
                                      </p:cBhvr>
                                      <p:by x="150000" y="150000"/>
                                    </p:animScale>
                                  </p:childTnLst>
                                </p:cTn>
                              </p:par>
                            </p:childTnLst>
                          </p:cTn>
                        </p:par>
                        <p:par>
                          <p:cTn id="36" fill="hold">
                            <p:stCondLst>
                              <p:cond delay="7000"/>
                            </p:stCondLst>
                            <p:childTnLst>
                              <p:par>
                                <p:cTn id="37" presetID="2" presetClass="entr" presetSubtype="8" fill="hold" grpId="0" nodeType="afterEffect">
                                  <p:stCondLst>
                                    <p:cond delay="0"/>
                                  </p:stCondLst>
                                  <p:childTnLst>
                                    <p:set>
                                      <p:cBhvr>
                                        <p:cTn id="38" dur="1" fill="hold">
                                          <p:stCondLst>
                                            <p:cond delay="0"/>
                                          </p:stCondLst>
                                        </p:cTn>
                                        <p:tgtEl>
                                          <p:spTgt spid="270"/>
                                        </p:tgtEl>
                                        <p:attrNameLst>
                                          <p:attrName>style.visibility</p:attrName>
                                        </p:attrNameLst>
                                      </p:cBhvr>
                                      <p:to>
                                        <p:strVal val="visible"/>
                                      </p:to>
                                    </p:set>
                                    <p:anim calcmode="lin" valueType="num">
                                      <p:cBhvr additive="base">
                                        <p:cTn id="39" dur="1000" fill="hold"/>
                                        <p:tgtEl>
                                          <p:spTgt spid="270"/>
                                        </p:tgtEl>
                                        <p:attrNameLst>
                                          <p:attrName>ppt_x</p:attrName>
                                        </p:attrNameLst>
                                      </p:cBhvr>
                                      <p:tavLst>
                                        <p:tav tm="0">
                                          <p:val>
                                            <p:strVal val="0-#ppt_w/2"/>
                                          </p:val>
                                        </p:tav>
                                        <p:tav tm="100000">
                                          <p:val>
                                            <p:strVal val="#ppt_x"/>
                                          </p:val>
                                        </p:tav>
                                      </p:tavLst>
                                    </p:anim>
                                    <p:anim calcmode="lin" valueType="num">
                                      <p:cBhvr additive="base">
                                        <p:cTn id="40" dur="1000" fill="hold"/>
                                        <p:tgtEl>
                                          <p:spTgt spid="270"/>
                                        </p:tgtEl>
                                        <p:attrNameLst>
                                          <p:attrName>ppt_y</p:attrName>
                                        </p:attrNameLst>
                                      </p:cBhvr>
                                      <p:tavLst>
                                        <p:tav tm="0">
                                          <p:val>
                                            <p:strVal val="#ppt_y"/>
                                          </p:val>
                                        </p:tav>
                                        <p:tav tm="100000">
                                          <p:val>
                                            <p:strVal val="#ppt_y"/>
                                          </p:val>
                                        </p:tav>
                                      </p:tavLst>
                                    </p:anim>
                                  </p:childTnLst>
                                </p:cTn>
                              </p:par>
                              <p:par>
                                <p:cTn id="41" presetID="26" presetClass="entr" presetSubtype="0" fill="hold" grpId="0" nodeType="withEffect">
                                  <p:stCondLst>
                                    <p:cond delay="0"/>
                                  </p:stCondLst>
                                  <p:childTnLst>
                                    <p:set>
                                      <p:cBhvr>
                                        <p:cTn id="42" dur="1" fill="hold">
                                          <p:stCondLst>
                                            <p:cond delay="0"/>
                                          </p:stCondLst>
                                        </p:cTn>
                                        <p:tgtEl>
                                          <p:spTgt spid="271"/>
                                        </p:tgtEl>
                                        <p:attrNameLst>
                                          <p:attrName>style.visibility</p:attrName>
                                        </p:attrNameLst>
                                      </p:cBhvr>
                                      <p:to>
                                        <p:strVal val="visible"/>
                                      </p:to>
                                    </p:set>
                                    <p:animEffect transition="in" filter="wipe(down)">
                                      <p:cBhvr>
                                        <p:cTn id="43" dur="580">
                                          <p:stCondLst>
                                            <p:cond delay="0"/>
                                          </p:stCondLst>
                                        </p:cTn>
                                        <p:tgtEl>
                                          <p:spTgt spid="271"/>
                                        </p:tgtEl>
                                      </p:cBhvr>
                                    </p:animEffect>
                                    <p:anim calcmode="lin" valueType="num">
                                      <p:cBhvr>
                                        <p:cTn id="44" dur="1822" tmFilter="0,0; 0.14,0.36; 0.43,0.73; 0.71,0.91; 1.0,1.0">
                                          <p:stCondLst>
                                            <p:cond delay="0"/>
                                          </p:stCondLst>
                                        </p:cTn>
                                        <p:tgtEl>
                                          <p:spTgt spid="271"/>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71"/>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71"/>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71"/>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71"/>
                                        </p:tgtEl>
                                        <p:attrNameLst>
                                          <p:attrName>ppt_y</p:attrName>
                                        </p:attrNameLst>
                                      </p:cBhvr>
                                      <p:tavLst>
                                        <p:tav tm="0" fmla="#ppt_y-sin(pi*$)/81">
                                          <p:val>
                                            <p:fltVal val="0"/>
                                          </p:val>
                                        </p:tav>
                                        <p:tav tm="100000">
                                          <p:val>
                                            <p:fltVal val="1"/>
                                          </p:val>
                                        </p:tav>
                                      </p:tavLst>
                                    </p:anim>
                                    <p:animScale>
                                      <p:cBhvr>
                                        <p:cTn id="49" dur="26">
                                          <p:stCondLst>
                                            <p:cond delay="650"/>
                                          </p:stCondLst>
                                        </p:cTn>
                                        <p:tgtEl>
                                          <p:spTgt spid="271"/>
                                        </p:tgtEl>
                                      </p:cBhvr>
                                      <p:to x="100000" y="60000"/>
                                    </p:animScale>
                                    <p:animScale>
                                      <p:cBhvr>
                                        <p:cTn id="50" dur="166" decel="50000">
                                          <p:stCondLst>
                                            <p:cond delay="676"/>
                                          </p:stCondLst>
                                        </p:cTn>
                                        <p:tgtEl>
                                          <p:spTgt spid="271"/>
                                        </p:tgtEl>
                                      </p:cBhvr>
                                      <p:to x="100000" y="100000"/>
                                    </p:animScale>
                                    <p:animScale>
                                      <p:cBhvr>
                                        <p:cTn id="51" dur="26">
                                          <p:stCondLst>
                                            <p:cond delay="1312"/>
                                          </p:stCondLst>
                                        </p:cTn>
                                        <p:tgtEl>
                                          <p:spTgt spid="271"/>
                                        </p:tgtEl>
                                      </p:cBhvr>
                                      <p:to x="100000" y="80000"/>
                                    </p:animScale>
                                    <p:animScale>
                                      <p:cBhvr>
                                        <p:cTn id="52" dur="166" decel="50000">
                                          <p:stCondLst>
                                            <p:cond delay="1338"/>
                                          </p:stCondLst>
                                        </p:cTn>
                                        <p:tgtEl>
                                          <p:spTgt spid="271"/>
                                        </p:tgtEl>
                                      </p:cBhvr>
                                      <p:to x="100000" y="100000"/>
                                    </p:animScale>
                                    <p:animScale>
                                      <p:cBhvr>
                                        <p:cTn id="53" dur="26">
                                          <p:stCondLst>
                                            <p:cond delay="1642"/>
                                          </p:stCondLst>
                                        </p:cTn>
                                        <p:tgtEl>
                                          <p:spTgt spid="271"/>
                                        </p:tgtEl>
                                      </p:cBhvr>
                                      <p:to x="100000" y="90000"/>
                                    </p:animScale>
                                    <p:animScale>
                                      <p:cBhvr>
                                        <p:cTn id="54" dur="166" decel="50000">
                                          <p:stCondLst>
                                            <p:cond delay="1668"/>
                                          </p:stCondLst>
                                        </p:cTn>
                                        <p:tgtEl>
                                          <p:spTgt spid="271"/>
                                        </p:tgtEl>
                                      </p:cBhvr>
                                      <p:to x="100000" y="100000"/>
                                    </p:animScale>
                                    <p:animScale>
                                      <p:cBhvr>
                                        <p:cTn id="55" dur="26">
                                          <p:stCondLst>
                                            <p:cond delay="1808"/>
                                          </p:stCondLst>
                                        </p:cTn>
                                        <p:tgtEl>
                                          <p:spTgt spid="271"/>
                                        </p:tgtEl>
                                      </p:cBhvr>
                                      <p:to x="100000" y="95000"/>
                                    </p:animScale>
                                    <p:animScale>
                                      <p:cBhvr>
                                        <p:cTn id="56" dur="166" decel="50000">
                                          <p:stCondLst>
                                            <p:cond delay="1834"/>
                                          </p:stCondLst>
                                        </p:cTn>
                                        <p:tgtEl>
                                          <p:spTgt spid="27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0"/>
      <p:bldP spid="270" grpId="0" animBg="1"/>
      <p:bldP spid="27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مجموعة 120">
            <a:extLst>
              <a:ext uri="{FF2B5EF4-FFF2-40B4-BE49-F238E27FC236}">
                <a16:creationId xmlns:a16="http://schemas.microsoft.com/office/drawing/2014/main" id="{F93559AA-48FA-466A-9F21-C2C8C9EF7282}"/>
              </a:ext>
            </a:extLst>
          </p:cNvPr>
          <p:cNvGrpSpPr/>
          <p:nvPr/>
        </p:nvGrpSpPr>
        <p:grpSpPr>
          <a:xfrm>
            <a:off x="1569721" y="2665026"/>
            <a:ext cx="9442803" cy="427055"/>
            <a:chOff x="0" y="713433"/>
            <a:chExt cx="12192000" cy="683288"/>
          </a:xfrm>
          <a:solidFill>
            <a:srgbClr val="FF0000"/>
          </a:solidFill>
        </p:grpSpPr>
        <p:sp>
          <p:nvSpPr>
            <p:cNvPr id="4" name="مستطيل 3">
              <a:extLst>
                <a:ext uri="{FF2B5EF4-FFF2-40B4-BE49-F238E27FC236}">
                  <a16:creationId xmlns:a16="http://schemas.microsoft.com/office/drawing/2014/main" id="{3D83A848-6C76-4AA3-B137-42332B3FB594}"/>
                </a:ext>
              </a:extLst>
            </p:cNvPr>
            <p:cNvSpPr/>
            <p:nvPr/>
          </p:nvSpPr>
          <p:spPr>
            <a:xfrm>
              <a:off x="0" y="713433"/>
              <a:ext cx="12192000" cy="6832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5" name="مستطيل 4">
              <a:extLst>
                <a:ext uri="{FF2B5EF4-FFF2-40B4-BE49-F238E27FC236}">
                  <a16:creationId xmlns:a16="http://schemas.microsoft.com/office/drawing/2014/main" id="{63C6359E-3421-4C87-B0E9-E57547BFC330}"/>
                </a:ext>
              </a:extLst>
            </p:cNvPr>
            <p:cNvSpPr/>
            <p:nvPr/>
          </p:nvSpPr>
          <p:spPr>
            <a:xfrm>
              <a:off x="0" y="854948"/>
              <a:ext cx="12192000" cy="400259"/>
            </a:xfrm>
            <a:prstGeom prst="rect">
              <a:avLst/>
            </a:prstGeom>
            <a:grp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grpSp>
        <p:nvGrpSpPr>
          <p:cNvPr id="6" name="مجموعة 117">
            <a:extLst>
              <a:ext uri="{FF2B5EF4-FFF2-40B4-BE49-F238E27FC236}">
                <a16:creationId xmlns:a16="http://schemas.microsoft.com/office/drawing/2014/main" id="{A5918BFA-AF13-4CDE-B0F9-31BFB0025566}"/>
              </a:ext>
            </a:extLst>
          </p:cNvPr>
          <p:cNvGrpSpPr/>
          <p:nvPr/>
        </p:nvGrpSpPr>
        <p:grpSpPr>
          <a:xfrm>
            <a:off x="2095353" y="2664501"/>
            <a:ext cx="1759041" cy="3306536"/>
            <a:chOff x="3198281" y="712596"/>
            <a:chExt cx="2814465" cy="5290456"/>
          </a:xfrm>
        </p:grpSpPr>
        <p:sp>
          <p:nvSpPr>
            <p:cNvPr id="7" name="مستطيل: زوايا مستديرة 7">
              <a:extLst>
                <a:ext uri="{FF2B5EF4-FFF2-40B4-BE49-F238E27FC236}">
                  <a16:creationId xmlns:a16="http://schemas.microsoft.com/office/drawing/2014/main" id="{80FDCAB4-0211-48AD-B9AE-075300CE01BA}"/>
                </a:ext>
              </a:extLst>
            </p:cNvPr>
            <p:cNvSpPr/>
            <p:nvPr/>
          </p:nvSpPr>
          <p:spPr>
            <a:xfrm>
              <a:off x="4038752" y="713433"/>
              <a:ext cx="974690" cy="647282"/>
            </a:xfrm>
            <a:prstGeom prst="roundRect">
              <a:avLst/>
            </a:prstGeo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nvGrpSpPr>
            <p:cNvPr id="8" name="مجموعة 77">
              <a:extLst>
                <a:ext uri="{FF2B5EF4-FFF2-40B4-BE49-F238E27FC236}">
                  <a16:creationId xmlns:a16="http://schemas.microsoft.com/office/drawing/2014/main" id="{09CEFDB0-C642-4DE8-BF56-E93DE25BDAA8}"/>
                </a:ext>
              </a:extLst>
            </p:cNvPr>
            <p:cNvGrpSpPr/>
            <p:nvPr/>
          </p:nvGrpSpPr>
          <p:grpSpPr>
            <a:xfrm>
              <a:off x="4436097" y="1346898"/>
              <a:ext cx="180000" cy="2138232"/>
              <a:chOff x="4436097" y="1346898"/>
              <a:chExt cx="180000" cy="2138232"/>
            </a:xfrm>
            <a:solidFill>
              <a:srgbClr val="000066"/>
            </a:solidFill>
          </p:grpSpPr>
          <p:sp>
            <p:nvSpPr>
              <p:cNvPr id="17" name="شكل بيضاوي 8">
                <a:extLst>
                  <a:ext uri="{FF2B5EF4-FFF2-40B4-BE49-F238E27FC236}">
                    <a16:creationId xmlns:a16="http://schemas.microsoft.com/office/drawing/2014/main" id="{9DF28D7D-8D9F-41D8-84B4-33F32C3FEBCC}"/>
                  </a:ext>
                </a:extLst>
              </p:cNvPr>
              <p:cNvSpPr/>
              <p:nvPr/>
            </p:nvSpPr>
            <p:spPr>
              <a:xfrm>
                <a:off x="4436097" y="1346898"/>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nvGrpSpPr>
              <p:cNvPr id="18" name="مجموعة 76">
                <a:extLst>
                  <a:ext uri="{FF2B5EF4-FFF2-40B4-BE49-F238E27FC236}">
                    <a16:creationId xmlns:a16="http://schemas.microsoft.com/office/drawing/2014/main" id="{14294FB8-09C0-4581-B1C5-2C078B5B852F}"/>
                  </a:ext>
                </a:extLst>
              </p:cNvPr>
              <p:cNvGrpSpPr/>
              <p:nvPr/>
            </p:nvGrpSpPr>
            <p:grpSpPr>
              <a:xfrm>
                <a:off x="4436097" y="1524919"/>
                <a:ext cx="180000" cy="1960211"/>
                <a:chOff x="4436097" y="1524919"/>
                <a:chExt cx="180000" cy="1960211"/>
              </a:xfrm>
              <a:grpFill/>
            </p:grpSpPr>
            <p:sp>
              <p:nvSpPr>
                <p:cNvPr id="19" name="شكل بيضاوي 9">
                  <a:extLst>
                    <a:ext uri="{FF2B5EF4-FFF2-40B4-BE49-F238E27FC236}">
                      <a16:creationId xmlns:a16="http://schemas.microsoft.com/office/drawing/2014/main" id="{7BBCEED7-F46A-48CF-9B2D-A3AC83014C80}"/>
                    </a:ext>
                  </a:extLst>
                </p:cNvPr>
                <p:cNvSpPr/>
                <p:nvPr/>
              </p:nvSpPr>
              <p:spPr>
                <a:xfrm>
                  <a:off x="4436097" y="1524919"/>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0" name="شكل بيضاوي 10">
                  <a:extLst>
                    <a:ext uri="{FF2B5EF4-FFF2-40B4-BE49-F238E27FC236}">
                      <a16:creationId xmlns:a16="http://schemas.microsoft.com/office/drawing/2014/main" id="{276F9EAF-1B37-4F18-9768-86D7790BAF9E}"/>
                    </a:ext>
                  </a:extLst>
                </p:cNvPr>
                <p:cNvSpPr/>
                <p:nvPr/>
              </p:nvSpPr>
              <p:spPr>
                <a:xfrm>
                  <a:off x="4436097" y="170294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1" name="شكل بيضاوي 11">
                  <a:extLst>
                    <a:ext uri="{FF2B5EF4-FFF2-40B4-BE49-F238E27FC236}">
                      <a16:creationId xmlns:a16="http://schemas.microsoft.com/office/drawing/2014/main" id="{F44BF72B-FE32-44D7-BA65-B0F99CBEF40D}"/>
                    </a:ext>
                  </a:extLst>
                </p:cNvPr>
                <p:cNvSpPr/>
                <p:nvPr/>
              </p:nvSpPr>
              <p:spPr>
                <a:xfrm>
                  <a:off x="4436097" y="1880961"/>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2" name="شكل بيضاوي 12">
                  <a:extLst>
                    <a:ext uri="{FF2B5EF4-FFF2-40B4-BE49-F238E27FC236}">
                      <a16:creationId xmlns:a16="http://schemas.microsoft.com/office/drawing/2014/main" id="{A00B5E4E-96DE-48DD-8D89-836CE67E6FE6}"/>
                    </a:ext>
                  </a:extLst>
                </p:cNvPr>
                <p:cNvSpPr/>
                <p:nvPr/>
              </p:nvSpPr>
              <p:spPr>
                <a:xfrm>
                  <a:off x="4436097" y="2058982"/>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3" name="شكل بيضاوي 13">
                  <a:extLst>
                    <a:ext uri="{FF2B5EF4-FFF2-40B4-BE49-F238E27FC236}">
                      <a16:creationId xmlns:a16="http://schemas.microsoft.com/office/drawing/2014/main" id="{01771751-7337-4155-A1DC-5E4E7F04D4BE}"/>
                    </a:ext>
                  </a:extLst>
                </p:cNvPr>
                <p:cNvSpPr/>
                <p:nvPr/>
              </p:nvSpPr>
              <p:spPr>
                <a:xfrm>
                  <a:off x="4436097" y="2237003"/>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4" name="شكل بيضاوي 14">
                  <a:extLst>
                    <a:ext uri="{FF2B5EF4-FFF2-40B4-BE49-F238E27FC236}">
                      <a16:creationId xmlns:a16="http://schemas.microsoft.com/office/drawing/2014/main" id="{931067F6-C362-42F2-B4C2-1BB0C1503E9B}"/>
                    </a:ext>
                  </a:extLst>
                </p:cNvPr>
                <p:cNvSpPr/>
                <p:nvPr/>
              </p:nvSpPr>
              <p:spPr>
                <a:xfrm>
                  <a:off x="4436097" y="2415024"/>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5" name="شكل بيضاوي 15">
                  <a:extLst>
                    <a:ext uri="{FF2B5EF4-FFF2-40B4-BE49-F238E27FC236}">
                      <a16:creationId xmlns:a16="http://schemas.microsoft.com/office/drawing/2014/main" id="{94CF2807-5038-47E2-A51C-63622A84EEE9}"/>
                    </a:ext>
                  </a:extLst>
                </p:cNvPr>
                <p:cNvSpPr/>
                <p:nvPr/>
              </p:nvSpPr>
              <p:spPr>
                <a:xfrm>
                  <a:off x="4436097" y="2593045"/>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6" name="شكل بيضاوي 16">
                  <a:extLst>
                    <a:ext uri="{FF2B5EF4-FFF2-40B4-BE49-F238E27FC236}">
                      <a16:creationId xmlns:a16="http://schemas.microsoft.com/office/drawing/2014/main" id="{BA2F1E20-F4DD-43CD-AA42-4498B4B7A99A}"/>
                    </a:ext>
                  </a:extLst>
                </p:cNvPr>
                <p:cNvSpPr/>
                <p:nvPr/>
              </p:nvSpPr>
              <p:spPr>
                <a:xfrm>
                  <a:off x="4436097" y="2771066"/>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7" name="شكل بيضاوي 17">
                  <a:extLst>
                    <a:ext uri="{FF2B5EF4-FFF2-40B4-BE49-F238E27FC236}">
                      <a16:creationId xmlns:a16="http://schemas.microsoft.com/office/drawing/2014/main" id="{73CE7148-F41F-4FC6-89BE-CC9A1B122E7F}"/>
                    </a:ext>
                  </a:extLst>
                </p:cNvPr>
                <p:cNvSpPr/>
                <p:nvPr/>
              </p:nvSpPr>
              <p:spPr>
                <a:xfrm>
                  <a:off x="4436097" y="2949087"/>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8" name="شكل بيضاوي 18">
                  <a:extLst>
                    <a:ext uri="{FF2B5EF4-FFF2-40B4-BE49-F238E27FC236}">
                      <a16:creationId xmlns:a16="http://schemas.microsoft.com/office/drawing/2014/main" id="{20CF37AC-1471-4493-BC4C-0D8DC8A876DA}"/>
                    </a:ext>
                  </a:extLst>
                </p:cNvPr>
                <p:cNvSpPr/>
                <p:nvPr/>
              </p:nvSpPr>
              <p:spPr>
                <a:xfrm>
                  <a:off x="4436097" y="3127108"/>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9" name="شكل بيضاوي 19">
                  <a:extLst>
                    <a:ext uri="{FF2B5EF4-FFF2-40B4-BE49-F238E27FC236}">
                      <a16:creationId xmlns:a16="http://schemas.microsoft.com/office/drawing/2014/main" id="{C45C8584-65DC-4B27-8493-DAF2264034FD}"/>
                    </a:ext>
                  </a:extLst>
                </p:cNvPr>
                <p:cNvSpPr/>
                <p:nvPr/>
              </p:nvSpPr>
              <p:spPr>
                <a:xfrm>
                  <a:off x="4436097" y="330513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grpSp>
        <p:sp>
          <p:nvSpPr>
            <p:cNvPr id="9" name="شكل بيضاوي 6">
              <a:extLst>
                <a:ext uri="{FF2B5EF4-FFF2-40B4-BE49-F238E27FC236}">
                  <a16:creationId xmlns:a16="http://schemas.microsoft.com/office/drawing/2014/main" id="{C6EA7627-BD1F-4F1A-9301-CC7DB7CEC0B3}"/>
                </a:ext>
              </a:extLst>
            </p:cNvPr>
            <p:cNvSpPr/>
            <p:nvPr/>
          </p:nvSpPr>
          <p:spPr>
            <a:xfrm>
              <a:off x="4220459" y="731436"/>
              <a:ext cx="611276" cy="611276"/>
            </a:xfrm>
            <a:prstGeom prst="ellipse">
              <a:avLst/>
            </a:prstGeom>
            <a:gradFill>
              <a:gsLst>
                <a:gs pos="0">
                  <a:srgbClr val="0000FF"/>
                </a:gs>
                <a:gs pos="100000">
                  <a:srgbClr val="000066"/>
                </a:gs>
              </a:gsLst>
              <a:lin ang="5400000" scaled="1"/>
            </a:gradFill>
            <a:ln w="50800">
              <a:gradFill>
                <a:gsLst>
                  <a:gs pos="0">
                    <a:srgbClr val="000066"/>
                  </a:gs>
                  <a:gs pos="100000">
                    <a:srgbClr val="0000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10" name="شكل بيضاوي 84">
              <a:extLst>
                <a:ext uri="{FF2B5EF4-FFF2-40B4-BE49-F238E27FC236}">
                  <a16:creationId xmlns:a16="http://schemas.microsoft.com/office/drawing/2014/main" id="{2D500A53-E220-4B06-8BA5-A6E56173E913}"/>
                </a:ext>
              </a:extLst>
            </p:cNvPr>
            <p:cNvSpPr/>
            <p:nvPr/>
          </p:nvSpPr>
          <p:spPr>
            <a:xfrm>
              <a:off x="3266097" y="3483052"/>
              <a:ext cx="2520000" cy="2520000"/>
            </a:xfrm>
            <a:prstGeom prst="ellipse">
              <a:avLst/>
            </a:prstGeom>
            <a:gradFill>
              <a:gsLst>
                <a:gs pos="0">
                  <a:srgbClr val="0000FF"/>
                </a:gs>
                <a:gs pos="100000">
                  <a:srgbClr val="000066"/>
                </a:gs>
              </a:gsLst>
              <a:lin ang="5400000" scaled="1"/>
            </a:gradFill>
            <a:ln w="50800">
              <a:gradFill>
                <a:gsLst>
                  <a:gs pos="0">
                    <a:srgbClr val="000066"/>
                  </a:gs>
                  <a:gs pos="100000">
                    <a:srgbClr val="0000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11" name="شكل بيضاوي 85">
              <a:extLst>
                <a:ext uri="{FF2B5EF4-FFF2-40B4-BE49-F238E27FC236}">
                  <a16:creationId xmlns:a16="http://schemas.microsoft.com/office/drawing/2014/main" id="{4CF6E3F2-755E-48EB-B303-569D1F5C46B1}"/>
                </a:ext>
              </a:extLst>
            </p:cNvPr>
            <p:cNvSpPr/>
            <p:nvPr/>
          </p:nvSpPr>
          <p:spPr>
            <a:xfrm>
              <a:off x="4436097" y="3523229"/>
              <a:ext cx="180000" cy="180000"/>
            </a:xfrm>
            <a:prstGeom prst="ellipse">
              <a:avLst/>
            </a:prstGeom>
            <a:solidFill>
              <a:srgbClr val="F2F2F2"/>
            </a:solidFill>
            <a:ln>
              <a:noFill/>
            </a:ln>
            <a:effectLst>
              <a:innerShdw blurRad="63500" dist="50800" dir="54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12" name="مربع نص 94">
              <a:extLst>
                <a:ext uri="{FF2B5EF4-FFF2-40B4-BE49-F238E27FC236}">
                  <a16:creationId xmlns:a16="http://schemas.microsoft.com/office/drawing/2014/main" id="{CCE92C4E-3489-407C-88AA-76483CA0887B}"/>
                </a:ext>
              </a:extLst>
            </p:cNvPr>
            <p:cNvSpPr txBox="1"/>
            <p:nvPr/>
          </p:nvSpPr>
          <p:spPr>
            <a:xfrm>
              <a:off x="4391911" y="712596"/>
              <a:ext cx="310766" cy="738664"/>
            </a:xfrm>
            <a:prstGeom prst="rect">
              <a:avLst/>
            </a:prstGeom>
            <a:noFill/>
          </p:spPr>
          <p:txBody>
            <a:bodyPr wrap="square" rtlCol="0">
              <a:spAutoFit/>
            </a:bodyPr>
            <a:lstStyle/>
            <a:p>
              <a:pPr algn="ctr" defTabSz="571463" rtl="1"/>
              <a:r>
                <a:rPr lang="fr-FR" sz="2400" b="1" dirty="0">
                  <a:solidFill>
                    <a:prstClr val="white"/>
                  </a:solidFill>
                  <a:latin typeface="Hacen Tunisia" panose="02000000000000000000" pitchFamily="2" charset="-78"/>
                </a:rPr>
                <a:t>3</a:t>
              </a:r>
            </a:p>
          </p:txBody>
        </p:sp>
        <p:sp>
          <p:nvSpPr>
            <p:cNvPr id="13" name="شكل بيضاوي 105">
              <a:extLst>
                <a:ext uri="{FF2B5EF4-FFF2-40B4-BE49-F238E27FC236}">
                  <a16:creationId xmlns:a16="http://schemas.microsoft.com/office/drawing/2014/main" id="{5C528F57-8DA0-4E66-9D54-FD89C3A00FCB}"/>
                </a:ext>
              </a:extLst>
            </p:cNvPr>
            <p:cNvSpPr/>
            <p:nvPr/>
          </p:nvSpPr>
          <p:spPr>
            <a:xfrm>
              <a:off x="4220459" y="3733451"/>
              <a:ext cx="611276" cy="611276"/>
            </a:xfrm>
            <a:prstGeom prst="ellipse">
              <a:avLst/>
            </a:prstGeom>
            <a:gradFill>
              <a:gsLst>
                <a:gs pos="0">
                  <a:srgbClr val="0000FF"/>
                </a:gs>
                <a:gs pos="100000">
                  <a:srgbClr val="000066"/>
                </a:gs>
              </a:gsLst>
              <a:lin ang="5400000" scaled="1"/>
            </a:gradFill>
            <a:ln w="50800">
              <a:gradFill>
                <a:gsLst>
                  <a:gs pos="0">
                    <a:srgbClr val="00002A"/>
                  </a:gs>
                  <a:gs pos="100000">
                    <a:srgbClr val="9797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pic>
          <p:nvPicPr>
            <p:cNvPr id="14" name="رسم 101" descr="كتب">
              <a:extLst>
                <a:ext uri="{FF2B5EF4-FFF2-40B4-BE49-F238E27FC236}">
                  <a16:creationId xmlns:a16="http://schemas.microsoft.com/office/drawing/2014/main" id="{9A57508F-FFA1-4B73-99C6-427D3454010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28852" y="3804227"/>
              <a:ext cx="436884" cy="4368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5" name="مربع نص 108">
              <a:extLst>
                <a:ext uri="{FF2B5EF4-FFF2-40B4-BE49-F238E27FC236}">
                  <a16:creationId xmlns:a16="http://schemas.microsoft.com/office/drawing/2014/main" id="{BAE4B684-A8A5-43A9-8778-A2334DB246FE}"/>
                </a:ext>
              </a:extLst>
            </p:cNvPr>
            <p:cNvSpPr txBox="1"/>
            <p:nvPr/>
          </p:nvSpPr>
          <p:spPr>
            <a:xfrm>
              <a:off x="3596244" y="4301557"/>
              <a:ext cx="1828800" cy="738664"/>
            </a:xfrm>
            <a:prstGeom prst="rect">
              <a:avLst/>
            </a:prstGeom>
            <a:noFill/>
          </p:spPr>
          <p:txBody>
            <a:bodyPr wrap="square" rtlCol="0">
              <a:spAutoFit/>
            </a:bodyPr>
            <a:lstStyle/>
            <a:p>
              <a:pPr algn="ctr" defTabSz="571463" rtl="1"/>
              <a:endParaRPr lang="fr-FR" sz="2400" b="1" dirty="0">
                <a:solidFill>
                  <a:prstClr val="white"/>
                </a:solidFill>
                <a:latin typeface="Hacen Tunisia" panose="02000000000000000000" pitchFamily="2" charset="-78"/>
                <a:cs typeface="Hacen Tunisia" panose="02000000000000000000" pitchFamily="2" charset="-78"/>
              </a:endParaRPr>
            </a:p>
          </p:txBody>
        </p:sp>
        <p:sp>
          <p:nvSpPr>
            <p:cNvPr id="16" name="مربع نص 112">
              <a:extLst>
                <a:ext uri="{FF2B5EF4-FFF2-40B4-BE49-F238E27FC236}">
                  <a16:creationId xmlns:a16="http://schemas.microsoft.com/office/drawing/2014/main" id="{E85EAD59-8584-4ED8-8391-61841D3731D5}"/>
                </a:ext>
              </a:extLst>
            </p:cNvPr>
            <p:cNvSpPr txBox="1"/>
            <p:nvPr/>
          </p:nvSpPr>
          <p:spPr>
            <a:xfrm>
              <a:off x="3198281" y="4381868"/>
              <a:ext cx="2814465" cy="1329595"/>
            </a:xfrm>
            <a:prstGeom prst="rect">
              <a:avLst/>
            </a:prstGeom>
            <a:noFill/>
          </p:spPr>
          <p:txBody>
            <a:bodyPr wrap="square" rtlCol="0">
              <a:spAutoFit/>
            </a:bodyPr>
            <a:lstStyle/>
            <a:p>
              <a:pPr algn="ctr" defTabSz="571463" rtl="1"/>
              <a:r>
                <a:rPr lang="ar-SA" sz="2400" b="1" dirty="0">
                  <a:solidFill>
                    <a:prstClr val="white"/>
                  </a:solidFill>
                  <a:latin typeface="Hacen Tunisia" panose="02000000000000000000" pitchFamily="2" charset="-78"/>
                  <a:cs typeface="Hacen Tunisia" panose="02000000000000000000" pitchFamily="2" charset="-78"/>
                </a:rPr>
                <a:t>زيادة نمو المشتركين</a:t>
              </a:r>
            </a:p>
          </p:txBody>
        </p:sp>
      </p:grpSp>
      <p:grpSp>
        <p:nvGrpSpPr>
          <p:cNvPr id="54" name="مجموعة 118">
            <a:extLst>
              <a:ext uri="{FF2B5EF4-FFF2-40B4-BE49-F238E27FC236}">
                <a16:creationId xmlns:a16="http://schemas.microsoft.com/office/drawing/2014/main" id="{3A272876-904E-4B3C-B792-63BBC3A645DE}"/>
              </a:ext>
            </a:extLst>
          </p:cNvPr>
          <p:cNvGrpSpPr/>
          <p:nvPr/>
        </p:nvGrpSpPr>
        <p:grpSpPr>
          <a:xfrm>
            <a:off x="5529043" y="2664502"/>
            <a:ext cx="1646323" cy="3306535"/>
            <a:chOff x="6378540" y="712596"/>
            <a:chExt cx="2634118" cy="5290456"/>
          </a:xfrm>
        </p:grpSpPr>
        <p:sp>
          <p:nvSpPr>
            <p:cNvPr id="55" name="مستطيل: زوايا مستديرة 39">
              <a:extLst>
                <a:ext uri="{FF2B5EF4-FFF2-40B4-BE49-F238E27FC236}">
                  <a16:creationId xmlns:a16="http://schemas.microsoft.com/office/drawing/2014/main" id="{790D31AA-21EC-437E-AE8B-85375AD36B0D}"/>
                </a:ext>
              </a:extLst>
            </p:cNvPr>
            <p:cNvSpPr/>
            <p:nvPr/>
          </p:nvSpPr>
          <p:spPr>
            <a:xfrm>
              <a:off x="7179421" y="713433"/>
              <a:ext cx="974690" cy="647282"/>
            </a:xfrm>
            <a:prstGeom prst="roundRect">
              <a:avLst/>
            </a:prstGeom>
            <a:solidFill>
              <a:srgbClr val="001D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nvGrpSpPr>
            <p:cNvPr id="56" name="مجموعة 79">
              <a:extLst>
                <a:ext uri="{FF2B5EF4-FFF2-40B4-BE49-F238E27FC236}">
                  <a16:creationId xmlns:a16="http://schemas.microsoft.com/office/drawing/2014/main" id="{E98E2D62-E093-45F1-BA04-F4A31C0DE98B}"/>
                </a:ext>
              </a:extLst>
            </p:cNvPr>
            <p:cNvGrpSpPr/>
            <p:nvPr/>
          </p:nvGrpSpPr>
          <p:grpSpPr>
            <a:xfrm>
              <a:off x="7576766" y="1346898"/>
              <a:ext cx="180000" cy="2138232"/>
              <a:chOff x="7576766" y="1346898"/>
              <a:chExt cx="180000" cy="2138232"/>
            </a:xfrm>
            <a:solidFill>
              <a:srgbClr val="003366"/>
            </a:solidFill>
          </p:grpSpPr>
          <p:sp>
            <p:nvSpPr>
              <p:cNvPr id="65" name="شكل بيضاوي 41">
                <a:extLst>
                  <a:ext uri="{FF2B5EF4-FFF2-40B4-BE49-F238E27FC236}">
                    <a16:creationId xmlns:a16="http://schemas.microsoft.com/office/drawing/2014/main" id="{6CE94E16-92A5-46F8-9026-8131C2BA8838}"/>
                  </a:ext>
                </a:extLst>
              </p:cNvPr>
              <p:cNvSpPr/>
              <p:nvPr/>
            </p:nvSpPr>
            <p:spPr>
              <a:xfrm>
                <a:off x="7576766" y="1346898"/>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66" name="شكل بيضاوي 42">
                <a:extLst>
                  <a:ext uri="{FF2B5EF4-FFF2-40B4-BE49-F238E27FC236}">
                    <a16:creationId xmlns:a16="http://schemas.microsoft.com/office/drawing/2014/main" id="{A4E7638D-0771-42D9-824E-88194FEC0FE3}"/>
                  </a:ext>
                </a:extLst>
              </p:cNvPr>
              <p:cNvSpPr/>
              <p:nvPr/>
            </p:nvSpPr>
            <p:spPr>
              <a:xfrm>
                <a:off x="7576766" y="1524919"/>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nvGrpSpPr>
              <p:cNvPr id="67" name="مجموعة 78">
                <a:extLst>
                  <a:ext uri="{FF2B5EF4-FFF2-40B4-BE49-F238E27FC236}">
                    <a16:creationId xmlns:a16="http://schemas.microsoft.com/office/drawing/2014/main" id="{E45A0BA1-F0B7-4B08-A67B-5DD922780B1E}"/>
                  </a:ext>
                </a:extLst>
              </p:cNvPr>
              <p:cNvGrpSpPr/>
              <p:nvPr/>
            </p:nvGrpSpPr>
            <p:grpSpPr>
              <a:xfrm>
                <a:off x="7576766" y="1702940"/>
                <a:ext cx="180000" cy="1782190"/>
                <a:chOff x="7576766" y="1702940"/>
                <a:chExt cx="180000" cy="1782190"/>
              </a:xfrm>
              <a:grpFill/>
            </p:grpSpPr>
            <p:sp>
              <p:nvSpPr>
                <p:cNvPr id="68" name="شكل بيضاوي 43">
                  <a:extLst>
                    <a:ext uri="{FF2B5EF4-FFF2-40B4-BE49-F238E27FC236}">
                      <a16:creationId xmlns:a16="http://schemas.microsoft.com/office/drawing/2014/main" id="{A302AE66-703E-4A42-B81C-1A3A16D27785}"/>
                    </a:ext>
                  </a:extLst>
                </p:cNvPr>
                <p:cNvSpPr/>
                <p:nvPr/>
              </p:nvSpPr>
              <p:spPr>
                <a:xfrm>
                  <a:off x="7576766" y="170294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69" name="شكل بيضاوي 44">
                  <a:extLst>
                    <a:ext uri="{FF2B5EF4-FFF2-40B4-BE49-F238E27FC236}">
                      <a16:creationId xmlns:a16="http://schemas.microsoft.com/office/drawing/2014/main" id="{BCC82D3D-4559-4B42-8A0A-DD54A28D926C}"/>
                    </a:ext>
                  </a:extLst>
                </p:cNvPr>
                <p:cNvSpPr/>
                <p:nvPr/>
              </p:nvSpPr>
              <p:spPr>
                <a:xfrm>
                  <a:off x="7576766" y="1880961"/>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0" name="شكل بيضاوي 45">
                  <a:extLst>
                    <a:ext uri="{FF2B5EF4-FFF2-40B4-BE49-F238E27FC236}">
                      <a16:creationId xmlns:a16="http://schemas.microsoft.com/office/drawing/2014/main" id="{EBD05A6E-C7F6-4BDD-9F50-D66C37567F39}"/>
                    </a:ext>
                  </a:extLst>
                </p:cNvPr>
                <p:cNvSpPr/>
                <p:nvPr/>
              </p:nvSpPr>
              <p:spPr>
                <a:xfrm>
                  <a:off x="7576766" y="2058982"/>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1" name="شكل بيضاوي 46">
                  <a:extLst>
                    <a:ext uri="{FF2B5EF4-FFF2-40B4-BE49-F238E27FC236}">
                      <a16:creationId xmlns:a16="http://schemas.microsoft.com/office/drawing/2014/main" id="{EC452FC9-12D0-4E92-9B16-941C3A8CFD0A}"/>
                    </a:ext>
                  </a:extLst>
                </p:cNvPr>
                <p:cNvSpPr/>
                <p:nvPr/>
              </p:nvSpPr>
              <p:spPr>
                <a:xfrm>
                  <a:off x="7576766" y="2237003"/>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2" name="شكل بيضاوي 47">
                  <a:extLst>
                    <a:ext uri="{FF2B5EF4-FFF2-40B4-BE49-F238E27FC236}">
                      <a16:creationId xmlns:a16="http://schemas.microsoft.com/office/drawing/2014/main" id="{652033A2-261C-4E82-9E65-68D44447FFD4}"/>
                    </a:ext>
                  </a:extLst>
                </p:cNvPr>
                <p:cNvSpPr/>
                <p:nvPr/>
              </p:nvSpPr>
              <p:spPr>
                <a:xfrm>
                  <a:off x="7576766" y="2415024"/>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3" name="شكل بيضاوي 48">
                  <a:extLst>
                    <a:ext uri="{FF2B5EF4-FFF2-40B4-BE49-F238E27FC236}">
                      <a16:creationId xmlns:a16="http://schemas.microsoft.com/office/drawing/2014/main" id="{FB3A19CA-6ED5-4CE7-8467-74266D25A61E}"/>
                    </a:ext>
                  </a:extLst>
                </p:cNvPr>
                <p:cNvSpPr/>
                <p:nvPr/>
              </p:nvSpPr>
              <p:spPr>
                <a:xfrm>
                  <a:off x="7576766" y="2593045"/>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4" name="شكل بيضاوي 49">
                  <a:extLst>
                    <a:ext uri="{FF2B5EF4-FFF2-40B4-BE49-F238E27FC236}">
                      <a16:creationId xmlns:a16="http://schemas.microsoft.com/office/drawing/2014/main" id="{49C8520C-741C-458A-B808-892B0E968CF5}"/>
                    </a:ext>
                  </a:extLst>
                </p:cNvPr>
                <p:cNvSpPr/>
                <p:nvPr/>
              </p:nvSpPr>
              <p:spPr>
                <a:xfrm>
                  <a:off x="7576766" y="2771066"/>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5" name="شكل بيضاوي 50">
                  <a:extLst>
                    <a:ext uri="{FF2B5EF4-FFF2-40B4-BE49-F238E27FC236}">
                      <a16:creationId xmlns:a16="http://schemas.microsoft.com/office/drawing/2014/main" id="{075A2321-C895-4DD4-9A66-279C12A05F6F}"/>
                    </a:ext>
                  </a:extLst>
                </p:cNvPr>
                <p:cNvSpPr/>
                <p:nvPr/>
              </p:nvSpPr>
              <p:spPr>
                <a:xfrm>
                  <a:off x="7576766" y="2949087"/>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6" name="شكل بيضاوي 51">
                  <a:extLst>
                    <a:ext uri="{FF2B5EF4-FFF2-40B4-BE49-F238E27FC236}">
                      <a16:creationId xmlns:a16="http://schemas.microsoft.com/office/drawing/2014/main" id="{1675EEF0-C323-4CDA-AE9F-F8A214E197B0}"/>
                    </a:ext>
                  </a:extLst>
                </p:cNvPr>
                <p:cNvSpPr/>
                <p:nvPr/>
              </p:nvSpPr>
              <p:spPr>
                <a:xfrm>
                  <a:off x="7576766" y="3127108"/>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7" name="شكل بيضاوي 52">
                  <a:extLst>
                    <a:ext uri="{FF2B5EF4-FFF2-40B4-BE49-F238E27FC236}">
                      <a16:creationId xmlns:a16="http://schemas.microsoft.com/office/drawing/2014/main" id="{3E722DC2-1BE0-4567-A7A1-DCCFF316C0DC}"/>
                    </a:ext>
                  </a:extLst>
                </p:cNvPr>
                <p:cNvSpPr/>
                <p:nvPr/>
              </p:nvSpPr>
              <p:spPr>
                <a:xfrm>
                  <a:off x="7576766" y="330513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grpSp>
        <p:sp>
          <p:nvSpPr>
            <p:cNvPr id="57" name="شكل بيضاوي 40">
              <a:extLst>
                <a:ext uri="{FF2B5EF4-FFF2-40B4-BE49-F238E27FC236}">
                  <a16:creationId xmlns:a16="http://schemas.microsoft.com/office/drawing/2014/main" id="{0604B3B7-DA09-4971-9B88-A0C2DF79314C}"/>
                </a:ext>
              </a:extLst>
            </p:cNvPr>
            <p:cNvSpPr/>
            <p:nvPr/>
          </p:nvSpPr>
          <p:spPr>
            <a:xfrm>
              <a:off x="7361128" y="731436"/>
              <a:ext cx="611276" cy="611276"/>
            </a:xfrm>
            <a:prstGeom prst="ellipse">
              <a:avLst/>
            </a:prstGeom>
            <a:gradFill>
              <a:gsLst>
                <a:gs pos="0">
                  <a:srgbClr val="33CCCC"/>
                </a:gs>
                <a:gs pos="100000">
                  <a:srgbClr val="003366"/>
                </a:gs>
              </a:gsLst>
              <a:lin ang="5400000" scaled="1"/>
            </a:gradFill>
            <a:ln w="50800">
              <a:gradFill>
                <a:gsLst>
                  <a:gs pos="0">
                    <a:srgbClr val="003366"/>
                  </a:gs>
                  <a:gs pos="100000">
                    <a:srgbClr val="33CCC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58" name="شكل بيضاوي 87">
              <a:extLst>
                <a:ext uri="{FF2B5EF4-FFF2-40B4-BE49-F238E27FC236}">
                  <a16:creationId xmlns:a16="http://schemas.microsoft.com/office/drawing/2014/main" id="{1C17EB62-4CC9-44DF-AB53-323F90661602}"/>
                </a:ext>
              </a:extLst>
            </p:cNvPr>
            <p:cNvSpPr/>
            <p:nvPr/>
          </p:nvSpPr>
          <p:spPr>
            <a:xfrm>
              <a:off x="6406766" y="3483052"/>
              <a:ext cx="2520000" cy="2520000"/>
            </a:xfrm>
            <a:prstGeom prst="ellipse">
              <a:avLst/>
            </a:prstGeom>
            <a:gradFill>
              <a:gsLst>
                <a:gs pos="0">
                  <a:srgbClr val="33CCCC"/>
                </a:gs>
                <a:gs pos="100000">
                  <a:srgbClr val="003366"/>
                </a:gs>
              </a:gsLst>
              <a:lin ang="5400000" scaled="1"/>
            </a:gradFill>
            <a:ln w="50800">
              <a:gradFill>
                <a:gsLst>
                  <a:gs pos="0">
                    <a:srgbClr val="003366"/>
                  </a:gs>
                  <a:gs pos="100000">
                    <a:srgbClr val="33CCC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59" name="شكل بيضاوي 88">
              <a:extLst>
                <a:ext uri="{FF2B5EF4-FFF2-40B4-BE49-F238E27FC236}">
                  <a16:creationId xmlns:a16="http://schemas.microsoft.com/office/drawing/2014/main" id="{0575C0EC-CEF4-4BBA-A379-FC7F1D80EFCC}"/>
                </a:ext>
              </a:extLst>
            </p:cNvPr>
            <p:cNvSpPr/>
            <p:nvPr/>
          </p:nvSpPr>
          <p:spPr>
            <a:xfrm>
              <a:off x="7576766" y="3523229"/>
              <a:ext cx="180000" cy="180000"/>
            </a:xfrm>
            <a:prstGeom prst="ellipse">
              <a:avLst/>
            </a:prstGeom>
            <a:solidFill>
              <a:srgbClr val="F2F2F2"/>
            </a:solidFill>
            <a:ln>
              <a:noFill/>
            </a:ln>
            <a:effectLst>
              <a:innerShdw blurRad="63500" dist="50800" dir="54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60" name="مربع نص 93">
              <a:extLst>
                <a:ext uri="{FF2B5EF4-FFF2-40B4-BE49-F238E27FC236}">
                  <a16:creationId xmlns:a16="http://schemas.microsoft.com/office/drawing/2014/main" id="{9BCD22DD-495C-4348-959A-AB0E76122D03}"/>
                </a:ext>
              </a:extLst>
            </p:cNvPr>
            <p:cNvSpPr txBox="1"/>
            <p:nvPr/>
          </p:nvSpPr>
          <p:spPr>
            <a:xfrm>
              <a:off x="7521982" y="712596"/>
              <a:ext cx="310767" cy="738664"/>
            </a:xfrm>
            <a:prstGeom prst="rect">
              <a:avLst/>
            </a:prstGeom>
            <a:noFill/>
          </p:spPr>
          <p:txBody>
            <a:bodyPr wrap="square" rtlCol="0">
              <a:spAutoFit/>
            </a:bodyPr>
            <a:lstStyle/>
            <a:p>
              <a:pPr algn="ctr" defTabSz="571463" rtl="1"/>
              <a:r>
                <a:rPr lang="fr-FR" sz="2400" b="1" dirty="0">
                  <a:solidFill>
                    <a:prstClr val="white"/>
                  </a:solidFill>
                  <a:latin typeface="Hacen Tunisia" panose="02000000000000000000" pitchFamily="2" charset="-78"/>
                </a:rPr>
                <a:t>2</a:t>
              </a:r>
            </a:p>
          </p:txBody>
        </p:sp>
        <p:sp>
          <p:nvSpPr>
            <p:cNvPr id="61" name="شكل بيضاوي 106">
              <a:extLst>
                <a:ext uri="{FF2B5EF4-FFF2-40B4-BE49-F238E27FC236}">
                  <a16:creationId xmlns:a16="http://schemas.microsoft.com/office/drawing/2014/main" id="{1649533E-D0AB-4D8D-B1B2-A32D234E4458}"/>
                </a:ext>
              </a:extLst>
            </p:cNvPr>
            <p:cNvSpPr/>
            <p:nvPr/>
          </p:nvSpPr>
          <p:spPr>
            <a:xfrm>
              <a:off x="7357582" y="3733451"/>
              <a:ext cx="611276" cy="611276"/>
            </a:xfrm>
            <a:prstGeom prst="ellipse">
              <a:avLst/>
            </a:prstGeom>
            <a:gradFill>
              <a:gsLst>
                <a:gs pos="0">
                  <a:srgbClr val="33CCCC"/>
                </a:gs>
                <a:gs pos="100000">
                  <a:srgbClr val="003366"/>
                </a:gs>
              </a:gsLst>
              <a:lin ang="5400000" scaled="1"/>
            </a:gradFill>
            <a:ln w="50800">
              <a:gradFill>
                <a:gsLst>
                  <a:gs pos="0">
                    <a:srgbClr val="00152A"/>
                  </a:gs>
                  <a:gs pos="100000">
                    <a:srgbClr val="BFF0E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pic>
          <p:nvPicPr>
            <p:cNvPr id="62" name="رسم 99" descr="الكرة الأرضية">
              <a:extLst>
                <a:ext uri="{FF2B5EF4-FFF2-40B4-BE49-F238E27FC236}">
                  <a16:creationId xmlns:a16="http://schemas.microsoft.com/office/drawing/2014/main" id="{7AFE98CD-DDC5-4B72-9574-10FB0AA67DD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58923" y="3804227"/>
              <a:ext cx="436884" cy="4368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3" name="مربع نص 110">
              <a:extLst>
                <a:ext uri="{FF2B5EF4-FFF2-40B4-BE49-F238E27FC236}">
                  <a16:creationId xmlns:a16="http://schemas.microsoft.com/office/drawing/2014/main" id="{F7B44187-1E1A-4AAC-A896-E1F2EB143F68}"/>
                </a:ext>
              </a:extLst>
            </p:cNvPr>
            <p:cNvSpPr txBox="1"/>
            <p:nvPr/>
          </p:nvSpPr>
          <p:spPr>
            <a:xfrm>
              <a:off x="6842364" y="4301558"/>
              <a:ext cx="1828799" cy="738664"/>
            </a:xfrm>
            <a:prstGeom prst="rect">
              <a:avLst/>
            </a:prstGeom>
            <a:noFill/>
          </p:spPr>
          <p:txBody>
            <a:bodyPr wrap="square" rtlCol="0">
              <a:spAutoFit/>
            </a:bodyPr>
            <a:lstStyle/>
            <a:p>
              <a:pPr algn="ctr" defTabSz="571463" rtl="1"/>
              <a:endParaRPr lang="fr-FR" sz="2400" b="1" dirty="0">
                <a:solidFill>
                  <a:prstClr val="white"/>
                </a:solidFill>
                <a:latin typeface="Hacen Tunisia" panose="02000000000000000000" pitchFamily="2" charset="-78"/>
                <a:cs typeface="Hacen Tunisia" panose="02000000000000000000" pitchFamily="2" charset="-78"/>
              </a:endParaRPr>
            </a:p>
          </p:txBody>
        </p:sp>
        <p:sp>
          <p:nvSpPr>
            <p:cNvPr id="64" name="مربع نص 114">
              <a:extLst>
                <a:ext uri="{FF2B5EF4-FFF2-40B4-BE49-F238E27FC236}">
                  <a16:creationId xmlns:a16="http://schemas.microsoft.com/office/drawing/2014/main" id="{18E0D73F-2B2E-4446-B9D9-F48081ACF684}"/>
                </a:ext>
              </a:extLst>
            </p:cNvPr>
            <p:cNvSpPr txBox="1"/>
            <p:nvPr/>
          </p:nvSpPr>
          <p:spPr>
            <a:xfrm>
              <a:off x="6378540" y="4344726"/>
              <a:ext cx="2634118" cy="1132618"/>
            </a:xfrm>
            <a:prstGeom prst="rect">
              <a:avLst/>
            </a:prstGeom>
            <a:noFill/>
          </p:spPr>
          <p:txBody>
            <a:bodyPr wrap="square" rtlCol="0">
              <a:spAutoFit/>
            </a:bodyPr>
            <a:lstStyle/>
            <a:p>
              <a:pPr algn="ctr" defTabSz="571463" rtl="1"/>
              <a:r>
                <a:rPr lang="ar-SA" sz="2000" b="1" dirty="0">
                  <a:solidFill>
                    <a:prstClr val="white"/>
                  </a:solidFill>
                  <a:latin typeface="Hacen Tunisia" panose="02000000000000000000" pitchFamily="2" charset="-78"/>
                  <a:cs typeface="Hacen Tunisia" panose="02000000000000000000" pitchFamily="2" charset="-78"/>
                </a:rPr>
                <a:t>تمديدات الشبكة</a:t>
              </a:r>
            </a:p>
            <a:p>
              <a:pPr algn="ctr" defTabSz="571463" rtl="1"/>
              <a:r>
                <a:rPr lang="ar-SA" sz="2000" b="1" dirty="0">
                  <a:solidFill>
                    <a:prstClr val="white"/>
                  </a:solidFill>
                  <a:latin typeface="Hacen Tunisia" panose="02000000000000000000" pitchFamily="2" charset="-78"/>
                  <a:cs typeface="Hacen Tunisia" panose="02000000000000000000" pitchFamily="2" charset="-78"/>
                </a:rPr>
                <a:t>الضوئية</a:t>
              </a:r>
            </a:p>
          </p:txBody>
        </p:sp>
      </p:grpSp>
      <p:grpSp>
        <p:nvGrpSpPr>
          <p:cNvPr id="78" name="مجموعة 119">
            <a:extLst>
              <a:ext uri="{FF2B5EF4-FFF2-40B4-BE49-F238E27FC236}">
                <a16:creationId xmlns:a16="http://schemas.microsoft.com/office/drawing/2014/main" id="{9C310E19-D02A-473D-9A8D-BF0C60F34356}"/>
              </a:ext>
            </a:extLst>
          </p:cNvPr>
          <p:cNvGrpSpPr/>
          <p:nvPr/>
        </p:nvGrpSpPr>
        <p:grpSpPr>
          <a:xfrm>
            <a:off x="9282223" y="2664502"/>
            <a:ext cx="1751565" cy="3306535"/>
            <a:chOff x="9423518" y="712596"/>
            <a:chExt cx="2802504" cy="5290456"/>
          </a:xfrm>
        </p:grpSpPr>
        <p:sp>
          <p:nvSpPr>
            <p:cNvPr id="79" name="مستطيل: زوايا مستديرة 24">
              <a:extLst>
                <a:ext uri="{FF2B5EF4-FFF2-40B4-BE49-F238E27FC236}">
                  <a16:creationId xmlns:a16="http://schemas.microsoft.com/office/drawing/2014/main" id="{1DD05388-599E-42D8-A570-7D263CA5BBF1}"/>
                </a:ext>
              </a:extLst>
            </p:cNvPr>
            <p:cNvSpPr/>
            <p:nvPr/>
          </p:nvSpPr>
          <p:spPr>
            <a:xfrm>
              <a:off x="10320091" y="713433"/>
              <a:ext cx="974690" cy="647282"/>
            </a:xfrm>
            <a:prstGeom prst="roundRect">
              <a:avLst/>
            </a:prstGeom>
            <a:solidFill>
              <a:srgbClr val="002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nvGrpSpPr>
            <p:cNvPr id="80" name="مجموعة 81">
              <a:extLst>
                <a:ext uri="{FF2B5EF4-FFF2-40B4-BE49-F238E27FC236}">
                  <a16:creationId xmlns:a16="http://schemas.microsoft.com/office/drawing/2014/main" id="{7E34E9A6-6829-4125-85D6-51858FBB5E8C}"/>
                </a:ext>
              </a:extLst>
            </p:cNvPr>
            <p:cNvGrpSpPr/>
            <p:nvPr/>
          </p:nvGrpSpPr>
          <p:grpSpPr>
            <a:xfrm>
              <a:off x="10717436" y="1346898"/>
              <a:ext cx="180000" cy="2138232"/>
              <a:chOff x="10717436" y="1346898"/>
              <a:chExt cx="180000" cy="2138232"/>
            </a:xfrm>
            <a:solidFill>
              <a:srgbClr val="003300"/>
            </a:solidFill>
          </p:grpSpPr>
          <p:sp>
            <p:nvSpPr>
              <p:cNvPr id="89" name="شكل بيضاوي 26">
                <a:extLst>
                  <a:ext uri="{FF2B5EF4-FFF2-40B4-BE49-F238E27FC236}">
                    <a16:creationId xmlns:a16="http://schemas.microsoft.com/office/drawing/2014/main" id="{2004ED45-C327-4069-B17E-6F489E12AB75}"/>
                  </a:ext>
                </a:extLst>
              </p:cNvPr>
              <p:cNvSpPr/>
              <p:nvPr/>
            </p:nvSpPr>
            <p:spPr>
              <a:xfrm>
                <a:off x="10717436" y="1346898"/>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nvGrpSpPr>
              <p:cNvPr id="90" name="مجموعة 80">
                <a:extLst>
                  <a:ext uri="{FF2B5EF4-FFF2-40B4-BE49-F238E27FC236}">
                    <a16:creationId xmlns:a16="http://schemas.microsoft.com/office/drawing/2014/main" id="{F54B55D0-0298-4F55-9CA0-CE364CDC29F3}"/>
                  </a:ext>
                </a:extLst>
              </p:cNvPr>
              <p:cNvGrpSpPr/>
              <p:nvPr/>
            </p:nvGrpSpPr>
            <p:grpSpPr>
              <a:xfrm>
                <a:off x="10717436" y="1524919"/>
                <a:ext cx="180000" cy="1960211"/>
                <a:chOff x="10717436" y="1524919"/>
                <a:chExt cx="180000" cy="1960211"/>
              </a:xfrm>
              <a:grpFill/>
            </p:grpSpPr>
            <p:sp>
              <p:nvSpPr>
                <p:cNvPr id="91" name="شكل بيضاوي 27">
                  <a:extLst>
                    <a:ext uri="{FF2B5EF4-FFF2-40B4-BE49-F238E27FC236}">
                      <a16:creationId xmlns:a16="http://schemas.microsoft.com/office/drawing/2014/main" id="{31722E5E-95D8-4564-B421-002E6CFDE67A}"/>
                    </a:ext>
                  </a:extLst>
                </p:cNvPr>
                <p:cNvSpPr/>
                <p:nvPr/>
              </p:nvSpPr>
              <p:spPr>
                <a:xfrm>
                  <a:off x="10717436" y="1524919"/>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2" name="شكل بيضاوي 28">
                  <a:extLst>
                    <a:ext uri="{FF2B5EF4-FFF2-40B4-BE49-F238E27FC236}">
                      <a16:creationId xmlns:a16="http://schemas.microsoft.com/office/drawing/2014/main" id="{18A41732-0B1A-4A35-B548-B4FB4C035A3F}"/>
                    </a:ext>
                  </a:extLst>
                </p:cNvPr>
                <p:cNvSpPr/>
                <p:nvPr/>
              </p:nvSpPr>
              <p:spPr>
                <a:xfrm>
                  <a:off x="10717436" y="170294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3" name="شكل بيضاوي 29">
                  <a:extLst>
                    <a:ext uri="{FF2B5EF4-FFF2-40B4-BE49-F238E27FC236}">
                      <a16:creationId xmlns:a16="http://schemas.microsoft.com/office/drawing/2014/main" id="{2A3DC4BA-404A-4E81-BC10-F616DDD53F7C}"/>
                    </a:ext>
                  </a:extLst>
                </p:cNvPr>
                <p:cNvSpPr/>
                <p:nvPr/>
              </p:nvSpPr>
              <p:spPr>
                <a:xfrm>
                  <a:off x="10717436" y="1880961"/>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4" name="شكل بيضاوي 30">
                  <a:extLst>
                    <a:ext uri="{FF2B5EF4-FFF2-40B4-BE49-F238E27FC236}">
                      <a16:creationId xmlns:a16="http://schemas.microsoft.com/office/drawing/2014/main" id="{FFB20A90-311C-4679-A2A9-E780AA17E630}"/>
                    </a:ext>
                  </a:extLst>
                </p:cNvPr>
                <p:cNvSpPr/>
                <p:nvPr/>
              </p:nvSpPr>
              <p:spPr>
                <a:xfrm>
                  <a:off x="10717436" y="2058982"/>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5" name="شكل بيضاوي 31">
                  <a:extLst>
                    <a:ext uri="{FF2B5EF4-FFF2-40B4-BE49-F238E27FC236}">
                      <a16:creationId xmlns:a16="http://schemas.microsoft.com/office/drawing/2014/main" id="{4327DF10-FBB3-4576-80AB-5A8730CC5FBF}"/>
                    </a:ext>
                  </a:extLst>
                </p:cNvPr>
                <p:cNvSpPr/>
                <p:nvPr/>
              </p:nvSpPr>
              <p:spPr>
                <a:xfrm>
                  <a:off x="10717436" y="2237003"/>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6" name="شكل بيضاوي 32">
                  <a:extLst>
                    <a:ext uri="{FF2B5EF4-FFF2-40B4-BE49-F238E27FC236}">
                      <a16:creationId xmlns:a16="http://schemas.microsoft.com/office/drawing/2014/main" id="{CBC688DF-5773-477F-8718-ABEB91BA17FE}"/>
                    </a:ext>
                  </a:extLst>
                </p:cNvPr>
                <p:cNvSpPr/>
                <p:nvPr/>
              </p:nvSpPr>
              <p:spPr>
                <a:xfrm>
                  <a:off x="10717436" y="2415024"/>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7" name="شكل بيضاوي 33">
                  <a:extLst>
                    <a:ext uri="{FF2B5EF4-FFF2-40B4-BE49-F238E27FC236}">
                      <a16:creationId xmlns:a16="http://schemas.microsoft.com/office/drawing/2014/main" id="{4F21B5EF-89C2-40BC-8037-98C79CA7D82D}"/>
                    </a:ext>
                  </a:extLst>
                </p:cNvPr>
                <p:cNvSpPr/>
                <p:nvPr/>
              </p:nvSpPr>
              <p:spPr>
                <a:xfrm>
                  <a:off x="10717436" y="2593045"/>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8" name="شكل بيضاوي 34">
                  <a:extLst>
                    <a:ext uri="{FF2B5EF4-FFF2-40B4-BE49-F238E27FC236}">
                      <a16:creationId xmlns:a16="http://schemas.microsoft.com/office/drawing/2014/main" id="{B365ED26-2328-4F78-8CE3-2D7B3F06CCCF}"/>
                    </a:ext>
                  </a:extLst>
                </p:cNvPr>
                <p:cNvSpPr/>
                <p:nvPr/>
              </p:nvSpPr>
              <p:spPr>
                <a:xfrm>
                  <a:off x="10717436" y="2771066"/>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9" name="شكل بيضاوي 35">
                  <a:extLst>
                    <a:ext uri="{FF2B5EF4-FFF2-40B4-BE49-F238E27FC236}">
                      <a16:creationId xmlns:a16="http://schemas.microsoft.com/office/drawing/2014/main" id="{5BE277AF-DCD6-4233-A5E8-FBAD08FC4C9E}"/>
                    </a:ext>
                  </a:extLst>
                </p:cNvPr>
                <p:cNvSpPr/>
                <p:nvPr/>
              </p:nvSpPr>
              <p:spPr>
                <a:xfrm>
                  <a:off x="10717436" y="2949087"/>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100" name="شكل بيضاوي 36">
                  <a:extLst>
                    <a:ext uri="{FF2B5EF4-FFF2-40B4-BE49-F238E27FC236}">
                      <a16:creationId xmlns:a16="http://schemas.microsoft.com/office/drawing/2014/main" id="{86425AE0-7D02-466C-AF56-F53B9ED752EF}"/>
                    </a:ext>
                  </a:extLst>
                </p:cNvPr>
                <p:cNvSpPr/>
                <p:nvPr/>
              </p:nvSpPr>
              <p:spPr>
                <a:xfrm>
                  <a:off x="10717436" y="3127108"/>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101" name="شكل بيضاوي 37">
                  <a:extLst>
                    <a:ext uri="{FF2B5EF4-FFF2-40B4-BE49-F238E27FC236}">
                      <a16:creationId xmlns:a16="http://schemas.microsoft.com/office/drawing/2014/main" id="{9CD6396A-B4F2-4762-87C3-35FC86D8E4AF}"/>
                    </a:ext>
                  </a:extLst>
                </p:cNvPr>
                <p:cNvSpPr/>
                <p:nvPr/>
              </p:nvSpPr>
              <p:spPr>
                <a:xfrm>
                  <a:off x="10717436" y="330513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grpSp>
        <p:sp>
          <p:nvSpPr>
            <p:cNvPr id="81" name="شكل بيضاوي 25">
              <a:extLst>
                <a:ext uri="{FF2B5EF4-FFF2-40B4-BE49-F238E27FC236}">
                  <a16:creationId xmlns:a16="http://schemas.microsoft.com/office/drawing/2014/main" id="{F9B241FF-C90F-46C8-B93F-6D4DF714106E}"/>
                </a:ext>
              </a:extLst>
            </p:cNvPr>
            <p:cNvSpPr/>
            <p:nvPr/>
          </p:nvSpPr>
          <p:spPr>
            <a:xfrm>
              <a:off x="10501798" y="731436"/>
              <a:ext cx="611276" cy="611276"/>
            </a:xfrm>
            <a:prstGeom prst="ellipse">
              <a:avLst/>
            </a:prstGeom>
            <a:gradFill>
              <a:gsLst>
                <a:gs pos="0">
                  <a:srgbClr val="00FF00"/>
                </a:gs>
                <a:gs pos="100000">
                  <a:srgbClr val="003300"/>
                </a:gs>
              </a:gsLst>
              <a:lin ang="5400000" scaled="1"/>
            </a:gradFill>
            <a:ln w="50800">
              <a:gradFill>
                <a:gsLst>
                  <a:gs pos="0">
                    <a:srgbClr val="003300"/>
                  </a:gs>
                  <a:gs pos="100000">
                    <a:srgbClr val="00FF0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82" name="شكل بيضاوي 90">
              <a:extLst>
                <a:ext uri="{FF2B5EF4-FFF2-40B4-BE49-F238E27FC236}">
                  <a16:creationId xmlns:a16="http://schemas.microsoft.com/office/drawing/2014/main" id="{B0CA7920-7CAC-4DDA-B137-F91414D7B13A}"/>
                </a:ext>
              </a:extLst>
            </p:cNvPr>
            <p:cNvSpPr/>
            <p:nvPr/>
          </p:nvSpPr>
          <p:spPr>
            <a:xfrm>
              <a:off x="9547436" y="3483052"/>
              <a:ext cx="2520000" cy="2520000"/>
            </a:xfrm>
            <a:prstGeom prst="ellipse">
              <a:avLst/>
            </a:prstGeom>
            <a:gradFill>
              <a:gsLst>
                <a:gs pos="0">
                  <a:srgbClr val="00FF00"/>
                </a:gs>
                <a:gs pos="100000">
                  <a:srgbClr val="003300"/>
                </a:gs>
              </a:gsLst>
              <a:lin ang="5400000" scaled="1"/>
            </a:gradFill>
            <a:ln w="50800">
              <a:gradFill>
                <a:gsLst>
                  <a:gs pos="0">
                    <a:srgbClr val="003300"/>
                  </a:gs>
                  <a:gs pos="100000">
                    <a:srgbClr val="00FF0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83" name="شكل بيضاوي 91">
              <a:extLst>
                <a:ext uri="{FF2B5EF4-FFF2-40B4-BE49-F238E27FC236}">
                  <a16:creationId xmlns:a16="http://schemas.microsoft.com/office/drawing/2014/main" id="{579F60C8-A5EF-4D27-B89E-2C1FA4005518}"/>
                </a:ext>
              </a:extLst>
            </p:cNvPr>
            <p:cNvSpPr/>
            <p:nvPr/>
          </p:nvSpPr>
          <p:spPr>
            <a:xfrm>
              <a:off x="10717436" y="3523229"/>
              <a:ext cx="180000" cy="180000"/>
            </a:xfrm>
            <a:prstGeom prst="ellipse">
              <a:avLst/>
            </a:prstGeom>
            <a:solidFill>
              <a:srgbClr val="F2F2F2"/>
            </a:solidFill>
            <a:ln>
              <a:noFill/>
            </a:ln>
            <a:effectLst>
              <a:innerShdw blurRad="63500" dist="50800" dir="54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84" name="مربع نص 92">
              <a:extLst>
                <a:ext uri="{FF2B5EF4-FFF2-40B4-BE49-F238E27FC236}">
                  <a16:creationId xmlns:a16="http://schemas.microsoft.com/office/drawing/2014/main" id="{824CD0A2-F050-4A27-8C81-2E4E07807770}"/>
                </a:ext>
              </a:extLst>
            </p:cNvPr>
            <p:cNvSpPr txBox="1"/>
            <p:nvPr/>
          </p:nvSpPr>
          <p:spPr>
            <a:xfrm>
              <a:off x="10652054" y="712596"/>
              <a:ext cx="310766" cy="738664"/>
            </a:xfrm>
            <a:prstGeom prst="rect">
              <a:avLst/>
            </a:prstGeom>
            <a:noFill/>
          </p:spPr>
          <p:txBody>
            <a:bodyPr wrap="square" rtlCol="0">
              <a:spAutoFit/>
            </a:bodyPr>
            <a:lstStyle/>
            <a:p>
              <a:pPr algn="ctr" defTabSz="571463" rtl="1"/>
              <a:r>
                <a:rPr lang="fr-FR" sz="2400" b="1" dirty="0">
                  <a:solidFill>
                    <a:prstClr val="white"/>
                  </a:solidFill>
                  <a:latin typeface="Hacen Tunisia" panose="02000000000000000000" pitchFamily="2" charset="-78"/>
                </a:rPr>
                <a:t>1</a:t>
              </a:r>
            </a:p>
          </p:txBody>
        </p:sp>
        <p:sp>
          <p:nvSpPr>
            <p:cNvPr id="85" name="شكل بيضاوي 107">
              <a:extLst>
                <a:ext uri="{FF2B5EF4-FFF2-40B4-BE49-F238E27FC236}">
                  <a16:creationId xmlns:a16="http://schemas.microsoft.com/office/drawing/2014/main" id="{AF657841-2FA2-4553-9961-97A44B5365F4}"/>
                </a:ext>
              </a:extLst>
            </p:cNvPr>
            <p:cNvSpPr/>
            <p:nvPr/>
          </p:nvSpPr>
          <p:spPr>
            <a:xfrm>
              <a:off x="10500934" y="3733451"/>
              <a:ext cx="611276" cy="611276"/>
            </a:xfrm>
            <a:prstGeom prst="ellipse">
              <a:avLst/>
            </a:prstGeom>
            <a:gradFill>
              <a:gsLst>
                <a:gs pos="0">
                  <a:srgbClr val="00FF00"/>
                </a:gs>
                <a:gs pos="100000">
                  <a:srgbClr val="003300"/>
                </a:gs>
              </a:gsLst>
              <a:lin ang="5400000" scaled="1"/>
            </a:gradFill>
            <a:ln w="50800">
              <a:gradFill>
                <a:gsLst>
                  <a:gs pos="0">
                    <a:srgbClr val="001800"/>
                  </a:gs>
                  <a:gs pos="100000">
                    <a:srgbClr val="B3FFB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pic>
          <p:nvPicPr>
            <p:cNvPr id="86" name="رسم 97" descr="مخطط شريط باتجاه صعودي">
              <a:extLst>
                <a:ext uri="{FF2B5EF4-FFF2-40B4-BE49-F238E27FC236}">
                  <a16:creationId xmlns:a16="http://schemas.microsoft.com/office/drawing/2014/main" id="{AF9B4B23-B14F-4AD5-9B92-2FB5FF1E8AF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569755" y="3804227"/>
              <a:ext cx="436884" cy="4368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7" name="مربع نص 111">
              <a:extLst>
                <a:ext uri="{FF2B5EF4-FFF2-40B4-BE49-F238E27FC236}">
                  <a16:creationId xmlns:a16="http://schemas.microsoft.com/office/drawing/2014/main" id="{E636DF98-985E-43E9-AEC6-D350B448DFAB}"/>
                </a:ext>
              </a:extLst>
            </p:cNvPr>
            <p:cNvSpPr txBox="1"/>
            <p:nvPr/>
          </p:nvSpPr>
          <p:spPr>
            <a:xfrm>
              <a:off x="9908113" y="4301558"/>
              <a:ext cx="1828800" cy="738664"/>
            </a:xfrm>
            <a:prstGeom prst="rect">
              <a:avLst/>
            </a:prstGeom>
            <a:noFill/>
          </p:spPr>
          <p:txBody>
            <a:bodyPr wrap="square" rtlCol="0">
              <a:spAutoFit/>
            </a:bodyPr>
            <a:lstStyle/>
            <a:p>
              <a:pPr algn="ctr" defTabSz="571463" rtl="1"/>
              <a:endParaRPr lang="fr-FR" sz="2400" b="1" dirty="0">
                <a:solidFill>
                  <a:prstClr val="white"/>
                </a:solidFill>
                <a:latin typeface="Hacen Tunisia" panose="02000000000000000000" pitchFamily="2" charset="-78"/>
                <a:cs typeface="Hacen Tunisia" panose="02000000000000000000" pitchFamily="2" charset="-78"/>
              </a:endParaRPr>
            </a:p>
          </p:txBody>
        </p:sp>
        <p:sp>
          <p:nvSpPr>
            <p:cNvPr id="88" name="مربع نص 115">
              <a:extLst>
                <a:ext uri="{FF2B5EF4-FFF2-40B4-BE49-F238E27FC236}">
                  <a16:creationId xmlns:a16="http://schemas.microsoft.com/office/drawing/2014/main" id="{0ABE2D34-0BB7-4FA2-8289-5A82320CD608}"/>
                </a:ext>
              </a:extLst>
            </p:cNvPr>
            <p:cNvSpPr txBox="1"/>
            <p:nvPr/>
          </p:nvSpPr>
          <p:spPr>
            <a:xfrm>
              <a:off x="9423518" y="4130106"/>
              <a:ext cx="2802504" cy="1329595"/>
            </a:xfrm>
            <a:prstGeom prst="rect">
              <a:avLst/>
            </a:prstGeom>
            <a:noFill/>
          </p:spPr>
          <p:txBody>
            <a:bodyPr wrap="square" rtlCol="0">
              <a:spAutoFit/>
            </a:bodyPr>
            <a:lstStyle/>
            <a:p>
              <a:pPr algn="ctr" defTabSz="571463" rtl="1"/>
              <a:r>
                <a:rPr lang="ar-SA" sz="2400" b="1" dirty="0">
                  <a:solidFill>
                    <a:prstClr val="white"/>
                  </a:solidFill>
                  <a:latin typeface="Hacen Tunisia" panose="02000000000000000000" pitchFamily="2" charset="-78"/>
                  <a:cs typeface="Hacen Tunisia" panose="02000000000000000000" pitchFamily="2" charset="-78"/>
                </a:rPr>
                <a:t>تركيب</a:t>
              </a:r>
            </a:p>
            <a:p>
              <a:pPr algn="ctr" defTabSz="571463" rtl="1"/>
              <a:r>
                <a:rPr lang="ar-SA" sz="2400" b="1" dirty="0">
                  <a:solidFill>
                    <a:prstClr val="white"/>
                  </a:solidFill>
                  <a:latin typeface="Hacen Tunisia" panose="02000000000000000000" pitchFamily="2" charset="-78"/>
                  <a:cs typeface="Hacen Tunisia" panose="02000000000000000000" pitchFamily="2" charset="-78"/>
                </a:rPr>
                <a:t>تجهيزات حديثة</a:t>
              </a:r>
              <a:endParaRPr lang="fr-FR" sz="2400" b="1" dirty="0">
                <a:solidFill>
                  <a:prstClr val="white"/>
                </a:solidFill>
                <a:latin typeface="Hacen Tunisia" panose="02000000000000000000" pitchFamily="2" charset="-78"/>
                <a:cs typeface="Hacen Tunisia" panose="02000000000000000000" pitchFamily="2" charset="-78"/>
              </a:endParaRPr>
            </a:p>
          </p:txBody>
        </p:sp>
      </p:grpSp>
      <p:sp>
        <p:nvSpPr>
          <p:cNvPr id="130" name="Title 5">
            <a:extLst>
              <a:ext uri="{FF2B5EF4-FFF2-40B4-BE49-F238E27FC236}">
                <a16:creationId xmlns:a16="http://schemas.microsoft.com/office/drawing/2014/main" id="{0B103FF4-4FA0-45E5-9810-BCBEE6E3CB86}"/>
              </a:ext>
            </a:extLst>
          </p:cNvPr>
          <p:cNvSpPr txBox="1">
            <a:spLocks/>
          </p:cNvSpPr>
          <p:nvPr/>
        </p:nvSpPr>
        <p:spPr>
          <a:xfrm>
            <a:off x="0" y="21681"/>
            <a:ext cx="12192000" cy="1534074"/>
          </a:xfrm>
          <a:prstGeom prst="rect">
            <a:avLst/>
          </a:prstGeom>
        </p:spPr>
        <p:txBody>
          <a:bodyPr vert="horz" wrap="square" lIns="91440" tIns="45720" rIns="91440" bIns="45720" rtlCol="0" anchor="b">
            <a:spAutoFit/>
          </a:bodyPr>
          <a:lstStyle>
            <a:lvl1pPr algn="ctr" defTabSz="914364" rtl="1"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gn="r"/>
            <a:r>
              <a:rPr lang="ar-SA" sz="4800" b="1" dirty="0">
                <a:latin typeface="Hacen Tunisia" panose="02000000000000000000" pitchFamily="2" charset="-78"/>
                <a:cs typeface="Hacen Tunisia" panose="02000000000000000000" pitchFamily="2" charset="-78"/>
              </a:rPr>
              <a:t>(2) تطوير البنية التحتية للاتصالات (شبكة الالياف الضوئية)</a:t>
            </a:r>
          </a:p>
          <a:p>
            <a:r>
              <a:rPr lang="ar-SA" sz="4800" b="1" dirty="0">
                <a:latin typeface="Hacen Tunisia" panose="02000000000000000000" pitchFamily="2" charset="-78"/>
                <a:cs typeface="Hacen Tunisia" panose="02000000000000000000" pitchFamily="2" charset="-78"/>
              </a:rPr>
              <a:t>(2026 – 2030)</a:t>
            </a:r>
          </a:p>
        </p:txBody>
      </p:sp>
      <p:sp>
        <p:nvSpPr>
          <p:cNvPr id="102" name="TextBox 101">
            <a:extLst>
              <a:ext uri="{FF2B5EF4-FFF2-40B4-BE49-F238E27FC236}">
                <a16:creationId xmlns:a16="http://schemas.microsoft.com/office/drawing/2014/main" id="{F038A903-F25F-4D13-AFCD-622404B3F043}"/>
              </a:ext>
            </a:extLst>
          </p:cNvPr>
          <p:cNvSpPr txBox="1"/>
          <p:nvPr/>
        </p:nvSpPr>
        <p:spPr>
          <a:xfrm>
            <a:off x="11023320" y="2633954"/>
            <a:ext cx="1007007" cy="487954"/>
          </a:xfrm>
          <a:prstGeom prst="rect">
            <a:avLst/>
          </a:prstGeom>
          <a:solidFill>
            <a:schemeClr val="accent5">
              <a:lumMod val="20000"/>
              <a:lumOff val="80000"/>
            </a:schemeClr>
          </a:solidFill>
        </p:spPr>
        <p:txBody>
          <a:bodyPr wrap="none" rtlCol="0">
            <a:spAutoFit/>
          </a:bodyPr>
          <a:lstStyle/>
          <a:p>
            <a:r>
              <a:rPr lang="ar-SA" b="1" dirty="0"/>
              <a:t>المحاور</a:t>
            </a:r>
            <a:endParaRPr lang="en-US" b="1" dirty="0"/>
          </a:p>
        </p:txBody>
      </p:sp>
    </p:spTree>
    <p:extLst>
      <p:ext uri="{BB962C8B-B14F-4D97-AF65-F5344CB8AC3E}">
        <p14:creationId xmlns:p14="http://schemas.microsoft.com/office/powerpoint/2010/main" val="307593123"/>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1000" fill="hold"/>
                                            <p:tgtEl>
                                              <p:spTgt spid="130"/>
                                            </p:tgtEl>
                                            <p:attrNameLst>
                                              <p:attrName>ppt_w</p:attrName>
                                            </p:attrNameLst>
                                          </p:cBhvr>
                                          <p:tavLst>
                                            <p:tav tm="0">
                                              <p:val>
                                                <p:fltVal val="0"/>
                                              </p:val>
                                            </p:tav>
                                            <p:tav tm="100000">
                                              <p:val>
                                                <p:strVal val="#ppt_w"/>
                                              </p:val>
                                            </p:tav>
                                          </p:tavLst>
                                        </p:anim>
                                        <p:anim calcmode="lin" valueType="num">
                                          <p:cBhvr>
                                            <p:cTn id="8" dur="1000" fill="hold"/>
                                            <p:tgtEl>
                                              <p:spTgt spid="130"/>
                                            </p:tgtEl>
                                            <p:attrNameLst>
                                              <p:attrName>ppt_h</p:attrName>
                                            </p:attrNameLst>
                                          </p:cBhvr>
                                          <p:tavLst>
                                            <p:tav tm="0">
                                              <p:val>
                                                <p:fltVal val="0"/>
                                              </p:val>
                                            </p:tav>
                                            <p:tav tm="100000">
                                              <p:val>
                                                <p:strVal val="#ppt_h"/>
                                              </p:val>
                                            </p:tav>
                                          </p:tavLst>
                                        </p:anim>
                                        <p:animEffect transition="in" filter="fade">
                                          <p:cBhvr>
                                            <p:cTn id="9" dur="1000"/>
                                            <p:tgtEl>
                                              <p:spTgt spid="130"/>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250" fill="hold"/>
                                            <p:tgtEl>
                                              <p:spTgt spid="3"/>
                                            </p:tgtEl>
                                            <p:attrNameLst>
                                              <p:attrName>ppt_x</p:attrName>
                                            </p:attrNameLst>
                                          </p:cBhvr>
                                          <p:tavLst>
                                            <p:tav tm="0">
                                              <p:val>
                                                <p:strVal val="0-#ppt_w/2"/>
                                              </p:val>
                                            </p:tav>
                                            <p:tav tm="100000">
                                              <p:val>
                                                <p:strVal val="#ppt_x"/>
                                              </p:val>
                                            </p:tav>
                                          </p:tavLst>
                                        </p:anim>
                                        <p:anim calcmode="lin" valueType="num">
                                          <p:cBhvr additive="base">
                                            <p:cTn id="14" dur="125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2250"/>
                                </p:stCondLst>
                                <p:childTnLst>
                                  <p:par>
                                    <p:cTn id="16" presetID="2" presetClass="entr" presetSubtype="8" fill="hold" nodeType="afterEffect" p14:presetBounceEnd="60000">
                                      <p:stCondLst>
                                        <p:cond delay="0"/>
                                      </p:stCondLst>
                                      <p:childTnLst>
                                        <p:set>
                                          <p:cBhvr>
                                            <p:cTn id="17" dur="1" fill="hold">
                                              <p:stCondLst>
                                                <p:cond delay="0"/>
                                              </p:stCondLst>
                                            </p:cTn>
                                            <p:tgtEl>
                                              <p:spTgt spid="78"/>
                                            </p:tgtEl>
                                            <p:attrNameLst>
                                              <p:attrName>style.visibility</p:attrName>
                                            </p:attrNameLst>
                                          </p:cBhvr>
                                          <p:to>
                                            <p:strVal val="visible"/>
                                          </p:to>
                                        </p:set>
                                        <p:anim calcmode="lin" valueType="num" p14:bounceEnd="60000">
                                          <p:cBhvr additive="base">
                                            <p:cTn id="18" dur="1250" fill="hold"/>
                                            <p:tgtEl>
                                              <p:spTgt spid="78"/>
                                            </p:tgtEl>
                                            <p:attrNameLst>
                                              <p:attrName>ppt_x</p:attrName>
                                            </p:attrNameLst>
                                          </p:cBhvr>
                                          <p:tavLst>
                                            <p:tav tm="0">
                                              <p:val>
                                                <p:strVal val="0-#ppt_w/2"/>
                                              </p:val>
                                            </p:tav>
                                            <p:tav tm="100000">
                                              <p:val>
                                                <p:strVal val="#ppt_x"/>
                                              </p:val>
                                            </p:tav>
                                          </p:tavLst>
                                        </p:anim>
                                        <p:anim calcmode="lin" valueType="num" p14:bounceEnd="60000">
                                          <p:cBhvr additive="base">
                                            <p:cTn id="19" dur="1250" fill="hold"/>
                                            <p:tgtEl>
                                              <p:spTgt spid="78"/>
                                            </p:tgtEl>
                                            <p:attrNameLst>
                                              <p:attrName>ppt_y</p:attrName>
                                            </p:attrNameLst>
                                          </p:cBhvr>
                                          <p:tavLst>
                                            <p:tav tm="0">
                                              <p:val>
                                                <p:strVal val="#ppt_y"/>
                                              </p:val>
                                            </p:tav>
                                            <p:tav tm="100000">
                                              <p:val>
                                                <p:strVal val="#ppt_y"/>
                                              </p:val>
                                            </p:tav>
                                          </p:tavLst>
                                        </p:anim>
                                      </p:childTnLst>
                                    </p:cTn>
                                  </p:par>
                                </p:childTnLst>
                              </p:cTn>
                            </p:par>
                            <p:par>
                              <p:cTn id="20" fill="hold">
                                <p:stCondLst>
                                  <p:cond delay="3500"/>
                                </p:stCondLst>
                                <p:childTnLst>
                                  <p:par>
                                    <p:cTn id="21" presetID="2" presetClass="entr" presetSubtype="8" fill="hold" nodeType="afterEffect" p14:presetBounceEnd="60000">
                                      <p:stCondLst>
                                        <p:cond delay="0"/>
                                      </p:stCondLst>
                                      <p:childTnLst>
                                        <p:set>
                                          <p:cBhvr>
                                            <p:cTn id="22" dur="1" fill="hold">
                                              <p:stCondLst>
                                                <p:cond delay="0"/>
                                              </p:stCondLst>
                                            </p:cTn>
                                            <p:tgtEl>
                                              <p:spTgt spid="54"/>
                                            </p:tgtEl>
                                            <p:attrNameLst>
                                              <p:attrName>style.visibility</p:attrName>
                                            </p:attrNameLst>
                                          </p:cBhvr>
                                          <p:to>
                                            <p:strVal val="visible"/>
                                          </p:to>
                                        </p:set>
                                        <p:anim calcmode="lin" valueType="num" p14:bounceEnd="60000">
                                          <p:cBhvr additive="base">
                                            <p:cTn id="23" dur="1000" fill="hold"/>
                                            <p:tgtEl>
                                              <p:spTgt spid="54"/>
                                            </p:tgtEl>
                                            <p:attrNameLst>
                                              <p:attrName>ppt_x</p:attrName>
                                            </p:attrNameLst>
                                          </p:cBhvr>
                                          <p:tavLst>
                                            <p:tav tm="0">
                                              <p:val>
                                                <p:strVal val="0-#ppt_w/2"/>
                                              </p:val>
                                            </p:tav>
                                            <p:tav tm="100000">
                                              <p:val>
                                                <p:strVal val="#ppt_x"/>
                                              </p:val>
                                            </p:tav>
                                          </p:tavLst>
                                        </p:anim>
                                        <p:anim calcmode="lin" valueType="num" p14:bounceEnd="60000">
                                          <p:cBhvr additive="base">
                                            <p:cTn id="24" dur="1000" fill="hold"/>
                                            <p:tgtEl>
                                              <p:spTgt spid="54"/>
                                            </p:tgtEl>
                                            <p:attrNameLst>
                                              <p:attrName>ppt_y</p:attrName>
                                            </p:attrNameLst>
                                          </p:cBhvr>
                                          <p:tavLst>
                                            <p:tav tm="0">
                                              <p:val>
                                                <p:strVal val="#ppt_y"/>
                                              </p:val>
                                            </p:tav>
                                            <p:tav tm="100000">
                                              <p:val>
                                                <p:strVal val="#ppt_y"/>
                                              </p:val>
                                            </p:tav>
                                          </p:tavLst>
                                        </p:anim>
                                      </p:childTnLst>
                                    </p:cTn>
                                  </p:par>
                                </p:childTnLst>
                              </p:cTn>
                            </p:par>
                            <p:par>
                              <p:cTn id="25" fill="hold">
                                <p:stCondLst>
                                  <p:cond delay="4500"/>
                                </p:stCondLst>
                                <p:childTnLst>
                                  <p:par>
                                    <p:cTn id="26" presetID="2" presetClass="entr" presetSubtype="8" fill="hold" nodeType="afterEffect" p14:presetBounceEnd="60000">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14:bounceEnd="60000">
                                          <p:cBhvr additive="base">
                                            <p:cTn id="28" dur="1000" fill="hold"/>
                                            <p:tgtEl>
                                              <p:spTgt spid="6"/>
                                            </p:tgtEl>
                                            <p:attrNameLst>
                                              <p:attrName>ppt_x</p:attrName>
                                            </p:attrNameLst>
                                          </p:cBhvr>
                                          <p:tavLst>
                                            <p:tav tm="0">
                                              <p:val>
                                                <p:strVal val="0-#ppt_w/2"/>
                                              </p:val>
                                            </p:tav>
                                            <p:tav tm="100000">
                                              <p:val>
                                                <p:strVal val="#ppt_x"/>
                                              </p:val>
                                            </p:tav>
                                          </p:tavLst>
                                        </p:anim>
                                        <p:anim calcmode="lin" valueType="num" p14:bounceEnd="60000">
                                          <p:cBhvr additive="base">
                                            <p:cTn id="29"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1000" fill="hold"/>
                                            <p:tgtEl>
                                              <p:spTgt spid="130"/>
                                            </p:tgtEl>
                                            <p:attrNameLst>
                                              <p:attrName>ppt_w</p:attrName>
                                            </p:attrNameLst>
                                          </p:cBhvr>
                                          <p:tavLst>
                                            <p:tav tm="0">
                                              <p:val>
                                                <p:fltVal val="0"/>
                                              </p:val>
                                            </p:tav>
                                            <p:tav tm="100000">
                                              <p:val>
                                                <p:strVal val="#ppt_w"/>
                                              </p:val>
                                            </p:tav>
                                          </p:tavLst>
                                        </p:anim>
                                        <p:anim calcmode="lin" valueType="num">
                                          <p:cBhvr>
                                            <p:cTn id="8" dur="1000" fill="hold"/>
                                            <p:tgtEl>
                                              <p:spTgt spid="130"/>
                                            </p:tgtEl>
                                            <p:attrNameLst>
                                              <p:attrName>ppt_h</p:attrName>
                                            </p:attrNameLst>
                                          </p:cBhvr>
                                          <p:tavLst>
                                            <p:tav tm="0">
                                              <p:val>
                                                <p:fltVal val="0"/>
                                              </p:val>
                                            </p:tav>
                                            <p:tav tm="100000">
                                              <p:val>
                                                <p:strVal val="#ppt_h"/>
                                              </p:val>
                                            </p:tav>
                                          </p:tavLst>
                                        </p:anim>
                                        <p:animEffect transition="in" filter="fade">
                                          <p:cBhvr>
                                            <p:cTn id="9" dur="1000"/>
                                            <p:tgtEl>
                                              <p:spTgt spid="130"/>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33"/>
                                            </p:tgtEl>
                                            <p:attrNameLst>
                                              <p:attrName>style.visibility</p:attrName>
                                            </p:attrNameLst>
                                          </p:cBhvr>
                                          <p:to>
                                            <p:strVal val="visible"/>
                                          </p:to>
                                        </p:set>
                                        <p:anim calcmode="lin" valueType="num">
                                          <p:cBhvr>
                                            <p:cTn id="13" dur="1000" fill="hold"/>
                                            <p:tgtEl>
                                              <p:spTgt spid="133"/>
                                            </p:tgtEl>
                                            <p:attrNameLst>
                                              <p:attrName>ppt_w</p:attrName>
                                            </p:attrNameLst>
                                          </p:cBhvr>
                                          <p:tavLst>
                                            <p:tav tm="0">
                                              <p:val>
                                                <p:fltVal val="0"/>
                                              </p:val>
                                            </p:tav>
                                            <p:tav tm="100000">
                                              <p:val>
                                                <p:strVal val="#ppt_w"/>
                                              </p:val>
                                            </p:tav>
                                          </p:tavLst>
                                        </p:anim>
                                        <p:anim calcmode="lin" valueType="num">
                                          <p:cBhvr>
                                            <p:cTn id="14" dur="1000" fill="hold"/>
                                            <p:tgtEl>
                                              <p:spTgt spid="133"/>
                                            </p:tgtEl>
                                            <p:attrNameLst>
                                              <p:attrName>ppt_h</p:attrName>
                                            </p:attrNameLst>
                                          </p:cBhvr>
                                          <p:tavLst>
                                            <p:tav tm="0">
                                              <p:val>
                                                <p:fltVal val="0"/>
                                              </p:val>
                                            </p:tav>
                                            <p:tav tm="100000">
                                              <p:val>
                                                <p:strVal val="#ppt_h"/>
                                              </p:val>
                                            </p:tav>
                                          </p:tavLst>
                                        </p:anim>
                                        <p:animEffect transition="in" filter="fade">
                                          <p:cBhvr>
                                            <p:cTn id="15" dur="1000"/>
                                            <p:tgtEl>
                                              <p:spTgt spid="133"/>
                                            </p:tgtEl>
                                          </p:cBhvr>
                                        </p:animEffect>
                                      </p:childTnLst>
                                    </p:cTn>
                                  </p:par>
                                </p:childTnLst>
                              </p:cTn>
                            </p:par>
                            <p:par>
                              <p:cTn id="16" fill="hold">
                                <p:stCondLst>
                                  <p:cond delay="2000"/>
                                </p:stCondLst>
                                <p:childTnLst>
                                  <p:par>
                                    <p:cTn id="17" presetID="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250" fill="hold"/>
                                            <p:tgtEl>
                                              <p:spTgt spid="3"/>
                                            </p:tgtEl>
                                            <p:attrNameLst>
                                              <p:attrName>ppt_x</p:attrName>
                                            </p:attrNameLst>
                                          </p:cBhvr>
                                          <p:tavLst>
                                            <p:tav tm="0">
                                              <p:val>
                                                <p:strVal val="0-#ppt_w/2"/>
                                              </p:val>
                                            </p:tav>
                                            <p:tav tm="100000">
                                              <p:val>
                                                <p:strVal val="#ppt_x"/>
                                              </p:val>
                                            </p:tav>
                                          </p:tavLst>
                                        </p:anim>
                                        <p:anim calcmode="lin" valueType="num">
                                          <p:cBhvr additive="base">
                                            <p:cTn id="20" dur="125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3250"/>
                                </p:stCondLst>
                                <p:childTnLst>
                                  <p:par>
                                    <p:cTn id="22" presetID="2" presetClass="entr" presetSubtype="8"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1250" fill="hold"/>
                                            <p:tgtEl>
                                              <p:spTgt spid="78"/>
                                            </p:tgtEl>
                                            <p:attrNameLst>
                                              <p:attrName>ppt_x</p:attrName>
                                            </p:attrNameLst>
                                          </p:cBhvr>
                                          <p:tavLst>
                                            <p:tav tm="0">
                                              <p:val>
                                                <p:strVal val="0-#ppt_w/2"/>
                                              </p:val>
                                            </p:tav>
                                            <p:tav tm="100000">
                                              <p:val>
                                                <p:strVal val="#ppt_x"/>
                                              </p:val>
                                            </p:tav>
                                          </p:tavLst>
                                        </p:anim>
                                        <p:anim calcmode="lin" valueType="num">
                                          <p:cBhvr additive="base">
                                            <p:cTn id="25" dur="1250" fill="hold"/>
                                            <p:tgtEl>
                                              <p:spTgt spid="78"/>
                                            </p:tgtEl>
                                            <p:attrNameLst>
                                              <p:attrName>ppt_y</p:attrName>
                                            </p:attrNameLst>
                                          </p:cBhvr>
                                          <p:tavLst>
                                            <p:tav tm="0">
                                              <p:val>
                                                <p:strVal val="#ppt_y"/>
                                              </p:val>
                                            </p:tav>
                                            <p:tav tm="100000">
                                              <p:val>
                                                <p:strVal val="#ppt_y"/>
                                              </p:val>
                                            </p:tav>
                                          </p:tavLst>
                                        </p:anim>
                                      </p:childTnLst>
                                    </p:cTn>
                                  </p:par>
                                </p:childTnLst>
                              </p:cTn>
                            </p:par>
                            <p:par>
                              <p:cTn id="26" fill="hold">
                                <p:stCondLst>
                                  <p:cond delay="4500"/>
                                </p:stCondLst>
                                <p:childTnLst>
                                  <p:par>
                                    <p:cTn id="27" presetID="2" presetClass="entr" presetSubtype="8"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1000" fill="hold"/>
                                            <p:tgtEl>
                                              <p:spTgt spid="54"/>
                                            </p:tgtEl>
                                            <p:attrNameLst>
                                              <p:attrName>ppt_x</p:attrName>
                                            </p:attrNameLst>
                                          </p:cBhvr>
                                          <p:tavLst>
                                            <p:tav tm="0">
                                              <p:val>
                                                <p:strVal val="0-#ppt_w/2"/>
                                              </p:val>
                                            </p:tav>
                                            <p:tav tm="100000">
                                              <p:val>
                                                <p:strVal val="#ppt_x"/>
                                              </p:val>
                                            </p:tav>
                                          </p:tavLst>
                                        </p:anim>
                                        <p:anim calcmode="lin" valueType="num">
                                          <p:cBhvr additive="base">
                                            <p:cTn id="30" dur="1000" fill="hold"/>
                                            <p:tgtEl>
                                              <p:spTgt spid="54"/>
                                            </p:tgtEl>
                                            <p:attrNameLst>
                                              <p:attrName>ppt_y</p:attrName>
                                            </p:attrNameLst>
                                          </p:cBhvr>
                                          <p:tavLst>
                                            <p:tav tm="0">
                                              <p:val>
                                                <p:strVal val="#ppt_y"/>
                                              </p:val>
                                            </p:tav>
                                            <p:tav tm="100000">
                                              <p:val>
                                                <p:strVal val="#ppt_y"/>
                                              </p:val>
                                            </p:tav>
                                          </p:tavLst>
                                        </p:anim>
                                      </p:childTnLst>
                                    </p:cTn>
                                  </p:par>
                                </p:childTnLst>
                              </p:cTn>
                            </p:par>
                            <p:par>
                              <p:cTn id="31" fill="hold">
                                <p:stCondLst>
                                  <p:cond delay="5500"/>
                                </p:stCondLst>
                                <p:childTnLst>
                                  <p:par>
                                    <p:cTn id="32" presetID="2" presetClass="entr" presetSubtype="8"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1000" fill="hold"/>
                                            <p:tgtEl>
                                              <p:spTgt spid="6"/>
                                            </p:tgtEl>
                                            <p:attrNameLst>
                                              <p:attrName>ppt_x</p:attrName>
                                            </p:attrNameLst>
                                          </p:cBhvr>
                                          <p:tavLst>
                                            <p:tav tm="0">
                                              <p:val>
                                                <p:strVal val="0-#ppt_w/2"/>
                                              </p:val>
                                            </p:tav>
                                            <p:tav tm="100000">
                                              <p:val>
                                                <p:strVal val="#ppt_x"/>
                                              </p:val>
                                            </p:tav>
                                          </p:tavLst>
                                        </p:anim>
                                        <p:anim calcmode="lin" valueType="num">
                                          <p:cBhvr additive="base">
                                            <p:cTn id="35"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33"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677255-5C24-498B-9072-869053E9A443}"/>
              </a:ext>
            </a:extLst>
          </p:cNvPr>
          <p:cNvPicPr>
            <a:picLocks noChangeAspect="1"/>
          </p:cNvPicPr>
          <p:nvPr/>
        </p:nvPicPr>
        <p:blipFill>
          <a:blip r:embed="rId2"/>
          <a:stretch>
            <a:fillRect/>
          </a:stretch>
        </p:blipFill>
        <p:spPr>
          <a:xfrm>
            <a:off x="8873486" y="1351733"/>
            <a:ext cx="3252418" cy="5227971"/>
          </a:xfrm>
          <a:prstGeom prst="rect">
            <a:avLst/>
          </a:prstGeom>
        </p:spPr>
      </p:pic>
      <p:pic>
        <p:nvPicPr>
          <p:cNvPr id="3" name="Picture 2">
            <a:extLst>
              <a:ext uri="{FF2B5EF4-FFF2-40B4-BE49-F238E27FC236}">
                <a16:creationId xmlns:a16="http://schemas.microsoft.com/office/drawing/2014/main" id="{5FD8FBF9-6DA9-4489-B016-9EA4D35B6033}"/>
              </a:ext>
            </a:extLst>
          </p:cNvPr>
          <p:cNvPicPr>
            <a:picLocks noChangeAspect="1"/>
          </p:cNvPicPr>
          <p:nvPr/>
        </p:nvPicPr>
        <p:blipFill>
          <a:blip r:embed="rId3"/>
          <a:stretch>
            <a:fillRect/>
          </a:stretch>
        </p:blipFill>
        <p:spPr>
          <a:xfrm>
            <a:off x="66096" y="1286506"/>
            <a:ext cx="8833355" cy="5293198"/>
          </a:xfrm>
          <a:prstGeom prst="rect">
            <a:avLst/>
          </a:prstGeom>
        </p:spPr>
      </p:pic>
      <p:sp>
        <p:nvSpPr>
          <p:cNvPr id="49" name="Title 5">
            <a:extLst>
              <a:ext uri="{FF2B5EF4-FFF2-40B4-BE49-F238E27FC236}">
                <a16:creationId xmlns:a16="http://schemas.microsoft.com/office/drawing/2014/main" id="{5664DC7E-DF9A-4A9F-A2F2-64C4727549C3}"/>
              </a:ext>
            </a:extLst>
          </p:cNvPr>
          <p:cNvSpPr txBox="1">
            <a:spLocks/>
          </p:cNvSpPr>
          <p:nvPr/>
        </p:nvSpPr>
        <p:spPr>
          <a:xfrm>
            <a:off x="2222731" y="269834"/>
            <a:ext cx="8048998" cy="808939"/>
          </a:xfrm>
          <a:prstGeom prst="rect">
            <a:avLst/>
          </a:prstGeom>
        </p:spPr>
        <p:txBody>
          <a:bodyPr vert="horz" wrap="none" lIns="91440" tIns="45720" rIns="91440" bIns="45720" rtlCol="0" anchor="b">
            <a:spAutoFit/>
          </a:bodyPr>
          <a:lstStyle>
            <a:lvl1pPr algn="ctr" defTabSz="914364" rtl="1"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gn="r"/>
            <a:r>
              <a:rPr lang="ar-SA" sz="4800" b="1" dirty="0">
                <a:latin typeface="Hacen Tunisia" panose="02000000000000000000" pitchFamily="2" charset="-78"/>
                <a:cs typeface="Hacen Tunisia" panose="02000000000000000000" pitchFamily="2" charset="-78"/>
              </a:rPr>
              <a:t>(</a:t>
            </a:r>
            <a:r>
              <a:rPr lang="en-US" sz="4800" b="1" dirty="0">
                <a:latin typeface="Hacen Tunisia" panose="02000000000000000000" pitchFamily="2" charset="-78"/>
                <a:cs typeface="Hacen Tunisia" panose="02000000000000000000" pitchFamily="2" charset="-78"/>
              </a:rPr>
              <a:t>2.1</a:t>
            </a:r>
            <a:r>
              <a:rPr lang="ar-SA" sz="4800" b="1" dirty="0">
                <a:latin typeface="Hacen Tunisia" panose="02000000000000000000" pitchFamily="2" charset="-78"/>
                <a:cs typeface="Hacen Tunisia" panose="02000000000000000000" pitchFamily="2" charset="-78"/>
              </a:rPr>
              <a:t>) تحديث تجهيزات الشبكة الضوئية</a:t>
            </a:r>
            <a:endParaRPr lang="en-US" sz="4800" dirty="0"/>
          </a:p>
        </p:txBody>
      </p:sp>
      <p:pic>
        <p:nvPicPr>
          <p:cNvPr id="50" name="Picture 49">
            <a:extLst>
              <a:ext uri="{FF2B5EF4-FFF2-40B4-BE49-F238E27FC236}">
                <a16:creationId xmlns:a16="http://schemas.microsoft.com/office/drawing/2014/main" id="{9E9DF42E-6F42-4386-9742-E441333EB0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47" y="-38645"/>
            <a:ext cx="1619896" cy="703043"/>
          </a:xfrm>
          <a:prstGeom prst="rect">
            <a:avLst/>
          </a:prstGeom>
        </p:spPr>
      </p:pic>
      <p:sp>
        <p:nvSpPr>
          <p:cNvPr id="51" name="TextBox 50">
            <a:extLst>
              <a:ext uri="{FF2B5EF4-FFF2-40B4-BE49-F238E27FC236}">
                <a16:creationId xmlns:a16="http://schemas.microsoft.com/office/drawing/2014/main" id="{81A66939-37AB-4881-A915-BEAB5E206435}"/>
              </a:ext>
            </a:extLst>
          </p:cNvPr>
          <p:cNvSpPr txBox="1"/>
          <p:nvPr/>
        </p:nvSpPr>
        <p:spPr>
          <a:xfrm>
            <a:off x="647248" y="6383797"/>
            <a:ext cx="11199964" cy="48795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rtl="1"/>
            <a:r>
              <a:rPr lang="ar-SA" b="1" dirty="0"/>
              <a:t>تركيب تجهيزات حديثة في مختلف المحافظات تدعم تشغيل خدمات الاتصالات بسعة نقل بيانات عالية</a:t>
            </a:r>
            <a:endParaRPr lang="en-US" b="1" dirty="0"/>
          </a:p>
        </p:txBody>
      </p:sp>
      <p:pic>
        <p:nvPicPr>
          <p:cNvPr id="53" name="Picture 52">
            <a:extLst>
              <a:ext uri="{FF2B5EF4-FFF2-40B4-BE49-F238E27FC236}">
                <a16:creationId xmlns:a16="http://schemas.microsoft.com/office/drawing/2014/main" id="{3D777BEE-F37D-49A3-B42F-74B1CC69B33B}"/>
              </a:ext>
            </a:extLst>
          </p:cNvPr>
          <p:cNvPicPr>
            <a:picLocks noChangeAspect="1"/>
          </p:cNvPicPr>
          <p:nvPr/>
        </p:nvPicPr>
        <p:blipFill>
          <a:blip r:embed="rId5"/>
          <a:stretch>
            <a:fillRect/>
          </a:stretch>
        </p:blipFill>
        <p:spPr>
          <a:xfrm>
            <a:off x="4168246" y="4262883"/>
            <a:ext cx="1169297" cy="418437"/>
          </a:xfrm>
          <a:prstGeom prst="rect">
            <a:avLst/>
          </a:prstGeom>
        </p:spPr>
      </p:pic>
      <p:pic>
        <p:nvPicPr>
          <p:cNvPr id="54" name="Picture 53">
            <a:extLst>
              <a:ext uri="{FF2B5EF4-FFF2-40B4-BE49-F238E27FC236}">
                <a16:creationId xmlns:a16="http://schemas.microsoft.com/office/drawing/2014/main" id="{4504CF64-7604-4B9F-9C04-4ED383780BE6}"/>
              </a:ext>
            </a:extLst>
          </p:cNvPr>
          <p:cNvPicPr>
            <a:picLocks noChangeAspect="1"/>
          </p:cNvPicPr>
          <p:nvPr/>
        </p:nvPicPr>
        <p:blipFill>
          <a:blip r:embed="rId5"/>
          <a:stretch>
            <a:fillRect/>
          </a:stretch>
        </p:blipFill>
        <p:spPr>
          <a:xfrm>
            <a:off x="1642392" y="5405319"/>
            <a:ext cx="1169297" cy="418437"/>
          </a:xfrm>
          <a:prstGeom prst="rect">
            <a:avLst/>
          </a:prstGeom>
        </p:spPr>
      </p:pic>
      <p:pic>
        <p:nvPicPr>
          <p:cNvPr id="55" name="Picture 54">
            <a:extLst>
              <a:ext uri="{FF2B5EF4-FFF2-40B4-BE49-F238E27FC236}">
                <a16:creationId xmlns:a16="http://schemas.microsoft.com/office/drawing/2014/main" id="{559377AC-0339-435B-B3EA-24CDD9134BCF}"/>
              </a:ext>
            </a:extLst>
          </p:cNvPr>
          <p:cNvPicPr>
            <a:picLocks noChangeAspect="1"/>
          </p:cNvPicPr>
          <p:nvPr/>
        </p:nvPicPr>
        <p:blipFill>
          <a:blip r:embed="rId5"/>
          <a:stretch>
            <a:fillRect/>
          </a:stretch>
        </p:blipFill>
        <p:spPr>
          <a:xfrm>
            <a:off x="2811689" y="3482393"/>
            <a:ext cx="1169297" cy="418437"/>
          </a:xfrm>
          <a:prstGeom prst="rect">
            <a:avLst/>
          </a:prstGeom>
        </p:spPr>
      </p:pic>
      <p:pic>
        <p:nvPicPr>
          <p:cNvPr id="56" name="Picture 55">
            <a:extLst>
              <a:ext uri="{FF2B5EF4-FFF2-40B4-BE49-F238E27FC236}">
                <a16:creationId xmlns:a16="http://schemas.microsoft.com/office/drawing/2014/main" id="{84AA8B6E-A392-452B-BC4D-FC44B6E2B71F}"/>
              </a:ext>
            </a:extLst>
          </p:cNvPr>
          <p:cNvPicPr>
            <a:picLocks noChangeAspect="1"/>
          </p:cNvPicPr>
          <p:nvPr/>
        </p:nvPicPr>
        <p:blipFill>
          <a:blip r:embed="rId5"/>
          <a:stretch>
            <a:fillRect/>
          </a:stretch>
        </p:blipFill>
        <p:spPr>
          <a:xfrm>
            <a:off x="5662581" y="3418355"/>
            <a:ext cx="1169297" cy="418437"/>
          </a:xfrm>
          <a:prstGeom prst="rect">
            <a:avLst/>
          </a:prstGeom>
        </p:spPr>
      </p:pic>
      <p:pic>
        <p:nvPicPr>
          <p:cNvPr id="57" name="Picture 56">
            <a:extLst>
              <a:ext uri="{FF2B5EF4-FFF2-40B4-BE49-F238E27FC236}">
                <a16:creationId xmlns:a16="http://schemas.microsoft.com/office/drawing/2014/main" id="{E4A758CC-E446-4739-9072-25F8604D382D}"/>
              </a:ext>
            </a:extLst>
          </p:cNvPr>
          <p:cNvPicPr>
            <a:picLocks noChangeAspect="1"/>
          </p:cNvPicPr>
          <p:nvPr/>
        </p:nvPicPr>
        <p:blipFill>
          <a:blip r:embed="rId5"/>
          <a:stretch>
            <a:fillRect/>
          </a:stretch>
        </p:blipFill>
        <p:spPr>
          <a:xfrm>
            <a:off x="1430856" y="4071890"/>
            <a:ext cx="1169297" cy="418437"/>
          </a:xfrm>
          <a:prstGeom prst="rect">
            <a:avLst/>
          </a:prstGeom>
        </p:spPr>
      </p:pic>
      <p:pic>
        <p:nvPicPr>
          <p:cNvPr id="59" name="Picture 58">
            <a:extLst>
              <a:ext uri="{FF2B5EF4-FFF2-40B4-BE49-F238E27FC236}">
                <a16:creationId xmlns:a16="http://schemas.microsoft.com/office/drawing/2014/main" id="{7DF8DF84-9866-4790-B980-0ECD6FBC51A7}"/>
              </a:ext>
            </a:extLst>
          </p:cNvPr>
          <p:cNvPicPr>
            <a:picLocks noChangeAspect="1"/>
          </p:cNvPicPr>
          <p:nvPr/>
        </p:nvPicPr>
        <p:blipFill>
          <a:blip r:embed="rId5"/>
          <a:stretch>
            <a:fillRect/>
          </a:stretch>
        </p:blipFill>
        <p:spPr>
          <a:xfrm>
            <a:off x="2434806" y="4673797"/>
            <a:ext cx="1169297" cy="418437"/>
          </a:xfrm>
          <a:prstGeom prst="rect">
            <a:avLst/>
          </a:prstGeom>
        </p:spPr>
      </p:pic>
      <p:pic>
        <p:nvPicPr>
          <p:cNvPr id="60" name="Picture 59">
            <a:extLst>
              <a:ext uri="{FF2B5EF4-FFF2-40B4-BE49-F238E27FC236}">
                <a16:creationId xmlns:a16="http://schemas.microsoft.com/office/drawing/2014/main" id="{817CD685-B0B2-4D2D-94E2-1E51792104BC}"/>
              </a:ext>
            </a:extLst>
          </p:cNvPr>
          <p:cNvPicPr>
            <a:picLocks noChangeAspect="1"/>
          </p:cNvPicPr>
          <p:nvPr/>
        </p:nvPicPr>
        <p:blipFill>
          <a:blip r:embed="rId5"/>
          <a:stretch>
            <a:fillRect/>
          </a:stretch>
        </p:blipFill>
        <p:spPr>
          <a:xfrm>
            <a:off x="7337430" y="3338696"/>
            <a:ext cx="1169297" cy="418437"/>
          </a:xfrm>
          <a:prstGeom prst="rect">
            <a:avLst/>
          </a:prstGeom>
        </p:spPr>
      </p:pic>
    </p:spTree>
    <p:extLst>
      <p:ext uri="{BB962C8B-B14F-4D97-AF65-F5344CB8AC3E}">
        <p14:creationId xmlns:p14="http://schemas.microsoft.com/office/powerpoint/2010/main" val="13462351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fltVal val="0"/>
                                          </p:val>
                                        </p:tav>
                                        <p:tav tm="100000">
                                          <p:val>
                                            <p:strVal val="#ppt_w"/>
                                          </p:val>
                                        </p:tav>
                                      </p:tavLst>
                                    </p:anim>
                                    <p:anim calcmode="lin" valueType="num">
                                      <p:cBhvr>
                                        <p:cTn id="8" dur="1000" fill="hold"/>
                                        <p:tgtEl>
                                          <p:spTgt spid="49"/>
                                        </p:tgtEl>
                                        <p:attrNameLst>
                                          <p:attrName>ppt_h</p:attrName>
                                        </p:attrNameLst>
                                      </p:cBhvr>
                                      <p:tavLst>
                                        <p:tav tm="0">
                                          <p:val>
                                            <p:fltVal val="0"/>
                                          </p:val>
                                        </p:tav>
                                        <p:tav tm="100000">
                                          <p:val>
                                            <p:strVal val="#ppt_h"/>
                                          </p:val>
                                        </p:tav>
                                      </p:tavLst>
                                    </p:anim>
                                    <p:animEffect transition="in" filter="fade">
                                      <p:cBhvr>
                                        <p:cTn id="9" dur="1000"/>
                                        <p:tgtEl>
                                          <p:spTgt spid="49"/>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0-#ppt_w/2"/>
                                          </p:val>
                                        </p:tav>
                                        <p:tav tm="100000">
                                          <p:val>
                                            <p:strVal val="#ppt_x"/>
                                          </p:val>
                                        </p:tav>
                                      </p:tavLst>
                                    </p:anim>
                                    <p:anim calcmode="lin" valueType="num">
                                      <p:cBhvr additive="base">
                                        <p:cTn id="14" dur="10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1000" fill="hold"/>
                                        <p:tgtEl>
                                          <p:spTgt spid="2"/>
                                        </p:tgtEl>
                                        <p:attrNameLst>
                                          <p:attrName>ppt_x</p:attrName>
                                        </p:attrNameLst>
                                      </p:cBhvr>
                                      <p:tavLst>
                                        <p:tav tm="0">
                                          <p:val>
                                            <p:strVal val="1+#ppt_w/2"/>
                                          </p:val>
                                        </p:tav>
                                        <p:tav tm="100000">
                                          <p:val>
                                            <p:strVal val="#ppt_x"/>
                                          </p:val>
                                        </p:tav>
                                      </p:tavLst>
                                    </p:anim>
                                    <p:anim calcmode="lin" valueType="num">
                                      <p:cBhvr additive="base">
                                        <p:cTn id="18" dur="10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2" presetClass="entr" presetSubtype="4" fill="hold" grpId="0" nodeType="after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wipe(down)">
                                      <p:cBhvr>
                                        <p:cTn id="2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5">
            <a:extLst>
              <a:ext uri="{FF2B5EF4-FFF2-40B4-BE49-F238E27FC236}">
                <a16:creationId xmlns:a16="http://schemas.microsoft.com/office/drawing/2014/main" id="{5664DC7E-DF9A-4A9F-A2F2-64C4727549C3}"/>
              </a:ext>
            </a:extLst>
          </p:cNvPr>
          <p:cNvSpPr txBox="1">
            <a:spLocks/>
          </p:cNvSpPr>
          <p:nvPr/>
        </p:nvSpPr>
        <p:spPr>
          <a:xfrm>
            <a:off x="2498446" y="269834"/>
            <a:ext cx="7773283" cy="808939"/>
          </a:xfrm>
          <a:prstGeom prst="rect">
            <a:avLst/>
          </a:prstGeom>
        </p:spPr>
        <p:txBody>
          <a:bodyPr vert="horz" wrap="none" lIns="91440" tIns="45720" rIns="91440" bIns="45720" rtlCol="0" anchor="b">
            <a:spAutoFit/>
          </a:bodyPr>
          <a:lstStyle>
            <a:lvl1pPr algn="ctr" defTabSz="914364" rtl="1"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gn="r"/>
            <a:r>
              <a:rPr lang="ar-SA" sz="4800" b="1" dirty="0">
                <a:latin typeface="Hacen Tunisia" panose="02000000000000000000" pitchFamily="2" charset="-78"/>
                <a:cs typeface="Hacen Tunisia" panose="02000000000000000000" pitchFamily="2" charset="-78"/>
              </a:rPr>
              <a:t>(</a:t>
            </a:r>
            <a:r>
              <a:rPr lang="en-US" sz="4800" b="1" dirty="0">
                <a:latin typeface="Hacen Tunisia" panose="02000000000000000000" pitchFamily="2" charset="-78"/>
                <a:cs typeface="Hacen Tunisia" panose="02000000000000000000" pitchFamily="2" charset="-78"/>
              </a:rPr>
              <a:t>2.2</a:t>
            </a:r>
            <a:r>
              <a:rPr lang="ar-SA" sz="4800" b="1" dirty="0">
                <a:latin typeface="Hacen Tunisia" panose="02000000000000000000" pitchFamily="2" charset="-78"/>
                <a:cs typeface="Hacen Tunisia" panose="02000000000000000000" pitchFamily="2" charset="-78"/>
              </a:rPr>
              <a:t>) تنفيذ التمديدات الارضية للشبكة</a:t>
            </a:r>
            <a:endParaRPr lang="en-US" sz="4800" dirty="0"/>
          </a:p>
        </p:txBody>
      </p:sp>
      <p:pic>
        <p:nvPicPr>
          <p:cNvPr id="50" name="Picture 49">
            <a:extLst>
              <a:ext uri="{FF2B5EF4-FFF2-40B4-BE49-F238E27FC236}">
                <a16:creationId xmlns:a16="http://schemas.microsoft.com/office/drawing/2014/main" id="{9E9DF42E-6F42-4386-9742-E441333EB0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7" y="-38645"/>
            <a:ext cx="1619896" cy="703043"/>
          </a:xfrm>
          <a:prstGeom prst="rect">
            <a:avLst/>
          </a:prstGeom>
        </p:spPr>
      </p:pic>
      <p:sp>
        <p:nvSpPr>
          <p:cNvPr id="51" name="TextBox 50">
            <a:extLst>
              <a:ext uri="{FF2B5EF4-FFF2-40B4-BE49-F238E27FC236}">
                <a16:creationId xmlns:a16="http://schemas.microsoft.com/office/drawing/2014/main" id="{81A66939-37AB-4881-A915-BEAB5E206435}"/>
              </a:ext>
            </a:extLst>
          </p:cNvPr>
          <p:cNvSpPr txBox="1"/>
          <p:nvPr/>
        </p:nvSpPr>
        <p:spPr>
          <a:xfrm>
            <a:off x="175978" y="6232553"/>
            <a:ext cx="11850959" cy="48795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rtl="1"/>
            <a:r>
              <a:rPr lang="ar-SA" b="1" dirty="0"/>
              <a:t>تنفيذ اعمال الحفريات وتركيب الكبائن والمقسمات وتمديد الكابلات في المدن الرئيسية</a:t>
            </a:r>
            <a:endParaRPr lang="en-US" b="1" dirty="0"/>
          </a:p>
        </p:txBody>
      </p:sp>
      <p:pic>
        <p:nvPicPr>
          <p:cNvPr id="2" name="Picture 1">
            <a:extLst>
              <a:ext uri="{FF2B5EF4-FFF2-40B4-BE49-F238E27FC236}">
                <a16:creationId xmlns:a16="http://schemas.microsoft.com/office/drawing/2014/main" id="{6B1F3689-C7A0-42DB-AEC1-BB8C68D78DC5}"/>
              </a:ext>
            </a:extLst>
          </p:cNvPr>
          <p:cNvPicPr>
            <a:picLocks noChangeAspect="1"/>
          </p:cNvPicPr>
          <p:nvPr/>
        </p:nvPicPr>
        <p:blipFill>
          <a:blip r:embed="rId3"/>
          <a:stretch>
            <a:fillRect/>
          </a:stretch>
        </p:blipFill>
        <p:spPr>
          <a:xfrm>
            <a:off x="4093535" y="1172100"/>
            <a:ext cx="4067249" cy="2309243"/>
          </a:xfrm>
          <a:prstGeom prst="rect">
            <a:avLst/>
          </a:prstGeom>
        </p:spPr>
      </p:pic>
      <p:pic>
        <p:nvPicPr>
          <p:cNvPr id="4" name="Picture 3">
            <a:extLst>
              <a:ext uri="{FF2B5EF4-FFF2-40B4-BE49-F238E27FC236}">
                <a16:creationId xmlns:a16="http://schemas.microsoft.com/office/drawing/2014/main" id="{96936E54-F86B-455B-9BD3-4D0B30447140}"/>
              </a:ext>
            </a:extLst>
          </p:cNvPr>
          <p:cNvPicPr>
            <a:picLocks noChangeAspect="1"/>
          </p:cNvPicPr>
          <p:nvPr/>
        </p:nvPicPr>
        <p:blipFill>
          <a:blip r:embed="rId4"/>
          <a:stretch>
            <a:fillRect/>
          </a:stretch>
        </p:blipFill>
        <p:spPr>
          <a:xfrm>
            <a:off x="4093535" y="3653339"/>
            <a:ext cx="1871330" cy="2279627"/>
          </a:xfrm>
          <a:prstGeom prst="rect">
            <a:avLst/>
          </a:prstGeom>
        </p:spPr>
      </p:pic>
      <p:pic>
        <p:nvPicPr>
          <p:cNvPr id="5" name="Picture 4">
            <a:extLst>
              <a:ext uri="{FF2B5EF4-FFF2-40B4-BE49-F238E27FC236}">
                <a16:creationId xmlns:a16="http://schemas.microsoft.com/office/drawing/2014/main" id="{3B7287FB-A4BB-4FE7-B012-905A128ADC56}"/>
              </a:ext>
            </a:extLst>
          </p:cNvPr>
          <p:cNvPicPr>
            <a:picLocks noChangeAspect="1"/>
          </p:cNvPicPr>
          <p:nvPr/>
        </p:nvPicPr>
        <p:blipFill>
          <a:blip r:embed="rId5"/>
          <a:stretch>
            <a:fillRect/>
          </a:stretch>
        </p:blipFill>
        <p:spPr>
          <a:xfrm>
            <a:off x="6153735" y="3623722"/>
            <a:ext cx="2007050" cy="2309244"/>
          </a:xfrm>
          <a:prstGeom prst="rect">
            <a:avLst/>
          </a:prstGeom>
        </p:spPr>
      </p:pic>
      <p:pic>
        <p:nvPicPr>
          <p:cNvPr id="6" name="Picture 5">
            <a:extLst>
              <a:ext uri="{FF2B5EF4-FFF2-40B4-BE49-F238E27FC236}">
                <a16:creationId xmlns:a16="http://schemas.microsoft.com/office/drawing/2014/main" id="{6397B847-5F3D-4AF5-960A-5654C2647A54}"/>
              </a:ext>
            </a:extLst>
          </p:cNvPr>
          <p:cNvPicPr>
            <a:picLocks noChangeAspect="1"/>
          </p:cNvPicPr>
          <p:nvPr/>
        </p:nvPicPr>
        <p:blipFill>
          <a:blip r:embed="rId6"/>
          <a:stretch>
            <a:fillRect/>
          </a:stretch>
        </p:blipFill>
        <p:spPr>
          <a:xfrm>
            <a:off x="8537945" y="1078772"/>
            <a:ext cx="3434784" cy="4981785"/>
          </a:xfrm>
          <a:prstGeom prst="rect">
            <a:avLst/>
          </a:prstGeom>
        </p:spPr>
      </p:pic>
      <p:pic>
        <p:nvPicPr>
          <p:cNvPr id="19" name="Picture 18">
            <a:extLst>
              <a:ext uri="{FF2B5EF4-FFF2-40B4-BE49-F238E27FC236}">
                <a16:creationId xmlns:a16="http://schemas.microsoft.com/office/drawing/2014/main" id="{7D7B50E4-DD27-4205-A0FA-5EEE10C81660}"/>
              </a:ext>
            </a:extLst>
          </p:cNvPr>
          <p:cNvPicPr>
            <a:picLocks noChangeAspect="1"/>
          </p:cNvPicPr>
          <p:nvPr/>
        </p:nvPicPr>
        <p:blipFill>
          <a:blip r:embed="rId7"/>
          <a:stretch>
            <a:fillRect/>
          </a:stretch>
        </p:blipFill>
        <p:spPr>
          <a:xfrm>
            <a:off x="175978" y="1078773"/>
            <a:ext cx="3675523" cy="4854193"/>
          </a:xfrm>
          <a:prstGeom prst="rect">
            <a:avLst/>
          </a:prstGeom>
        </p:spPr>
      </p:pic>
    </p:spTree>
    <p:extLst>
      <p:ext uri="{BB962C8B-B14F-4D97-AF65-F5344CB8AC3E}">
        <p14:creationId xmlns:p14="http://schemas.microsoft.com/office/powerpoint/2010/main" val="3406067171"/>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fltVal val="0"/>
                                          </p:val>
                                        </p:tav>
                                        <p:tav tm="100000">
                                          <p:val>
                                            <p:strVal val="#ppt_w"/>
                                          </p:val>
                                        </p:tav>
                                      </p:tavLst>
                                    </p:anim>
                                    <p:anim calcmode="lin" valueType="num">
                                      <p:cBhvr>
                                        <p:cTn id="8" dur="1000" fill="hold"/>
                                        <p:tgtEl>
                                          <p:spTgt spid="49"/>
                                        </p:tgtEl>
                                        <p:attrNameLst>
                                          <p:attrName>ppt_h</p:attrName>
                                        </p:attrNameLst>
                                      </p:cBhvr>
                                      <p:tavLst>
                                        <p:tav tm="0">
                                          <p:val>
                                            <p:fltVal val="0"/>
                                          </p:val>
                                        </p:tav>
                                        <p:tav tm="100000">
                                          <p:val>
                                            <p:strVal val="#ppt_h"/>
                                          </p:val>
                                        </p:tav>
                                      </p:tavLst>
                                    </p:anim>
                                    <p:animEffect transition="in" filter="fade">
                                      <p:cBhvr>
                                        <p:cTn id="9" dur="1000"/>
                                        <p:tgtEl>
                                          <p:spTgt spid="49"/>
                                        </p:tgtEl>
                                      </p:cBhvr>
                                    </p:animEffect>
                                  </p:childTnLst>
                                </p:cTn>
                              </p:par>
                            </p:childTnLst>
                          </p:cTn>
                        </p:par>
                        <p:par>
                          <p:cTn id="10" fill="hold">
                            <p:stCondLst>
                              <p:cond delay="1000"/>
                            </p:stCondLst>
                            <p:childTnLst>
                              <p:par>
                                <p:cTn id="11" presetID="26" presetClass="entr" presetSubtype="0"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wipe(down)">
                                      <p:cBhvr>
                                        <p:cTn id="13" dur="580">
                                          <p:stCondLst>
                                            <p:cond delay="0"/>
                                          </p:stCondLst>
                                        </p:cTn>
                                        <p:tgtEl>
                                          <p:spTgt spid="51"/>
                                        </p:tgtEl>
                                      </p:cBhvr>
                                    </p:animEffect>
                                    <p:anim calcmode="lin" valueType="num">
                                      <p:cBhvr>
                                        <p:cTn id="14" dur="1822"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51"/>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51"/>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51"/>
                                        </p:tgtEl>
                                        <p:attrNameLst>
                                          <p:attrName>ppt_y</p:attrName>
                                        </p:attrNameLst>
                                      </p:cBhvr>
                                      <p:tavLst>
                                        <p:tav tm="0" fmla="#ppt_y-sin(pi*$)/81">
                                          <p:val>
                                            <p:fltVal val="0"/>
                                          </p:val>
                                        </p:tav>
                                        <p:tav tm="100000">
                                          <p:val>
                                            <p:fltVal val="1"/>
                                          </p:val>
                                        </p:tav>
                                      </p:tavLst>
                                    </p:anim>
                                    <p:animScale>
                                      <p:cBhvr>
                                        <p:cTn id="19" dur="26">
                                          <p:stCondLst>
                                            <p:cond delay="650"/>
                                          </p:stCondLst>
                                        </p:cTn>
                                        <p:tgtEl>
                                          <p:spTgt spid="51"/>
                                        </p:tgtEl>
                                      </p:cBhvr>
                                      <p:to x="100000" y="60000"/>
                                    </p:animScale>
                                    <p:animScale>
                                      <p:cBhvr>
                                        <p:cTn id="20" dur="166" decel="50000">
                                          <p:stCondLst>
                                            <p:cond delay="676"/>
                                          </p:stCondLst>
                                        </p:cTn>
                                        <p:tgtEl>
                                          <p:spTgt spid="51"/>
                                        </p:tgtEl>
                                      </p:cBhvr>
                                      <p:to x="100000" y="100000"/>
                                    </p:animScale>
                                    <p:animScale>
                                      <p:cBhvr>
                                        <p:cTn id="21" dur="26">
                                          <p:stCondLst>
                                            <p:cond delay="1312"/>
                                          </p:stCondLst>
                                        </p:cTn>
                                        <p:tgtEl>
                                          <p:spTgt spid="51"/>
                                        </p:tgtEl>
                                      </p:cBhvr>
                                      <p:to x="100000" y="80000"/>
                                    </p:animScale>
                                    <p:animScale>
                                      <p:cBhvr>
                                        <p:cTn id="22" dur="166" decel="50000">
                                          <p:stCondLst>
                                            <p:cond delay="1338"/>
                                          </p:stCondLst>
                                        </p:cTn>
                                        <p:tgtEl>
                                          <p:spTgt spid="51"/>
                                        </p:tgtEl>
                                      </p:cBhvr>
                                      <p:to x="100000" y="100000"/>
                                    </p:animScale>
                                    <p:animScale>
                                      <p:cBhvr>
                                        <p:cTn id="23" dur="26">
                                          <p:stCondLst>
                                            <p:cond delay="1642"/>
                                          </p:stCondLst>
                                        </p:cTn>
                                        <p:tgtEl>
                                          <p:spTgt spid="51"/>
                                        </p:tgtEl>
                                      </p:cBhvr>
                                      <p:to x="100000" y="90000"/>
                                    </p:animScale>
                                    <p:animScale>
                                      <p:cBhvr>
                                        <p:cTn id="24" dur="166" decel="50000">
                                          <p:stCondLst>
                                            <p:cond delay="1668"/>
                                          </p:stCondLst>
                                        </p:cTn>
                                        <p:tgtEl>
                                          <p:spTgt spid="51"/>
                                        </p:tgtEl>
                                      </p:cBhvr>
                                      <p:to x="100000" y="100000"/>
                                    </p:animScale>
                                    <p:animScale>
                                      <p:cBhvr>
                                        <p:cTn id="25" dur="26">
                                          <p:stCondLst>
                                            <p:cond delay="1808"/>
                                          </p:stCondLst>
                                        </p:cTn>
                                        <p:tgtEl>
                                          <p:spTgt spid="51"/>
                                        </p:tgtEl>
                                      </p:cBhvr>
                                      <p:to x="100000" y="95000"/>
                                    </p:animScale>
                                    <p:animScale>
                                      <p:cBhvr>
                                        <p:cTn id="26" dur="166" decel="50000">
                                          <p:stCondLst>
                                            <p:cond delay="1834"/>
                                          </p:stCondLst>
                                        </p:cTn>
                                        <p:tgtEl>
                                          <p:spTgt spid="51"/>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2000" fill="hold"/>
                                        <p:tgtEl>
                                          <p:spTgt spid="19"/>
                                        </p:tgtEl>
                                        <p:attrNameLst>
                                          <p:attrName>ppt_x</p:attrName>
                                        </p:attrNameLst>
                                      </p:cBhvr>
                                      <p:tavLst>
                                        <p:tav tm="0">
                                          <p:val>
                                            <p:strVal val="0-#ppt_w/2"/>
                                          </p:val>
                                        </p:tav>
                                        <p:tav tm="100000">
                                          <p:val>
                                            <p:strVal val="#ppt_x"/>
                                          </p:val>
                                        </p:tav>
                                      </p:tavLst>
                                    </p:anim>
                                    <p:anim calcmode="lin" valueType="num">
                                      <p:cBhvr additive="base">
                                        <p:cTn id="32" dur="2000" fill="hold"/>
                                        <p:tgtEl>
                                          <p:spTgt spid="19"/>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2000" fill="hold"/>
                                        <p:tgtEl>
                                          <p:spTgt spid="6"/>
                                        </p:tgtEl>
                                        <p:attrNameLst>
                                          <p:attrName>ppt_x</p:attrName>
                                        </p:attrNameLst>
                                      </p:cBhvr>
                                      <p:tavLst>
                                        <p:tav tm="0">
                                          <p:val>
                                            <p:strVal val="1+#ppt_w/2"/>
                                          </p:val>
                                        </p:tav>
                                        <p:tav tm="100000">
                                          <p:val>
                                            <p:strVal val="#ppt_x"/>
                                          </p:val>
                                        </p:tav>
                                      </p:tavLst>
                                    </p:anim>
                                    <p:anim calcmode="lin" valueType="num">
                                      <p:cBhvr additive="base">
                                        <p:cTn id="36" dur="2000" fill="hold"/>
                                        <p:tgtEl>
                                          <p:spTgt spid="6"/>
                                        </p:tgtEl>
                                        <p:attrNameLst>
                                          <p:attrName>ppt_y</p:attrName>
                                        </p:attrNameLst>
                                      </p:cBhvr>
                                      <p:tavLst>
                                        <p:tav tm="0">
                                          <p:val>
                                            <p:strVal val="#ppt_y"/>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2000" fill="hold"/>
                                        <p:tgtEl>
                                          <p:spTgt spid="2"/>
                                        </p:tgtEl>
                                        <p:attrNameLst>
                                          <p:attrName>ppt_x</p:attrName>
                                        </p:attrNameLst>
                                      </p:cBhvr>
                                      <p:tavLst>
                                        <p:tav tm="0">
                                          <p:val>
                                            <p:strVal val="#ppt_x"/>
                                          </p:val>
                                        </p:tav>
                                        <p:tav tm="100000">
                                          <p:val>
                                            <p:strVal val="#ppt_x"/>
                                          </p:val>
                                        </p:tav>
                                      </p:tavLst>
                                    </p:anim>
                                    <p:anim calcmode="lin" valueType="num">
                                      <p:cBhvr additive="base">
                                        <p:cTn id="40" dur="2000" fill="hold"/>
                                        <p:tgtEl>
                                          <p:spTgt spid="2"/>
                                        </p:tgtEl>
                                        <p:attrNameLst>
                                          <p:attrName>ppt_y</p:attrName>
                                        </p:attrNameLst>
                                      </p:cBhvr>
                                      <p:tavLst>
                                        <p:tav tm="0">
                                          <p:val>
                                            <p:strVal val="0-#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2000" fill="hold"/>
                                        <p:tgtEl>
                                          <p:spTgt spid="4"/>
                                        </p:tgtEl>
                                        <p:attrNameLst>
                                          <p:attrName>ppt_x</p:attrName>
                                        </p:attrNameLst>
                                      </p:cBhvr>
                                      <p:tavLst>
                                        <p:tav tm="0">
                                          <p:val>
                                            <p:strVal val="#ppt_x"/>
                                          </p:val>
                                        </p:tav>
                                        <p:tav tm="100000">
                                          <p:val>
                                            <p:strVal val="#ppt_x"/>
                                          </p:val>
                                        </p:tav>
                                      </p:tavLst>
                                    </p:anim>
                                    <p:anim calcmode="lin" valueType="num">
                                      <p:cBhvr additive="base">
                                        <p:cTn id="44" dur="2000" fill="hold"/>
                                        <p:tgtEl>
                                          <p:spTgt spid="4"/>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2000" fill="hold"/>
                                        <p:tgtEl>
                                          <p:spTgt spid="5"/>
                                        </p:tgtEl>
                                        <p:attrNameLst>
                                          <p:attrName>ppt_x</p:attrName>
                                        </p:attrNameLst>
                                      </p:cBhvr>
                                      <p:tavLst>
                                        <p:tav tm="0">
                                          <p:val>
                                            <p:strVal val="#ppt_x"/>
                                          </p:val>
                                        </p:tav>
                                        <p:tav tm="100000">
                                          <p:val>
                                            <p:strVal val="#ppt_x"/>
                                          </p:val>
                                        </p:tav>
                                      </p:tavLst>
                                    </p:anim>
                                    <p:anim calcmode="lin" valueType="num">
                                      <p:cBhvr additive="base">
                                        <p:cTn id="48"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5">
            <a:extLst>
              <a:ext uri="{FF2B5EF4-FFF2-40B4-BE49-F238E27FC236}">
                <a16:creationId xmlns:a16="http://schemas.microsoft.com/office/drawing/2014/main" id="{5664DC7E-DF9A-4A9F-A2F2-64C4727549C3}"/>
              </a:ext>
            </a:extLst>
          </p:cNvPr>
          <p:cNvSpPr txBox="1">
            <a:spLocks/>
          </p:cNvSpPr>
          <p:nvPr/>
        </p:nvSpPr>
        <p:spPr>
          <a:xfrm>
            <a:off x="2689204" y="269834"/>
            <a:ext cx="7582525" cy="808939"/>
          </a:xfrm>
          <a:prstGeom prst="rect">
            <a:avLst/>
          </a:prstGeom>
        </p:spPr>
        <p:txBody>
          <a:bodyPr vert="horz" wrap="none" lIns="91440" tIns="45720" rIns="91440" bIns="45720" rtlCol="0" anchor="b">
            <a:spAutoFit/>
          </a:bodyPr>
          <a:lstStyle>
            <a:lvl1pPr algn="ctr" defTabSz="914364" rtl="1"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gn="r"/>
            <a:r>
              <a:rPr lang="ar-SA" sz="4800" b="1" dirty="0">
                <a:latin typeface="Hacen Tunisia" panose="02000000000000000000" pitchFamily="2" charset="-78"/>
                <a:cs typeface="Hacen Tunisia" panose="02000000000000000000" pitchFamily="2" charset="-78"/>
              </a:rPr>
              <a:t>(</a:t>
            </a:r>
            <a:r>
              <a:rPr lang="en-US" sz="4800" b="1" dirty="0">
                <a:latin typeface="Hacen Tunisia" panose="02000000000000000000" pitchFamily="2" charset="-78"/>
                <a:cs typeface="Hacen Tunisia" panose="02000000000000000000" pitchFamily="2" charset="-78"/>
              </a:rPr>
              <a:t>2.3</a:t>
            </a:r>
            <a:r>
              <a:rPr lang="ar-SA" sz="4800" b="1" dirty="0">
                <a:latin typeface="Hacen Tunisia" panose="02000000000000000000" pitchFamily="2" charset="-78"/>
                <a:cs typeface="Hacen Tunisia" panose="02000000000000000000" pitchFamily="2" charset="-78"/>
              </a:rPr>
              <a:t>) استهداف نصف مليون مشترك</a:t>
            </a:r>
            <a:endParaRPr lang="en-US" sz="4800" dirty="0"/>
          </a:p>
        </p:txBody>
      </p:sp>
      <p:pic>
        <p:nvPicPr>
          <p:cNvPr id="50" name="Picture 49">
            <a:extLst>
              <a:ext uri="{FF2B5EF4-FFF2-40B4-BE49-F238E27FC236}">
                <a16:creationId xmlns:a16="http://schemas.microsoft.com/office/drawing/2014/main" id="{9E9DF42E-6F42-4386-9742-E441333EB0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7" y="-38645"/>
            <a:ext cx="1619896" cy="703043"/>
          </a:xfrm>
          <a:prstGeom prst="rect">
            <a:avLst/>
          </a:prstGeom>
        </p:spPr>
      </p:pic>
      <p:sp>
        <p:nvSpPr>
          <p:cNvPr id="51" name="TextBox 50">
            <a:extLst>
              <a:ext uri="{FF2B5EF4-FFF2-40B4-BE49-F238E27FC236}">
                <a16:creationId xmlns:a16="http://schemas.microsoft.com/office/drawing/2014/main" id="{81A66939-37AB-4881-A915-BEAB5E206435}"/>
              </a:ext>
            </a:extLst>
          </p:cNvPr>
          <p:cNvSpPr txBox="1"/>
          <p:nvPr/>
        </p:nvSpPr>
        <p:spPr>
          <a:xfrm>
            <a:off x="647248" y="6181778"/>
            <a:ext cx="11199964" cy="48795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rtl="1"/>
            <a:r>
              <a:rPr lang="ar-SA" b="1" dirty="0"/>
              <a:t>احلال مشتركي ال </a:t>
            </a:r>
            <a:r>
              <a:rPr lang="en-US" b="1" dirty="0"/>
              <a:t>ADSL</a:t>
            </a:r>
            <a:r>
              <a:rPr lang="ar-SA" b="1" dirty="0"/>
              <a:t> واستهداف مبيعات جديدة للوصول الى نصف مليون مشترك</a:t>
            </a:r>
            <a:endParaRPr lang="en-US" b="1" dirty="0"/>
          </a:p>
        </p:txBody>
      </p:sp>
      <p:pic>
        <p:nvPicPr>
          <p:cNvPr id="10" name="Picture 9">
            <a:extLst>
              <a:ext uri="{FF2B5EF4-FFF2-40B4-BE49-F238E27FC236}">
                <a16:creationId xmlns:a16="http://schemas.microsoft.com/office/drawing/2014/main" id="{1CA1D732-AD1A-4AE4-BEE3-EF4759FFC600}"/>
              </a:ext>
            </a:extLst>
          </p:cNvPr>
          <p:cNvPicPr>
            <a:picLocks noChangeAspect="1"/>
          </p:cNvPicPr>
          <p:nvPr/>
        </p:nvPicPr>
        <p:blipFill>
          <a:blip r:embed="rId3"/>
          <a:stretch>
            <a:fillRect/>
          </a:stretch>
        </p:blipFill>
        <p:spPr>
          <a:xfrm>
            <a:off x="127591" y="1870778"/>
            <a:ext cx="11919097" cy="3629025"/>
          </a:xfrm>
          <a:prstGeom prst="rect">
            <a:avLst/>
          </a:prstGeom>
        </p:spPr>
      </p:pic>
      <p:sp>
        <p:nvSpPr>
          <p:cNvPr id="3" name="TextBox 2">
            <a:extLst>
              <a:ext uri="{FF2B5EF4-FFF2-40B4-BE49-F238E27FC236}">
                <a16:creationId xmlns:a16="http://schemas.microsoft.com/office/drawing/2014/main" id="{23C82584-381D-4AEB-9E3F-2293B278F928}"/>
              </a:ext>
            </a:extLst>
          </p:cNvPr>
          <p:cNvSpPr txBox="1"/>
          <p:nvPr/>
        </p:nvSpPr>
        <p:spPr>
          <a:xfrm>
            <a:off x="3200400" y="2636877"/>
            <a:ext cx="5519460" cy="1862048"/>
          </a:xfrm>
          <a:prstGeom prst="rect">
            <a:avLst/>
          </a:prstGeom>
          <a:solidFill>
            <a:schemeClr val="tx2"/>
          </a:solidFill>
        </p:spPr>
        <p:txBody>
          <a:bodyPr wrap="none" rtlCol="0">
            <a:spAutoFit/>
          </a:bodyPr>
          <a:lstStyle/>
          <a:p>
            <a:r>
              <a:rPr lang="ar-SA" sz="11500" b="1" dirty="0">
                <a:solidFill>
                  <a:schemeClr val="bg1"/>
                </a:solidFill>
                <a:latin typeface="Arial" panose="020B0604020202020204" pitchFamily="34" charset="0"/>
                <a:cs typeface="Arial" panose="020B0604020202020204" pitchFamily="34" charset="0"/>
              </a:rPr>
              <a:t>5</a:t>
            </a:r>
            <a:r>
              <a:rPr lang="en-US" sz="11500" b="1" dirty="0">
                <a:solidFill>
                  <a:schemeClr val="bg1"/>
                </a:solidFill>
                <a:latin typeface="Arial" panose="020B0604020202020204" pitchFamily="34" charset="0"/>
                <a:cs typeface="Arial" panose="020B0604020202020204" pitchFamily="34" charset="0"/>
              </a:rPr>
              <a:t>00,000</a:t>
            </a:r>
          </a:p>
        </p:txBody>
      </p:sp>
    </p:spTree>
    <p:extLst>
      <p:ext uri="{BB962C8B-B14F-4D97-AF65-F5344CB8AC3E}">
        <p14:creationId xmlns:p14="http://schemas.microsoft.com/office/powerpoint/2010/main" val="849562968"/>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fltVal val="0"/>
                                          </p:val>
                                        </p:tav>
                                        <p:tav tm="100000">
                                          <p:val>
                                            <p:strVal val="#ppt_w"/>
                                          </p:val>
                                        </p:tav>
                                      </p:tavLst>
                                    </p:anim>
                                    <p:anim calcmode="lin" valueType="num">
                                      <p:cBhvr>
                                        <p:cTn id="8" dur="1000" fill="hold"/>
                                        <p:tgtEl>
                                          <p:spTgt spid="49"/>
                                        </p:tgtEl>
                                        <p:attrNameLst>
                                          <p:attrName>ppt_h</p:attrName>
                                        </p:attrNameLst>
                                      </p:cBhvr>
                                      <p:tavLst>
                                        <p:tav tm="0">
                                          <p:val>
                                            <p:fltVal val="0"/>
                                          </p:val>
                                        </p:tav>
                                        <p:tav tm="100000">
                                          <p:val>
                                            <p:strVal val="#ppt_h"/>
                                          </p:val>
                                        </p:tav>
                                      </p:tavLst>
                                    </p:anim>
                                    <p:animEffect transition="in" filter="fade">
                                      <p:cBhvr>
                                        <p:cTn id="9" dur="1000"/>
                                        <p:tgtEl>
                                          <p:spTgt spid="49"/>
                                        </p:tgtEl>
                                      </p:cBhvr>
                                    </p:animEffect>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1000" fill="hold"/>
                                        <p:tgtEl>
                                          <p:spTgt spid="10"/>
                                        </p:tgtEl>
                                        <p:attrNameLst>
                                          <p:attrName>ppt_w</p:attrName>
                                        </p:attrNameLst>
                                      </p:cBhvr>
                                      <p:tavLst>
                                        <p:tav tm="0">
                                          <p:val>
                                            <p:fltVal val="0"/>
                                          </p:val>
                                        </p:tav>
                                        <p:tav tm="100000">
                                          <p:val>
                                            <p:strVal val="#ppt_w"/>
                                          </p:val>
                                        </p:tav>
                                      </p:tavLst>
                                    </p:anim>
                                    <p:anim calcmode="lin" valueType="num">
                                      <p:cBhvr>
                                        <p:cTn id="14" dur="1000" fill="hold"/>
                                        <p:tgtEl>
                                          <p:spTgt spid="10"/>
                                        </p:tgtEl>
                                        <p:attrNameLst>
                                          <p:attrName>ppt_h</p:attrName>
                                        </p:attrNameLst>
                                      </p:cBhvr>
                                      <p:tavLst>
                                        <p:tav tm="0">
                                          <p:val>
                                            <p:fltVal val="0"/>
                                          </p:val>
                                        </p:tav>
                                        <p:tav tm="100000">
                                          <p:val>
                                            <p:strVal val="#ppt_h"/>
                                          </p:val>
                                        </p:tav>
                                      </p:tavLst>
                                    </p:anim>
                                    <p:anim calcmode="lin" valueType="num">
                                      <p:cBhvr>
                                        <p:cTn id="15" dur="1000" fill="hold"/>
                                        <p:tgtEl>
                                          <p:spTgt spid="10"/>
                                        </p:tgtEl>
                                        <p:attrNameLst>
                                          <p:attrName>style.rotation</p:attrName>
                                        </p:attrNameLst>
                                      </p:cBhvr>
                                      <p:tavLst>
                                        <p:tav tm="0">
                                          <p:val>
                                            <p:fltVal val="90"/>
                                          </p:val>
                                        </p:tav>
                                        <p:tav tm="100000">
                                          <p:val>
                                            <p:fltVal val="0"/>
                                          </p:val>
                                        </p:tav>
                                      </p:tavLst>
                                    </p:anim>
                                    <p:animEffect transition="in" filter="fade">
                                      <p:cBhvr>
                                        <p:cTn id="16" dur="1000"/>
                                        <p:tgtEl>
                                          <p:spTgt spid="10"/>
                                        </p:tgtEl>
                                      </p:cBhvr>
                                    </p:animEffec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2000" fill="hold"/>
                                        <p:tgtEl>
                                          <p:spTgt spid="3"/>
                                        </p:tgtEl>
                                        <p:attrNameLst>
                                          <p:attrName>ppt_w</p:attrName>
                                        </p:attrNameLst>
                                      </p:cBhvr>
                                      <p:tavLst>
                                        <p:tav tm="0">
                                          <p:val>
                                            <p:fltVal val="0"/>
                                          </p:val>
                                        </p:tav>
                                        <p:tav tm="100000">
                                          <p:val>
                                            <p:strVal val="#ppt_w"/>
                                          </p:val>
                                        </p:tav>
                                      </p:tavLst>
                                    </p:anim>
                                    <p:anim calcmode="lin" valueType="num">
                                      <p:cBhvr>
                                        <p:cTn id="21" dur="2000" fill="hold"/>
                                        <p:tgtEl>
                                          <p:spTgt spid="3"/>
                                        </p:tgtEl>
                                        <p:attrNameLst>
                                          <p:attrName>ppt_h</p:attrName>
                                        </p:attrNameLst>
                                      </p:cBhvr>
                                      <p:tavLst>
                                        <p:tav tm="0">
                                          <p:val>
                                            <p:fltVal val="0"/>
                                          </p:val>
                                        </p:tav>
                                        <p:tav tm="100000">
                                          <p:val>
                                            <p:strVal val="#ppt_h"/>
                                          </p:val>
                                        </p:tav>
                                      </p:tavLst>
                                    </p:anim>
                                    <p:animEffect transition="in" filter="fade">
                                      <p:cBhvr>
                                        <p:cTn id="22" dur="2000"/>
                                        <p:tgtEl>
                                          <p:spTgt spid="3"/>
                                        </p:tgtEl>
                                      </p:cBhvr>
                                    </p:animEffect>
                                  </p:childTnLst>
                                </p:cTn>
                              </p:par>
                            </p:childTnLst>
                          </p:cTn>
                        </p:par>
                        <p:par>
                          <p:cTn id="23" fill="hold">
                            <p:stCondLst>
                              <p:cond delay="4000"/>
                            </p:stCondLst>
                            <p:childTnLst>
                              <p:par>
                                <p:cTn id="24" presetID="45" presetClass="entr" presetSubtype="0" fill="hold" grpId="0"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1000"/>
                                        <p:tgtEl>
                                          <p:spTgt spid="51"/>
                                        </p:tgtEl>
                                      </p:cBhvr>
                                    </p:animEffect>
                                    <p:anim calcmode="lin" valueType="num">
                                      <p:cBhvr>
                                        <p:cTn id="27" dur="1000" fill="hold"/>
                                        <p:tgtEl>
                                          <p:spTgt spid="51"/>
                                        </p:tgtEl>
                                        <p:attrNameLst>
                                          <p:attrName>ppt_w</p:attrName>
                                        </p:attrNameLst>
                                      </p:cBhvr>
                                      <p:tavLst>
                                        <p:tav tm="0" fmla="#ppt_w*sin(2.5*pi*$)">
                                          <p:val>
                                            <p:fltVal val="0"/>
                                          </p:val>
                                        </p:tav>
                                        <p:tav tm="100000">
                                          <p:val>
                                            <p:fltVal val="1"/>
                                          </p:val>
                                        </p:tav>
                                      </p:tavLst>
                                    </p:anim>
                                    <p:anim calcmode="lin" valueType="num">
                                      <p:cBhvr>
                                        <p:cTn id="28" dur="1000" fill="hold"/>
                                        <p:tgtEl>
                                          <p:spTgt spid="5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1"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مجموعة 120">
            <a:extLst>
              <a:ext uri="{FF2B5EF4-FFF2-40B4-BE49-F238E27FC236}">
                <a16:creationId xmlns:a16="http://schemas.microsoft.com/office/drawing/2014/main" id="{F93559AA-48FA-466A-9F21-C2C8C9EF7282}"/>
              </a:ext>
            </a:extLst>
          </p:cNvPr>
          <p:cNvGrpSpPr/>
          <p:nvPr/>
        </p:nvGrpSpPr>
        <p:grpSpPr>
          <a:xfrm>
            <a:off x="1814272" y="2133394"/>
            <a:ext cx="9442803" cy="427055"/>
            <a:chOff x="0" y="713433"/>
            <a:chExt cx="12192000" cy="683288"/>
          </a:xfrm>
          <a:solidFill>
            <a:srgbClr val="FF0000"/>
          </a:solidFill>
        </p:grpSpPr>
        <p:sp>
          <p:nvSpPr>
            <p:cNvPr id="4" name="مستطيل 3">
              <a:extLst>
                <a:ext uri="{FF2B5EF4-FFF2-40B4-BE49-F238E27FC236}">
                  <a16:creationId xmlns:a16="http://schemas.microsoft.com/office/drawing/2014/main" id="{3D83A848-6C76-4AA3-B137-42332B3FB594}"/>
                </a:ext>
              </a:extLst>
            </p:cNvPr>
            <p:cNvSpPr/>
            <p:nvPr/>
          </p:nvSpPr>
          <p:spPr>
            <a:xfrm>
              <a:off x="0" y="713433"/>
              <a:ext cx="12192000" cy="6832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5" name="مستطيل 4">
              <a:extLst>
                <a:ext uri="{FF2B5EF4-FFF2-40B4-BE49-F238E27FC236}">
                  <a16:creationId xmlns:a16="http://schemas.microsoft.com/office/drawing/2014/main" id="{63C6359E-3421-4C87-B0E9-E57547BFC330}"/>
                </a:ext>
              </a:extLst>
            </p:cNvPr>
            <p:cNvSpPr/>
            <p:nvPr/>
          </p:nvSpPr>
          <p:spPr>
            <a:xfrm>
              <a:off x="0" y="854948"/>
              <a:ext cx="12192000" cy="400259"/>
            </a:xfrm>
            <a:prstGeom prst="rect">
              <a:avLst/>
            </a:prstGeom>
            <a:grp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grpSp>
        <p:nvGrpSpPr>
          <p:cNvPr id="6" name="مجموعة 117">
            <a:extLst>
              <a:ext uri="{FF2B5EF4-FFF2-40B4-BE49-F238E27FC236}">
                <a16:creationId xmlns:a16="http://schemas.microsoft.com/office/drawing/2014/main" id="{A5918BFA-AF13-4CDE-B0F9-31BFB0025566}"/>
              </a:ext>
            </a:extLst>
          </p:cNvPr>
          <p:cNvGrpSpPr/>
          <p:nvPr/>
        </p:nvGrpSpPr>
        <p:grpSpPr>
          <a:xfrm>
            <a:off x="1905423" y="2132869"/>
            <a:ext cx="1759041" cy="3375877"/>
            <a:chOff x="3115553" y="712596"/>
            <a:chExt cx="2814465" cy="5401402"/>
          </a:xfrm>
        </p:grpSpPr>
        <p:sp>
          <p:nvSpPr>
            <p:cNvPr id="7" name="مستطيل: زوايا مستديرة 7">
              <a:extLst>
                <a:ext uri="{FF2B5EF4-FFF2-40B4-BE49-F238E27FC236}">
                  <a16:creationId xmlns:a16="http://schemas.microsoft.com/office/drawing/2014/main" id="{80FDCAB4-0211-48AD-B9AE-075300CE01BA}"/>
                </a:ext>
              </a:extLst>
            </p:cNvPr>
            <p:cNvSpPr/>
            <p:nvPr/>
          </p:nvSpPr>
          <p:spPr>
            <a:xfrm>
              <a:off x="4038752" y="713433"/>
              <a:ext cx="974690" cy="647282"/>
            </a:xfrm>
            <a:prstGeom prst="roundRect">
              <a:avLst/>
            </a:prstGeom>
            <a:solidFill>
              <a:srgbClr val="000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nvGrpSpPr>
            <p:cNvPr id="8" name="مجموعة 77">
              <a:extLst>
                <a:ext uri="{FF2B5EF4-FFF2-40B4-BE49-F238E27FC236}">
                  <a16:creationId xmlns:a16="http://schemas.microsoft.com/office/drawing/2014/main" id="{09CEFDB0-C642-4DE8-BF56-E93DE25BDAA8}"/>
                </a:ext>
              </a:extLst>
            </p:cNvPr>
            <p:cNvGrpSpPr/>
            <p:nvPr/>
          </p:nvGrpSpPr>
          <p:grpSpPr>
            <a:xfrm>
              <a:off x="4436097" y="1346898"/>
              <a:ext cx="180000" cy="2138232"/>
              <a:chOff x="4436097" y="1346898"/>
              <a:chExt cx="180000" cy="2138232"/>
            </a:xfrm>
            <a:solidFill>
              <a:srgbClr val="000066"/>
            </a:solidFill>
          </p:grpSpPr>
          <p:sp>
            <p:nvSpPr>
              <p:cNvPr id="17" name="شكل بيضاوي 8">
                <a:extLst>
                  <a:ext uri="{FF2B5EF4-FFF2-40B4-BE49-F238E27FC236}">
                    <a16:creationId xmlns:a16="http://schemas.microsoft.com/office/drawing/2014/main" id="{9DF28D7D-8D9F-41D8-84B4-33F32C3FEBCC}"/>
                  </a:ext>
                </a:extLst>
              </p:cNvPr>
              <p:cNvSpPr/>
              <p:nvPr/>
            </p:nvSpPr>
            <p:spPr>
              <a:xfrm>
                <a:off x="4436097" y="1346898"/>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nvGrpSpPr>
              <p:cNvPr id="18" name="مجموعة 76">
                <a:extLst>
                  <a:ext uri="{FF2B5EF4-FFF2-40B4-BE49-F238E27FC236}">
                    <a16:creationId xmlns:a16="http://schemas.microsoft.com/office/drawing/2014/main" id="{14294FB8-09C0-4581-B1C5-2C078B5B852F}"/>
                  </a:ext>
                </a:extLst>
              </p:cNvPr>
              <p:cNvGrpSpPr/>
              <p:nvPr/>
            </p:nvGrpSpPr>
            <p:grpSpPr>
              <a:xfrm>
                <a:off x="4436097" y="1524919"/>
                <a:ext cx="180000" cy="1960211"/>
                <a:chOff x="4436097" y="1524919"/>
                <a:chExt cx="180000" cy="1960211"/>
              </a:xfrm>
              <a:grpFill/>
            </p:grpSpPr>
            <p:sp>
              <p:nvSpPr>
                <p:cNvPr id="19" name="شكل بيضاوي 9">
                  <a:extLst>
                    <a:ext uri="{FF2B5EF4-FFF2-40B4-BE49-F238E27FC236}">
                      <a16:creationId xmlns:a16="http://schemas.microsoft.com/office/drawing/2014/main" id="{7BBCEED7-F46A-48CF-9B2D-A3AC83014C80}"/>
                    </a:ext>
                  </a:extLst>
                </p:cNvPr>
                <p:cNvSpPr/>
                <p:nvPr/>
              </p:nvSpPr>
              <p:spPr>
                <a:xfrm>
                  <a:off x="4436097" y="1524919"/>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0" name="شكل بيضاوي 10">
                  <a:extLst>
                    <a:ext uri="{FF2B5EF4-FFF2-40B4-BE49-F238E27FC236}">
                      <a16:creationId xmlns:a16="http://schemas.microsoft.com/office/drawing/2014/main" id="{276F9EAF-1B37-4F18-9768-86D7790BAF9E}"/>
                    </a:ext>
                  </a:extLst>
                </p:cNvPr>
                <p:cNvSpPr/>
                <p:nvPr/>
              </p:nvSpPr>
              <p:spPr>
                <a:xfrm>
                  <a:off x="4436097" y="170294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1" name="شكل بيضاوي 11">
                  <a:extLst>
                    <a:ext uri="{FF2B5EF4-FFF2-40B4-BE49-F238E27FC236}">
                      <a16:creationId xmlns:a16="http://schemas.microsoft.com/office/drawing/2014/main" id="{F44BF72B-FE32-44D7-BA65-B0F99CBEF40D}"/>
                    </a:ext>
                  </a:extLst>
                </p:cNvPr>
                <p:cNvSpPr/>
                <p:nvPr/>
              </p:nvSpPr>
              <p:spPr>
                <a:xfrm>
                  <a:off x="4436097" y="1880961"/>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2" name="شكل بيضاوي 12">
                  <a:extLst>
                    <a:ext uri="{FF2B5EF4-FFF2-40B4-BE49-F238E27FC236}">
                      <a16:creationId xmlns:a16="http://schemas.microsoft.com/office/drawing/2014/main" id="{A00B5E4E-96DE-48DD-8D89-836CE67E6FE6}"/>
                    </a:ext>
                  </a:extLst>
                </p:cNvPr>
                <p:cNvSpPr/>
                <p:nvPr/>
              </p:nvSpPr>
              <p:spPr>
                <a:xfrm>
                  <a:off x="4436097" y="2058982"/>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3" name="شكل بيضاوي 13">
                  <a:extLst>
                    <a:ext uri="{FF2B5EF4-FFF2-40B4-BE49-F238E27FC236}">
                      <a16:creationId xmlns:a16="http://schemas.microsoft.com/office/drawing/2014/main" id="{01771751-7337-4155-A1DC-5E4E7F04D4BE}"/>
                    </a:ext>
                  </a:extLst>
                </p:cNvPr>
                <p:cNvSpPr/>
                <p:nvPr/>
              </p:nvSpPr>
              <p:spPr>
                <a:xfrm>
                  <a:off x="4436097" y="2237003"/>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4" name="شكل بيضاوي 14">
                  <a:extLst>
                    <a:ext uri="{FF2B5EF4-FFF2-40B4-BE49-F238E27FC236}">
                      <a16:creationId xmlns:a16="http://schemas.microsoft.com/office/drawing/2014/main" id="{931067F6-C362-42F2-B4C2-1BB0C1503E9B}"/>
                    </a:ext>
                  </a:extLst>
                </p:cNvPr>
                <p:cNvSpPr/>
                <p:nvPr/>
              </p:nvSpPr>
              <p:spPr>
                <a:xfrm>
                  <a:off x="4436097" y="2415024"/>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5" name="شكل بيضاوي 15">
                  <a:extLst>
                    <a:ext uri="{FF2B5EF4-FFF2-40B4-BE49-F238E27FC236}">
                      <a16:creationId xmlns:a16="http://schemas.microsoft.com/office/drawing/2014/main" id="{94CF2807-5038-47E2-A51C-63622A84EEE9}"/>
                    </a:ext>
                  </a:extLst>
                </p:cNvPr>
                <p:cNvSpPr/>
                <p:nvPr/>
              </p:nvSpPr>
              <p:spPr>
                <a:xfrm>
                  <a:off x="4436097" y="2593045"/>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6" name="شكل بيضاوي 16">
                  <a:extLst>
                    <a:ext uri="{FF2B5EF4-FFF2-40B4-BE49-F238E27FC236}">
                      <a16:creationId xmlns:a16="http://schemas.microsoft.com/office/drawing/2014/main" id="{BA2F1E20-F4DD-43CD-AA42-4498B4B7A99A}"/>
                    </a:ext>
                  </a:extLst>
                </p:cNvPr>
                <p:cNvSpPr/>
                <p:nvPr/>
              </p:nvSpPr>
              <p:spPr>
                <a:xfrm>
                  <a:off x="4436097" y="2771066"/>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7" name="شكل بيضاوي 17">
                  <a:extLst>
                    <a:ext uri="{FF2B5EF4-FFF2-40B4-BE49-F238E27FC236}">
                      <a16:creationId xmlns:a16="http://schemas.microsoft.com/office/drawing/2014/main" id="{73CE7148-F41F-4FC6-89BE-CC9A1B122E7F}"/>
                    </a:ext>
                  </a:extLst>
                </p:cNvPr>
                <p:cNvSpPr/>
                <p:nvPr/>
              </p:nvSpPr>
              <p:spPr>
                <a:xfrm>
                  <a:off x="4436097" y="2949087"/>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8" name="شكل بيضاوي 18">
                  <a:extLst>
                    <a:ext uri="{FF2B5EF4-FFF2-40B4-BE49-F238E27FC236}">
                      <a16:creationId xmlns:a16="http://schemas.microsoft.com/office/drawing/2014/main" id="{20CF37AC-1471-4493-BC4C-0D8DC8A876DA}"/>
                    </a:ext>
                  </a:extLst>
                </p:cNvPr>
                <p:cNvSpPr/>
                <p:nvPr/>
              </p:nvSpPr>
              <p:spPr>
                <a:xfrm>
                  <a:off x="4436097" y="3127108"/>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29" name="شكل بيضاوي 19">
                  <a:extLst>
                    <a:ext uri="{FF2B5EF4-FFF2-40B4-BE49-F238E27FC236}">
                      <a16:creationId xmlns:a16="http://schemas.microsoft.com/office/drawing/2014/main" id="{C45C8584-65DC-4B27-8493-DAF2264034FD}"/>
                    </a:ext>
                  </a:extLst>
                </p:cNvPr>
                <p:cNvSpPr/>
                <p:nvPr/>
              </p:nvSpPr>
              <p:spPr>
                <a:xfrm>
                  <a:off x="4436097" y="330513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grpSp>
        <p:sp>
          <p:nvSpPr>
            <p:cNvPr id="9" name="شكل بيضاوي 6">
              <a:extLst>
                <a:ext uri="{FF2B5EF4-FFF2-40B4-BE49-F238E27FC236}">
                  <a16:creationId xmlns:a16="http://schemas.microsoft.com/office/drawing/2014/main" id="{C6EA7627-BD1F-4F1A-9301-CC7DB7CEC0B3}"/>
                </a:ext>
              </a:extLst>
            </p:cNvPr>
            <p:cNvSpPr/>
            <p:nvPr/>
          </p:nvSpPr>
          <p:spPr>
            <a:xfrm>
              <a:off x="4220459" y="731436"/>
              <a:ext cx="611276" cy="611276"/>
            </a:xfrm>
            <a:prstGeom prst="ellipse">
              <a:avLst/>
            </a:prstGeom>
            <a:gradFill>
              <a:gsLst>
                <a:gs pos="0">
                  <a:srgbClr val="0000FF"/>
                </a:gs>
                <a:gs pos="100000">
                  <a:srgbClr val="000066"/>
                </a:gs>
              </a:gsLst>
              <a:lin ang="5400000" scaled="1"/>
            </a:gradFill>
            <a:ln w="50800">
              <a:gradFill>
                <a:gsLst>
                  <a:gs pos="0">
                    <a:srgbClr val="000066"/>
                  </a:gs>
                  <a:gs pos="100000">
                    <a:srgbClr val="0000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10" name="شكل بيضاوي 84">
              <a:extLst>
                <a:ext uri="{FF2B5EF4-FFF2-40B4-BE49-F238E27FC236}">
                  <a16:creationId xmlns:a16="http://schemas.microsoft.com/office/drawing/2014/main" id="{2D500A53-E220-4B06-8BA5-A6E56173E913}"/>
                </a:ext>
              </a:extLst>
            </p:cNvPr>
            <p:cNvSpPr/>
            <p:nvPr/>
          </p:nvSpPr>
          <p:spPr>
            <a:xfrm>
              <a:off x="3266097" y="3483052"/>
              <a:ext cx="2520000" cy="2520000"/>
            </a:xfrm>
            <a:prstGeom prst="ellipse">
              <a:avLst/>
            </a:prstGeom>
            <a:gradFill>
              <a:gsLst>
                <a:gs pos="0">
                  <a:srgbClr val="0000FF"/>
                </a:gs>
                <a:gs pos="100000">
                  <a:srgbClr val="000066"/>
                </a:gs>
              </a:gsLst>
              <a:lin ang="5400000" scaled="1"/>
            </a:gradFill>
            <a:ln w="50800">
              <a:gradFill>
                <a:gsLst>
                  <a:gs pos="0">
                    <a:srgbClr val="000066"/>
                  </a:gs>
                  <a:gs pos="100000">
                    <a:srgbClr val="0000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11" name="شكل بيضاوي 85">
              <a:extLst>
                <a:ext uri="{FF2B5EF4-FFF2-40B4-BE49-F238E27FC236}">
                  <a16:creationId xmlns:a16="http://schemas.microsoft.com/office/drawing/2014/main" id="{4CF6E3F2-755E-48EB-B303-569D1F5C46B1}"/>
                </a:ext>
              </a:extLst>
            </p:cNvPr>
            <p:cNvSpPr/>
            <p:nvPr/>
          </p:nvSpPr>
          <p:spPr>
            <a:xfrm>
              <a:off x="4436097" y="3523229"/>
              <a:ext cx="180000" cy="180000"/>
            </a:xfrm>
            <a:prstGeom prst="ellipse">
              <a:avLst/>
            </a:prstGeom>
            <a:solidFill>
              <a:srgbClr val="F2F2F2"/>
            </a:solidFill>
            <a:ln>
              <a:noFill/>
            </a:ln>
            <a:effectLst>
              <a:innerShdw blurRad="63500" dist="50800" dir="54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12" name="مربع نص 94">
              <a:extLst>
                <a:ext uri="{FF2B5EF4-FFF2-40B4-BE49-F238E27FC236}">
                  <a16:creationId xmlns:a16="http://schemas.microsoft.com/office/drawing/2014/main" id="{CCE92C4E-3489-407C-88AA-76483CA0887B}"/>
                </a:ext>
              </a:extLst>
            </p:cNvPr>
            <p:cNvSpPr txBox="1"/>
            <p:nvPr/>
          </p:nvSpPr>
          <p:spPr>
            <a:xfrm>
              <a:off x="4391911" y="712596"/>
              <a:ext cx="310766" cy="738664"/>
            </a:xfrm>
            <a:prstGeom prst="rect">
              <a:avLst/>
            </a:prstGeom>
            <a:noFill/>
          </p:spPr>
          <p:txBody>
            <a:bodyPr wrap="square" rtlCol="0">
              <a:spAutoFit/>
            </a:bodyPr>
            <a:lstStyle/>
            <a:p>
              <a:pPr algn="ctr" defTabSz="571463" rtl="1"/>
              <a:r>
                <a:rPr lang="fr-FR" sz="2400" b="1" dirty="0">
                  <a:solidFill>
                    <a:prstClr val="white"/>
                  </a:solidFill>
                  <a:latin typeface="Hacen Tunisia" panose="02000000000000000000" pitchFamily="2" charset="-78"/>
                </a:rPr>
                <a:t>3</a:t>
              </a:r>
            </a:p>
          </p:txBody>
        </p:sp>
        <p:sp>
          <p:nvSpPr>
            <p:cNvPr id="13" name="شكل بيضاوي 105">
              <a:extLst>
                <a:ext uri="{FF2B5EF4-FFF2-40B4-BE49-F238E27FC236}">
                  <a16:creationId xmlns:a16="http://schemas.microsoft.com/office/drawing/2014/main" id="{5C528F57-8DA0-4E66-9D54-FD89C3A00FCB}"/>
                </a:ext>
              </a:extLst>
            </p:cNvPr>
            <p:cNvSpPr/>
            <p:nvPr/>
          </p:nvSpPr>
          <p:spPr>
            <a:xfrm>
              <a:off x="4220459" y="3733451"/>
              <a:ext cx="611276" cy="611276"/>
            </a:xfrm>
            <a:prstGeom prst="ellipse">
              <a:avLst/>
            </a:prstGeom>
            <a:gradFill>
              <a:gsLst>
                <a:gs pos="0">
                  <a:srgbClr val="0000FF"/>
                </a:gs>
                <a:gs pos="100000">
                  <a:srgbClr val="000066"/>
                </a:gs>
              </a:gsLst>
              <a:lin ang="5400000" scaled="1"/>
            </a:gradFill>
            <a:ln w="50800">
              <a:gradFill>
                <a:gsLst>
                  <a:gs pos="0">
                    <a:srgbClr val="00002A"/>
                  </a:gs>
                  <a:gs pos="100000">
                    <a:srgbClr val="9797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pic>
          <p:nvPicPr>
            <p:cNvPr id="14" name="رسم 101" descr="كتب">
              <a:extLst>
                <a:ext uri="{FF2B5EF4-FFF2-40B4-BE49-F238E27FC236}">
                  <a16:creationId xmlns:a16="http://schemas.microsoft.com/office/drawing/2014/main" id="{9A57508F-FFA1-4B73-99C6-427D3454010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28852" y="3804227"/>
              <a:ext cx="436884" cy="4368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5" name="مربع نص 108">
              <a:extLst>
                <a:ext uri="{FF2B5EF4-FFF2-40B4-BE49-F238E27FC236}">
                  <a16:creationId xmlns:a16="http://schemas.microsoft.com/office/drawing/2014/main" id="{BAE4B684-A8A5-43A9-8778-A2334DB246FE}"/>
                </a:ext>
              </a:extLst>
            </p:cNvPr>
            <p:cNvSpPr txBox="1"/>
            <p:nvPr/>
          </p:nvSpPr>
          <p:spPr>
            <a:xfrm>
              <a:off x="3596244" y="4301557"/>
              <a:ext cx="1828800" cy="738664"/>
            </a:xfrm>
            <a:prstGeom prst="rect">
              <a:avLst/>
            </a:prstGeom>
            <a:noFill/>
          </p:spPr>
          <p:txBody>
            <a:bodyPr wrap="square" rtlCol="0">
              <a:spAutoFit/>
            </a:bodyPr>
            <a:lstStyle/>
            <a:p>
              <a:pPr algn="ctr" defTabSz="571463" rtl="1"/>
              <a:endParaRPr lang="fr-FR" sz="2400" b="1" dirty="0">
                <a:solidFill>
                  <a:prstClr val="white"/>
                </a:solidFill>
                <a:latin typeface="Hacen Tunisia" panose="02000000000000000000" pitchFamily="2" charset="-78"/>
                <a:cs typeface="Hacen Tunisia" panose="02000000000000000000" pitchFamily="2" charset="-78"/>
              </a:endParaRPr>
            </a:p>
          </p:txBody>
        </p:sp>
        <p:sp>
          <p:nvSpPr>
            <p:cNvPr id="16" name="مربع نص 112">
              <a:extLst>
                <a:ext uri="{FF2B5EF4-FFF2-40B4-BE49-F238E27FC236}">
                  <a16:creationId xmlns:a16="http://schemas.microsoft.com/office/drawing/2014/main" id="{E85EAD59-8584-4ED8-8391-61841D3731D5}"/>
                </a:ext>
              </a:extLst>
            </p:cNvPr>
            <p:cNvSpPr txBox="1"/>
            <p:nvPr/>
          </p:nvSpPr>
          <p:spPr>
            <a:xfrm>
              <a:off x="3115553" y="4193472"/>
              <a:ext cx="2814465" cy="1920526"/>
            </a:xfrm>
            <a:prstGeom prst="rect">
              <a:avLst/>
            </a:prstGeom>
            <a:noFill/>
          </p:spPr>
          <p:txBody>
            <a:bodyPr wrap="square" rtlCol="0">
              <a:spAutoFit/>
            </a:bodyPr>
            <a:lstStyle/>
            <a:p>
              <a:pPr algn="ctr" defTabSz="571463" rtl="1"/>
              <a:r>
                <a:rPr lang="ar-SA" sz="2400" b="1" dirty="0">
                  <a:solidFill>
                    <a:prstClr val="white"/>
                  </a:solidFill>
                  <a:latin typeface="Hacen Tunisia" panose="02000000000000000000" pitchFamily="2" charset="-78"/>
                  <a:cs typeface="Hacen Tunisia" panose="02000000000000000000" pitchFamily="2" charset="-78"/>
                </a:rPr>
                <a:t>الربط الشبكي</a:t>
              </a:r>
            </a:p>
            <a:p>
              <a:pPr algn="ctr" defTabSz="571463" rtl="1"/>
              <a:r>
                <a:rPr lang="en-US" sz="2400" b="1" dirty="0">
                  <a:solidFill>
                    <a:prstClr val="white"/>
                  </a:solidFill>
                  <a:latin typeface="Hacen Tunisia" panose="02000000000000000000" pitchFamily="2" charset="-78"/>
                  <a:cs typeface="Hacen Tunisia" panose="02000000000000000000" pitchFamily="2" charset="-78"/>
                </a:rPr>
                <a:t>IP/MPLS</a:t>
              </a:r>
              <a:endParaRPr lang="ar-YE" sz="2400" b="1" dirty="0">
                <a:solidFill>
                  <a:prstClr val="white"/>
                </a:solidFill>
                <a:latin typeface="Hacen Tunisia" panose="02000000000000000000" pitchFamily="2" charset="-78"/>
                <a:cs typeface="Hacen Tunisia" panose="02000000000000000000" pitchFamily="2" charset="-78"/>
              </a:endParaRPr>
            </a:p>
            <a:p>
              <a:pPr algn="ctr" defTabSz="571463" rtl="1"/>
              <a:endParaRPr lang="fr-FR" sz="2400" b="1" dirty="0">
                <a:solidFill>
                  <a:prstClr val="white"/>
                </a:solidFill>
                <a:latin typeface="Hacen Tunisia" panose="02000000000000000000" pitchFamily="2" charset="-78"/>
                <a:cs typeface="Hacen Tunisia" panose="02000000000000000000" pitchFamily="2" charset="-78"/>
              </a:endParaRPr>
            </a:p>
          </p:txBody>
        </p:sp>
      </p:grpSp>
      <p:grpSp>
        <p:nvGrpSpPr>
          <p:cNvPr id="54" name="مجموعة 118">
            <a:extLst>
              <a:ext uri="{FF2B5EF4-FFF2-40B4-BE49-F238E27FC236}">
                <a16:creationId xmlns:a16="http://schemas.microsoft.com/office/drawing/2014/main" id="{3A272876-904E-4B3C-B792-63BBC3A645DE}"/>
              </a:ext>
            </a:extLst>
          </p:cNvPr>
          <p:cNvGrpSpPr/>
          <p:nvPr/>
        </p:nvGrpSpPr>
        <p:grpSpPr>
          <a:xfrm>
            <a:off x="5922454" y="2132870"/>
            <a:ext cx="1759041" cy="3306535"/>
            <a:chOff x="6378540" y="712596"/>
            <a:chExt cx="2814467" cy="5290456"/>
          </a:xfrm>
        </p:grpSpPr>
        <p:sp>
          <p:nvSpPr>
            <p:cNvPr id="55" name="مستطيل: زوايا مستديرة 39">
              <a:extLst>
                <a:ext uri="{FF2B5EF4-FFF2-40B4-BE49-F238E27FC236}">
                  <a16:creationId xmlns:a16="http://schemas.microsoft.com/office/drawing/2014/main" id="{790D31AA-21EC-437E-AE8B-85375AD36B0D}"/>
                </a:ext>
              </a:extLst>
            </p:cNvPr>
            <p:cNvSpPr/>
            <p:nvPr/>
          </p:nvSpPr>
          <p:spPr>
            <a:xfrm>
              <a:off x="7179421" y="713433"/>
              <a:ext cx="974690" cy="647282"/>
            </a:xfrm>
            <a:prstGeom prst="roundRect">
              <a:avLst/>
            </a:prstGeom>
            <a:solidFill>
              <a:srgbClr val="001D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nvGrpSpPr>
            <p:cNvPr id="56" name="مجموعة 79">
              <a:extLst>
                <a:ext uri="{FF2B5EF4-FFF2-40B4-BE49-F238E27FC236}">
                  <a16:creationId xmlns:a16="http://schemas.microsoft.com/office/drawing/2014/main" id="{E98E2D62-E093-45F1-BA04-F4A31C0DE98B}"/>
                </a:ext>
              </a:extLst>
            </p:cNvPr>
            <p:cNvGrpSpPr/>
            <p:nvPr/>
          </p:nvGrpSpPr>
          <p:grpSpPr>
            <a:xfrm>
              <a:off x="7576766" y="1346898"/>
              <a:ext cx="180000" cy="2138232"/>
              <a:chOff x="7576766" y="1346898"/>
              <a:chExt cx="180000" cy="2138232"/>
            </a:xfrm>
            <a:solidFill>
              <a:srgbClr val="003366"/>
            </a:solidFill>
          </p:grpSpPr>
          <p:sp>
            <p:nvSpPr>
              <p:cNvPr id="65" name="شكل بيضاوي 41">
                <a:extLst>
                  <a:ext uri="{FF2B5EF4-FFF2-40B4-BE49-F238E27FC236}">
                    <a16:creationId xmlns:a16="http://schemas.microsoft.com/office/drawing/2014/main" id="{6CE94E16-92A5-46F8-9026-8131C2BA8838}"/>
                  </a:ext>
                </a:extLst>
              </p:cNvPr>
              <p:cNvSpPr/>
              <p:nvPr/>
            </p:nvSpPr>
            <p:spPr>
              <a:xfrm>
                <a:off x="7576766" y="1346898"/>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66" name="شكل بيضاوي 42">
                <a:extLst>
                  <a:ext uri="{FF2B5EF4-FFF2-40B4-BE49-F238E27FC236}">
                    <a16:creationId xmlns:a16="http://schemas.microsoft.com/office/drawing/2014/main" id="{A4E7638D-0771-42D9-824E-88194FEC0FE3}"/>
                  </a:ext>
                </a:extLst>
              </p:cNvPr>
              <p:cNvSpPr/>
              <p:nvPr/>
            </p:nvSpPr>
            <p:spPr>
              <a:xfrm>
                <a:off x="7576766" y="1524919"/>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nvGrpSpPr>
              <p:cNvPr id="67" name="مجموعة 78">
                <a:extLst>
                  <a:ext uri="{FF2B5EF4-FFF2-40B4-BE49-F238E27FC236}">
                    <a16:creationId xmlns:a16="http://schemas.microsoft.com/office/drawing/2014/main" id="{E45A0BA1-F0B7-4B08-A67B-5DD922780B1E}"/>
                  </a:ext>
                </a:extLst>
              </p:cNvPr>
              <p:cNvGrpSpPr/>
              <p:nvPr/>
            </p:nvGrpSpPr>
            <p:grpSpPr>
              <a:xfrm>
                <a:off x="7576766" y="1702940"/>
                <a:ext cx="180000" cy="1782190"/>
                <a:chOff x="7576766" y="1702940"/>
                <a:chExt cx="180000" cy="1782190"/>
              </a:xfrm>
              <a:grpFill/>
            </p:grpSpPr>
            <p:sp>
              <p:nvSpPr>
                <p:cNvPr id="68" name="شكل بيضاوي 43">
                  <a:extLst>
                    <a:ext uri="{FF2B5EF4-FFF2-40B4-BE49-F238E27FC236}">
                      <a16:creationId xmlns:a16="http://schemas.microsoft.com/office/drawing/2014/main" id="{A302AE66-703E-4A42-B81C-1A3A16D27785}"/>
                    </a:ext>
                  </a:extLst>
                </p:cNvPr>
                <p:cNvSpPr/>
                <p:nvPr/>
              </p:nvSpPr>
              <p:spPr>
                <a:xfrm>
                  <a:off x="7576766" y="170294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69" name="شكل بيضاوي 44">
                  <a:extLst>
                    <a:ext uri="{FF2B5EF4-FFF2-40B4-BE49-F238E27FC236}">
                      <a16:creationId xmlns:a16="http://schemas.microsoft.com/office/drawing/2014/main" id="{BCC82D3D-4559-4B42-8A0A-DD54A28D926C}"/>
                    </a:ext>
                  </a:extLst>
                </p:cNvPr>
                <p:cNvSpPr/>
                <p:nvPr/>
              </p:nvSpPr>
              <p:spPr>
                <a:xfrm>
                  <a:off x="7576766" y="1880961"/>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0" name="شكل بيضاوي 45">
                  <a:extLst>
                    <a:ext uri="{FF2B5EF4-FFF2-40B4-BE49-F238E27FC236}">
                      <a16:creationId xmlns:a16="http://schemas.microsoft.com/office/drawing/2014/main" id="{EBD05A6E-C7F6-4BDD-9F50-D66C37567F39}"/>
                    </a:ext>
                  </a:extLst>
                </p:cNvPr>
                <p:cNvSpPr/>
                <p:nvPr/>
              </p:nvSpPr>
              <p:spPr>
                <a:xfrm>
                  <a:off x="7576766" y="2058982"/>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1" name="شكل بيضاوي 46">
                  <a:extLst>
                    <a:ext uri="{FF2B5EF4-FFF2-40B4-BE49-F238E27FC236}">
                      <a16:creationId xmlns:a16="http://schemas.microsoft.com/office/drawing/2014/main" id="{EC452FC9-12D0-4E92-9B16-941C3A8CFD0A}"/>
                    </a:ext>
                  </a:extLst>
                </p:cNvPr>
                <p:cNvSpPr/>
                <p:nvPr/>
              </p:nvSpPr>
              <p:spPr>
                <a:xfrm>
                  <a:off x="7576766" y="2237003"/>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2" name="شكل بيضاوي 47">
                  <a:extLst>
                    <a:ext uri="{FF2B5EF4-FFF2-40B4-BE49-F238E27FC236}">
                      <a16:creationId xmlns:a16="http://schemas.microsoft.com/office/drawing/2014/main" id="{652033A2-261C-4E82-9E65-68D44447FFD4}"/>
                    </a:ext>
                  </a:extLst>
                </p:cNvPr>
                <p:cNvSpPr/>
                <p:nvPr/>
              </p:nvSpPr>
              <p:spPr>
                <a:xfrm>
                  <a:off x="7576766" y="2415024"/>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3" name="شكل بيضاوي 48">
                  <a:extLst>
                    <a:ext uri="{FF2B5EF4-FFF2-40B4-BE49-F238E27FC236}">
                      <a16:creationId xmlns:a16="http://schemas.microsoft.com/office/drawing/2014/main" id="{FB3A19CA-6ED5-4CE7-8467-74266D25A61E}"/>
                    </a:ext>
                  </a:extLst>
                </p:cNvPr>
                <p:cNvSpPr/>
                <p:nvPr/>
              </p:nvSpPr>
              <p:spPr>
                <a:xfrm>
                  <a:off x="7576766" y="2593045"/>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4" name="شكل بيضاوي 49">
                  <a:extLst>
                    <a:ext uri="{FF2B5EF4-FFF2-40B4-BE49-F238E27FC236}">
                      <a16:creationId xmlns:a16="http://schemas.microsoft.com/office/drawing/2014/main" id="{49C8520C-741C-458A-B808-892B0E968CF5}"/>
                    </a:ext>
                  </a:extLst>
                </p:cNvPr>
                <p:cNvSpPr/>
                <p:nvPr/>
              </p:nvSpPr>
              <p:spPr>
                <a:xfrm>
                  <a:off x="7576766" y="2771066"/>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5" name="شكل بيضاوي 50">
                  <a:extLst>
                    <a:ext uri="{FF2B5EF4-FFF2-40B4-BE49-F238E27FC236}">
                      <a16:creationId xmlns:a16="http://schemas.microsoft.com/office/drawing/2014/main" id="{075A2321-C895-4DD4-9A66-279C12A05F6F}"/>
                    </a:ext>
                  </a:extLst>
                </p:cNvPr>
                <p:cNvSpPr/>
                <p:nvPr/>
              </p:nvSpPr>
              <p:spPr>
                <a:xfrm>
                  <a:off x="7576766" y="2949087"/>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6" name="شكل بيضاوي 51">
                  <a:extLst>
                    <a:ext uri="{FF2B5EF4-FFF2-40B4-BE49-F238E27FC236}">
                      <a16:creationId xmlns:a16="http://schemas.microsoft.com/office/drawing/2014/main" id="{1675EEF0-C323-4CDA-AE9F-F8A214E197B0}"/>
                    </a:ext>
                  </a:extLst>
                </p:cNvPr>
                <p:cNvSpPr/>
                <p:nvPr/>
              </p:nvSpPr>
              <p:spPr>
                <a:xfrm>
                  <a:off x="7576766" y="3127108"/>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77" name="شكل بيضاوي 52">
                  <a:extLst>
                    <a:ext uri="{FF2B5EF4-FFF2-40B4-BE49-F238E27FC236}">
                      <a16:creationId xmlns:a16="http://schemas.microsoft.com/office/drawing/2014/main" id="{3E722DC2-1BE0-4567-A7A1-DCCFF316C0DC}"/>
                    </a:ext>
                  </a:extLst>
                </p:cNvPr>
                <p:cNvSpPr/>
                <p:nvPr/>
              </p:nvSpPr>
              <p:spPr>
                <a:xfrm>
                  <a:off x="7576766" y="330513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grpSp>
        <p:sp>
          <p:nvSpPr>
            <p:cNvPr id="57" name="شكل بيضاوي 40">
              <a:extLst>
                <a:ext uri="{FF2B5EF4-FFF2-40B4-BE49-F238E27FC236}">
                  <a16:creationId xmlns:a16="http://schemas.microsoft.com/office/drawing/2014/main" id="{0604B3B7-DA09-4971-9B88-A0C2DF79314C}"/>
                </a:ext>
              </a:extLst>
            </p:cNvPr>
            <p:cNvSpPr/>
            <p:nvPr/>
          </p:nvSpPr>
          <p:spPr>
            <a:xfrm>
              <a:off x="7361128" y="731436"/>
              <a:ext cx="611276" cy="611276"/>
            </a:xfrm>
            <a:prstGeom prst="ellipse">
              <a:avLst/>
            </a:prstGeom>
            <a:gradFill>
              <a:gsLst>
                <a:gs pos="0">
                  <a:srgbClr val="33CCCC"/>
                </a:gs>
                <a:gs pos="100000">
                  <a:srgbClr val="003366"/>
                </a:gs>
              </a:gsLst>
              <a:lin ang="5400000" scaled="1"/>
            </a:gradFill>
            <a:ln w="50800">
              <a:gradFill>
                <a:gsLst>
                  <a:gs pos="0">
                    <a:srgbClr val="003366"/>
                  </a:gs>
                  <a:gs pos="100000">
                    <a:srgbClr val="33CCC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58" name="شكل بيضاوي 87">
              <a:extLst>
                <a:ext uri="{FF2B5EF4-FFF2-40B4-BE49-F238E27FC236}">
                  <a16:creationId xmlns:a16="http://schemas.microsoft.com/office/drawing/2014/main" id="{1C17EB62-4CC9-44DF-AB53-323F90661602}"/>
                </a:ext>
              </a:extLst>
            </p:cNvPr>
            <p:cNvSpPr/>
            <p:nvPr/>
          </p:nvSpPr>
          <p:spPr>
            <a:xfrm>
              <a:off x="6406766" y="3483052"/>
              <a:ext cx="2520000" cy="2520000"/>
            </a:xfrm>
            <a:prstGeom prst="ellipse">
              <a:avLst/>
            </a:prstGeom>
            <a:gradFill>
              <a:gsLst>
                <a:gs pos="0">
                  <a:srgbClr val="33CCCC"/>
                </a:gs>
                <a:gs pos="100000">
                  <a:srgbClr val="003366"/>
                </a:gs>
              </a:gsLst>
              <a:lin ang="5400000" scaled="1"/>
            </a:gradFill>
            <a:ln w="50800">
              <a:gradFill>
                <a:gsLst>
                  <a:gs pos="0">
                    <a:srgbClr val="003366"/>
                  </a:gs>
                  <a:gs pos="100000">
                    <a:srgbClr val="33CCC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59" name="شكل بيضاوي 88">
              <a:extLst>
                <a:ext uri="{FF2B5EF4-FFF2-40B4-BE49-F238E27FC236}">
                  <a16:creationId xmlns:a16="http://schemas.microsoft.com/office/drawing/2014/main" id="{0575C0EC-CEF4-4BBA-A379-FC7F1D80EFCC}"/>
                </a:ext>
              </a:extLst>
            </p:cNvPr>
            <p:cNvSpPr/>
            <p:nvPr/>
          </p:nvSpPr>
          <p:spPr>
            <a:xfrm>
              <a:off x="7576766" y="3523229"/>
              <a:ext cx="180000" cy="180000"/>
            </a:xfrm>
            <a:prstGeom prst="ellipse">
              <a:avLst/>
            </a:prstGeom>
            <a:solidFill>
              <a:srgbClr val="F2F2F2"/>
            </a:solidFill>
            <a:ln>
              <a:noFill/>
            </a:ln>
            <a:effectLst>
              <a:innerShdw blurRad="63500" dist="50800" dir="54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60" name="مربع نص 93">
              <a:extLst>
                <a:ext uri="{FF2B5EF4-FFF2-40B4-BE49-F238E27FC236}">
                  <a16:creationId xmlns:a16="http://schemas.microsoft.com/office/drawing/2014/main" id="{9BCD22DD-495C-4348-959A-AB0E76122D03}"/>
                </a:ext>
              </a:extLst>
            </p:cNvPr>
            <p:cNvSpPr txBox="1"/>
            <p:nvPr/>
          </p:nvSpPr>
          <p:spPr>
            <a:xfrm>
              <a:off x="7521982" y="712596"/>
              <a:ext cx="310767" cy="738664"/>
            </a:xfrm>
            <a:prstGeom prst="rect">
              <a:avLst/>
            </a:prstGeom>
            <a:noFill/>
          </p:spPr>
          <p:txBody>
            <a:bodyPr wrap="square" rtlCol="0">
              <a:spAutoFit/>
            </a:bodyPr>
            <a:lstStyle/>
            <a:p>
              <a:pPr algn="ctr" defTabSz="571463" rtl="1"/>
              <a:r>
                <a:rPr lang="fr-FR" sz="2400" b="1" dirty="0">
                  <a:solidFill>
                    <a:prstClr val="white"/>
                  </a:solidFill>
                  <a:latin typeface="Hacen Tunisia" panose="02000000000000000000" pitchFamily="2" charset="-78"/>
                </a:rPr>
                <a:t>2</a:t>
              </a:r>
            </a:p>
          </p:txBody>
        </p:sp>
        <p:sp>
          <p:nvSpPr>
            <p:cNvPr id="61" name="شكل بيضاوي 106">
              <a:extLst>
                <a:ext uri="{FF2B5EF4-FFF2-40B4-BE49-F238E27FC236}">
                  <a16:creationId xmlns:a16="http://schemas.microsoft.com/office/drawing/2014/main" id="{1649533E-D0AB-4D8D-B1B2-A32D234E4458}"/>
                </a:ext>
              </a:extLst>
            </p:cNvPr>
            <p:cNvSpPr/>
            <p:nvPr/>
          </p:nvSpPr>
          <p:spPr>
            <a:xfrm>
              <a:off x="7357582" y="3733451"/>
              <a:ext cx="611276" cy="611276"/>
            </a:xfrm>
            <a:prstGeom prst="ellipse">
              <a:avLst/>
            </a:prstGeom>
            <a:gradFill>
              <a:gsLst>
                <a:gs pos="0">
                  <a:srgbClr val="33CCCC"/>
                </a:gs>
                <a:gs pos="100000">
                  <a:srgbClr val="003366"/>
                </a:gs>
              </a:gsLst>
              <a:lin ang="5400000" scaled="1"/>
            </a:gradFill>
            <a:ln w="50800">
              <a:gradFill>
                <a:gsLst>
                  <a:gs pos="0">
                    <a:srgbClr val="00152A"/>
                  </a:gs>
                  <a:gs pos="100000">
                    <a:srgbClr val="BFF0E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pic>
          <p:nvPicPr>
            <p:cNvPr id="62" name="رسم 99" descr="الكرة الأرضية">
              <a:extLst>
                <a:ext uri="{FF2B5EF4-FFF2-40B4-BE49-F238E27FC236}">
                  <a16:creationId xmlns:a16="http://schemas.microsoft.com/office/drawing/2014/main" id="{7AFE98CD-DDC5-4B72-9574-10FB0AA67DD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58923" y="3804227"/>
              <a:ext cx="436884" cy="4368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3" name="مربع نص 110">
              <a:extLst>
                <a:ext uri="{FF2B5EF4-FFF2-40B4-BE49-F238E27FC236}">
                  <a16:creationId xmlns:a16="http://schemas.microsoft.com/office/drawing/2014/main" id="{F7B44187-1E1A-4AAC-A896-E1F2EB143F68}"/>
                </a:ext>
              </a:extLst>
            </p:cNvPr>
            <p:cNvSpPr txBox="1"/>
            <p:nvPr/>
          </p:nvSpPr>
          <p:spPr>
            <a:xfrm>
              <a:off x="6842364" y="4301558"/>
              <a:ext cx="1828799" cy="738664"/>
            </a:xfrm>
            <a:prstGeom prst="rect">
              <a:avLst/>
            </a:prstGeom>
            <a:noFill/>
          </p:spPr>
          <p:txBody>
            <a:bodyPr wrap="square" rtlCol="0">
              <a:spAutoFit/>
            </a:bodyPr>
            <a:lstStyle/>
            <a:p>
              <a:pPr algn="ctr" defTabSz="571463" rtl="1"/>
              <a:endParaRPr lang="fr-FR" sz="2400" b="1" dirty="0">
                <a:solidFill>
                  <a:prstClr val="white"/>
                </a:solidFill>
                <a:latin typeface="Hacen Tunisia" panose="02000000000000000000" pitchFamily="2" charset="-78"/>
                <a:cs typeface="Hacen Tunisia" panose="02000000000000000000" pitchFamily="2" charset="-78"/>
              </a:endParaRPr>
            </a:p>
          </p:txBody>
        </p:sp>
        <p:sp>
          <p:nvSpPr>
            <p:cNvPr id="64" name="مربع نص 114">
              <a:extLst>
                <a:ext uri="{FF2B5EF4-FFF2-40B4-BE49-F238E27FC236}">
                  <a16:creationId xmlns:a16="http://schemas.microsoft.com/office/drawing/2014/main" id="{18E0D73F-2B2E-4446-B9D9-F48081ACF684}"/>
                </a:ext>
              </a:extLst>
            </p:cNvPr>
            <p:cNvSpPr txBox="1"/>
            <p:nvPr/>
          </p:nvSpPr>
          <p:spPr>
            <a:xfrm>
              <a:off x="6378540" y="4344726"/>
              <a:ext cx="2814467" cy="1329595"/>
            </a:xfrm>
            <a:prstGeom prst="rect">
              <a:avLst/>
            </a:prstGeom>
            <a:noFill/>
          </p:spPr>
          <p:txBody>
            <a:bodyPr wrap="square" rtlCol="0">
              <a:spAutoFit/>
            </a:bodyPr>
            <a:lstStyle/>
            <a:p>
              <a:pPr algn="ctr" defTabSz="571463" rtl="1"/>
              <a:r>
                <a:rPr lang="ar-SA" sz="2400" b="1" dirty="0">
                  <a:solidFill>
                    <a:prstClr val="white"/>
                  </a:solidFill>
                  <a:latin typeface="Hacen Tunisia" panose="02000000000000000000" pitchFamily="2" charset="-78"/>
                  <a:cs typeface="Hacen Tunisia" panose="02000000000000000000" pitchFamily="2" charset="-78"/>
                </a:rPr>
                <a:t>الانترنت المؤجر </a:t>
              </a:r>
            </a:p>
            <a:p>
              <a:pPr algn="ctr" defTabSz="571463" rtl="1"/>
              <a:r>
                <a:rPr lang="en-US" sz="2400" b="1" dirty="0">
                  <a:solidFill>
                    <a:prstClr val="white"/>
                  </a:solidFill>
                  <a:latin typeface="Hacen Tunisia" panose="02000000000000000000" pitchFamily="2" charset="-78"/>
                  <a:cs typeface="Hacen Tunisia" panose="02000000000000000000" pitchFamily="2" charset="-78"/>
                </a:rPr>
                <a:t>DIA</a:t>
              </a:r>
              <a:endParaRPr lang="ar-SA" sz="2400" b="1" dirty="0">
                <a:solidFill>
                  <a:prstClr val="white"/>
                </a:solidFill>
                <a:latin typeface="Hacen Tunisia" panose="02000000000000000000" pitchFamily="2" charset="-78"/>
                <a:cs typeface="Hacen Tunisia" panose="02000000000000000000" pitchFamily="2" charset="-78"/>
              </a:endParaRPr>
            </a:p>
          </p:txBody>
        </p:sp>
      </p:grpSp>
      <p:grpSp>
        <p:nvGrpSpPr>
          <p:cNvPr id="78" name="مجموعة 119">
            <a:extLst>
              <a:ext uri="{FF2B5EF4-FFF2-40B4-BE49-F238E27FC236}">
                <a16:creationId xmlns:a16="http://schemas.microsoft.com/office/drawing/2014/main" id="{9C310E19-D02A-473D-9A8D-BF0C60F34356}"/>
              </a:ext>
            </a:extLst>
          </p:cNvPr>
          <p:cNvGrpSpPr/>
          <p:nvPr/>
        </p:nvGrpSpPr>
        <p:grpSpPr>
          <a:xfrm>
            <a:off x="9503078" y="2132870"/>
            <a:ext cx="1889790" cy="3306535"/>
            <a:chOff x="9385604" y="712596"/>
            <a:chExt cx="3023664" cy="5290456"/>
          </a:xfrm>
        </p:grpSpPr>
        <p:sp>
          <p:nvSpPr>
            <p:cNvPr id="79" name="مستطيل: زوايا مستديرة 24">
              <a:extLst>
                <a:ext uri="{FF2B5EF4-FFF2-40B4-BE49-F238E27FC236}">
                  <a16:creationId xmlns:a16="http://schemas.microsoft.com/office/drawing/2014/main" id="{1DD05388-599E-42D8-A570-7D263CA5BBF1}"/>
                </a:ext>
              </a:extLst>
            </p:cNvPr>
            <p:cNvSpPr/>
            <p:nvPr/>
          </p:nvSpPr>
          <p:spPr>
            <a:xfrm>
              <a:off x="10320091" y="713433"/>
              <a:ext cx="974690" cy="647282"/>
            </a:xfrm>
            <a:prstGeom prst="roundRect">
              <a:avLst/>
            </a:prstGeom>
            <a:solidFill>
              <a:srgbClr val="002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nvGrpSpPr>
            <p:cNvPr id="80" name="مجموعة 81">
              <a:extLst>
                <a:ext uri="{FF2B5EF4-FFF2-40B4-BE49-F238E27FC236}">
                  <a16:creationId xmlns:a16="http://schemas.microsoft.com/office/drawing/2014/main" id="{7E34E9A6-6829-4125-85D6-51858FBB5E8C}"/>
                </a:ext>
              </a:extLst>
            </p:cNvPr>
            <p:cNvGrpSpPr/>
            <p:nvPr/>
          </p:nvGrpSpPr>
          <p:grpSpPr>
            <a:xfrm>
              <a:off x="10717436" y="1346898"/>
              <a:ext cx="180000" cy="2138232"/>
              <a:chOff x="10717436" y="1346898"/>
              <a:chExt cx="180000" cy="2138232"/>
            </a:xfrm>
            <a:solidFill>
              <a:srgbClr val="003300"/>
            </a:solidFill>
          </p:grpSpPr>
          <p:sp>
            <p:nvSpPr>
              <p:cNvPr id="89" name="شكل بيضاوي 26">
                <a:extLst>
                  <a:ext uri="{FF2B5EF4-FFF2-40B4-BE49-F238E27FC236}">
                    <a16:creationId xmlns:a16="http://schemas.microsoft.com/office/drawing/2014/main" id="{2004ED45-C327-4069-B17E-6F489E12AB75}"/>
                  </a:ext>
                </a:extLst>
              </p:cNvPr>
              <p:cNvSpPr/>
              <p:nvPr/>
            </p:nvSpPr>
            <p:spPr>
              <a:xfrm>
                <a:off x="10717436" y="1346898"/>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nvGrpSpPr>
              <p:cNvPr id="90" name="مجموعة 80">
                <a:extLst>
                  <a:ext uri="{FF2B5EF4-FFF2-40B4-BE49-F238E27FC236}">
                    <a16:creationId xmlns:a16="http://schemas.microsoft.com/office/drawing/2014/main" id="{F54B55D0-0298-4F55-9CA0-CE364CDC29F3}"/>
                  </a:ext>
                </a:extLst>
              </p:cNvPr>
              <p:cNvGrpSpPr/>
              <p:nvPr/>
            </p:nvGrpSpPr>
            <p:grpSpPr>
              <a:xfrm>
                <a:off x="10717436" y="1524919"/>
                <a:ext cx="180000" cy="1960211"/>
                <a:chOff x="10717436" y="1524919"/>
                <a:chExt cx="180000" cy="1960211"/>
              </a:xfrm>
              <a:grpFill/>
            </p:grpSpPr>
            <p:sp>
              <p:nvSpPr>
                <p:cNvPr id="91" name="شكل بيضاوي 27">
                  <a:extLst>
                    <a:ext uri="{FF2B5EF4-FFF2-40B4-BE49-F238E27FC236}">
                      <a16:creationId xmlns:a16="http://schemas.microsoft.com/office/drawing/2014/main" id="{31722E5E-95D8-4564-B421-002E6CFDE67A}"/>
                    </a:ext>
                  </a:extLst>
                </p:cNvPr>
                <p:cNvSpPr/>
                <p:nvPr/>
              </p:nvSpPr>
              <p:spPr>
                <a:xfrm>
                  <a:off x="10717436" y="1524919"/>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2" name="شكل بيضاوي 28">
                  <a:extLst>
                    <a:ext uri="{FF2B5EF4-FFF2-40B4-BE49-F238E27FC236}">
                      <a16:creationId xmlns:a16="http://schemas.microsoft.com/office/drawing/2014/main" id="{18A41732-0B1A-4A35-B548-B4FB4C035A3F}"/>
                    </a:ext>
                  </a:extLst>
                </p:cNvPr>
                <p:cNvSpPr/>
                <p:nvPr/>
              </p:nvSpPr>
              <p:spPr>
                <a:xfrm>
                  <a:off x="10717436" y="170294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3" name="شكل بيضاوي 29">
                  <a:extLst>
                    <a:ext uri="{FF2B5EF4-FFF2-40B4-BE49-F238E27FC236}">
                      <a16:creationId xmlns:a16="http://schemas.microsoft.com/office/drawing/2014/main" id="{2A3DC4BA-404A-4E81-BC10-F616DDD53F7C}"/>
                    </a:ext>
                  </a:extLst>
                </p:cNvPr>
                <p:cNvSpPr/>
                <p:nvPr/>
              </p:nvSpPr>
              <p:spPr>
                <a:xfrm>
                  <a:off x="10717436" y="1880961"/>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4" name="شكل بيضاوي 30">
                  <a:extLst>
                    <a:ext uri="{FF2B5EF4-FFF2-40B4-BE49-F238E27FC236}">
                      <a16:creationId xmlns:a16="http://schemas.microsoft.com/office/drawing/2014/main" id="{FFB20A90-311C-4679-A2A9-E780AA17E630}"/>
                    </a:ext>
                  </a:extLst>
                </p:cNvPr>
                <p:cNvSpPr/>
                <p:nvPr/>
              </p:nvSpPr>
              <p:spPr>
                <a:xfrm>
                  <a:off x="10717436" y="2058982"/>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5" name="شكل بيضاوي 31">
                  <a:extLst>
                    <a:ext uri="{FF2B5EF4-FFF2-40B4-BE49-F238E27FC236}">
                      <a16:creationId xmlns:a16="http://schemas.microsoft.com/office/drawing/2014/main" id="{4327DF10-FBB3-4576-80AB-5A8730CC5FBF}"/>
                    </a:ext>
                  </a:extLst>
                </p:cNvPr>
                <p:cNvSpPr/>
                <p:nvPr/>
              </p:nvSpPr>
              <p:spPr>
                <a:xfrm>
                  <a:off x="10717436" y="2237003"/>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6" name="شكل بيضاوي 32">
                  <a:extLst>
                    <a:ext uri="{FF2B5EF4-FFF2-40B4-BE49-F238E27FC236}">
                      <a16:creationId xmlns:a16="http://schemas.microsoft.com/office/drawing/2014/main" id="{CBC688DF-5773-477F-8718-ABEB91BA17FE}"/>
                    </a:ext>
                  </a:extLst>
                </p:cNvPr>
                <p:cNvSpPr/>
                <p:nvPr/>
              </p:nvSpPr>
              <p:spPr>
                <a:xfrm>
                  <a:off x="10717436" y="2415024"/>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7" name="شكل بيضاوي 33">
                  <a:extLst>
                    <a:ext uri="{FF2B5EF4-FFF2-40B4-BE49-F238E27FC236}">
                      <a16:creationId xmlns:a16="http://schemas.microsoft.com/office/drawing/2014/main" id="{4F21B5EF-89C2-40BC-8037-98C79CA7D82D}"/>
                    </a:ext>
                  </a:extLst>
                </p:cNvPr>
                <p:cNvSpPr/>
                <p:nvPr/>
              </p:nvSpPr>
              <p:spPr>
                <a:xfrm>
                  <a:off x="10717436" y="2593045"/>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8" name="شكل بيضاوي 34">
                  <a:extLst>
                    <a:ext uri="{FF2B5EF4-FFF2-40B4-BE49-F238E27FC236}">
                      <a16:creationId xmlns:a16="http://schemas.microsoft.com/office/drawing/2014/main" id="{B365ED26-2328-4F78-8CE3-2D7B3F06CCCF}"/>
                    </a:ext>
                  </a:extLst>
                </p:cNvPr>
                <p:cNvSpPr/>
                <p:nvPr/>
              </p:nvSpPr>
              <p:spPr>
                <a:xfrm>
                  <a:off x="10717436" y="2771066"/>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99" name="شكل بيضاوي 35">
                  <a:extLst>
                    <a:ext uri="{FF2B5EF4-FFF2-40B4-BE49-F238E27FC236}">
                      <a16:creationId xmlns:a16="http://schemas.microsoft.com/office/drawing/2014/main" id="{5BE277AF-DCD6-4233-A5E8-FBAD08FC4C9E}"/>
                    </a:ext>
                  </a:extLst>
                </p:cNvPr>
                <p:cNvSpPr/>
                <p:nvPr/>
              </p:nvSpPr>
              <p:spPr>
                <a:xfrm>
                  <a:off x="10717436" y="2949087"/>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100" name="شكل بيضاوي 36">
                  <a:extLst>
                    <a:ext uri="{FF2B5EF4-FFF2-40B4-BE49-F238E27FC236}">
                      <a16:creationId xmlns:a16="http://schemas.microsoft.com/office/drawing/2014/main" id="{86425AE0-7D02-466C-AF56-F53B9ED752EF}"/>
                    </a:ext>
                  </a:extLst>
                </p:cNvPr>
                <p:cNvSpPr/>
                <p:nvPr/>
              </p:nvSpPr>
              <p:spPr>
                <a:xfrm>
                  <a:off x="10717436" y="3127108"/>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101" name="شكل بيضاوي 37">
                  <a:extLst>
                    <a:ext uri="{FF2B5EF4-FFF2-40B4-BE49-F238E27FC236}">
                      <a16:creationId xmlns:a16="http://schemas.microsoft.com/office/drawing/2014/main" id="{9CD6396A-B4F2-4762-87C3-35FC86D8E4AF}"/>
                    </a:ext>
                  </a:extLst>
                </p:cNvPr>
                <p:cNvSpPr/>
                <p:nvPr/>
              </p:nvSpPr>
              <p:spPr>
                <a:xfrm>
                  <a:off x="10717436" y="3305130"/>
                  <a:ext cx="180000" cy="18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grpSp>
        </p:grpSp>
        <p:sp>
          <p:nvSpPr>
            <p:cNvPr id="81" name="شكل بيضاوي 25">
              <a:extLst>
                <a:ext uri="{FF2B5EF4-FFF2-40B4-BE49-F238E27FC236}">
                  <a16:creationId xmlns:a16="http://schemas.microsoft.com/office/drawing/2014/main" id="{F9B241FF-C90F-46C8-B93F-6D4DF714106E}"/>
                </a:ext>
              </a:extLst>
            </p:cNvPr>
            <p:cNvSpPr/>
            <p:nvPr/>
          </p:nvSpPr>
          <p:spPr>
            <a:xfrm>
              <a:off x="10501798" y="731436"/>
              <a:ext cx="611276" cy="611276"/>
            </a:xfrm>
            <a:prstGeom prst="ellipse">
              <a:avLst/>
            </a:prstGeom>
            <a:gradFill>
              <a:gsLst>
                <a:gs pos="0">
                  <a:srgbClr val="00FF00"/>
                </a:gs>
                <a:gs pos="100000">
                  <a:srgbClr val="003300"/>
                </a:gs>
              </a:gsLst>
              <a:lin ang="5400000" scaled="1"/>
            </a:gradFill>
            <a:ln w="50800">
              <a:gradFill>
                <a:gsLst>
                  <a:gs pos="0">
                    <a:srgbClr val="003300"/>
                  </a:gs>
                  <a:gs pos="100000">
                    <a:srgbClr val="00FF0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82" name="شكل بيضاوي 90">
              <a:extLst>
                <a:ext uri="{FF2B5EF4-FFF2-40B4-BE49-F238E27FC236}">
                  <a16:creationId xmlns:a16="http://schemas.microsoft.com/office/drawing/2014/main" id="{B0CA7920-7CAC-4DDA-B137-F91414D7B13A}"/>
                </a:ext>
              </a:extLst>
            </p:cNvPr>
            <p:cNvSpPr/>
            <p:nvPr/>
          </p:nvSpPr>
          <p:spPr>
            <a:xfrm>
              <a:off x="9547436" y="3483052"/>
              <a:ext cx="2520000" cy="2520000"/>
            </a:xfrm>
            <a:prstGeom prst="ellipse">
              <a:avLst/>
            </a:prstGeom>
            <a:gradFill>
              <a:gsLst>
                <a:gs pos="0">
                  <a:srgbClr val="00FF00"/>
                </a:gs>
                <a:gs pos="100000">
                  <a:srgbClr val="003300"/>
                </a:gs>
              </a:gsLst>
              <a:lin ang="5400000" scaled="1"/>
            </a:gradFill>
            <a:ln w="50800">
              <a:gradFill>
                <a:gsLst>
                  <a:gs pos="0">
                    <a:srgbClr val="003300"/>
                  </a:gs>
                  <a:gs pos="100000">
                    <a:srgbClr val="00FF0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83" name="شكل بيضاوي 91">
              <a:extLst>
                <a:ext uri="{FF2B5EF4-FFF2-40B4-BE49-F238E27FC236}">
                  <a16:creationId xmlns:a16="http://schemas.microsoft.com/office/drawing/2014/main" id="{579F60C8-A5EF-4D27-B89E-2C1FA4005518}"/>
                </a:ext>
              </a:extLst>
            </p:cNvPr>
            <p:cNvSpPr/>
            <p:nvPr/>
          </p:nvSpPr>
          <p:spPr>
            <a:xfrm>
              <a:off x="10717436" y="3523229"/>
              <a:ext cx="180000" cy="180000"/>
            </a:xfrm>
            <a:prstGeom prst="ellipse">
              <a:avLst/>
            </a:prstGeom>
            <a:solidFill>
              <a:srgbClr val="F2F2F2"/>
            </a:solidFill>
            <a:ln>
              <a:noFill/>
            </a:ln>
            <a:effectLst>
              <a:innerShdw blurRad="63500" dist="50800" dir="54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sp>
          <p:nvSpPr>
            <p:cNvPr id="84" name="مربع نص 92">
              <a:extLst>
                <a:ext uri="{FF2B5EF4-FFF2-40B4-BE49-F238E27FC236}">
                  <a16:creationId xmlns:a16="http://schemas.microsoft.com/office/drawing/2014/main" id="{824CD0A2-F050-4A27-8C81-2E4E07807770}"/>
                </a:ext>
              </a:extLst>
            </p:cNvPr>
            <p:cNvSpPr txBox="1"/>
            <p:nvPr/>
          </p:nvSpPr>
          <p:spPr>
            <a:xfrm>
              <a:off x="10652054" y="712596"/>
              <a:ext cx="310766" cy="738664"/>
            </a:xfrm>
            <a:prstGeom prst="rect">
              <a:avLst/>
            </a:prstGeom>
            <a:noFill/>
          </p:spPr>
          <p:txBody>
            <a:bodyPr wrap="square" rtlCol="0">
              <a:spAutoFit/>
            </a:bodyPr>
            <a:lstStyle/>
            <a:p>
              <a:pPr algn="ctr" defTabSz="571463" rtl="1"/>
              <a:r>
                <a:rPr lang="fr-FR" sz="2400" b="1" dirty="0">
                  <a:solidFill>
                    <a:prstClr val="white"/>
                  </a:solidFill>
                  <a:latin typeface="Hacen Tunisia" panose="02000000000000000000" pitchFamily="2" charset="-78"/>
                </a:rPr>
                <a:t>1</a:t>
              </a:r>
            </a:p>
          </p:txBody>
        </p:sp>
        <p:sp>
          <p:nvSpPr>
            <p:cNvPr id="85" name="شكل بيضاوي 107">
              <a:extLst>
                <a:ext uri="{FF2B5EF4-FFF2-40B4-BE49-F238E27FC236}">
                  <a16:creationId xmlns:a16="http://schemas.microsoft.com/office/drawing/2014/main" id="{AF657841-2FA2-4553-9961-97A44B5365F4}"/>
                </a:ext>
              </a:extLst>
            </p:cNvPr>
            <p:cNvSpPr/>
            <p:nvPr/>
          </p:nvSpPr>
          <p:spPr>
            <a:xfrm>
              <a:off x="10500934" y="3733451"/>
              <a:ext cx="611276" cy="611276"/>
            </a:xfrm>
            <a:prstGeom prst="ellipse">
              <a:avLst/>
            </a:prstGeom>
            <a:gradFill>
              <a:gsLst>
                <a:gs pos="0">
                  <a:srgbClr val="00FF00"/>
                </a:gs>
                <a:gs pos="100000">
                  <a:srgbClr val="003300"/>
                </a:gs>
              </a:gsLst>
              <a:lin ang="5400000" scaled="1"/>
            </a:gradFill>
            <a:ln w="50800">
              <a:gradFill>
                <a:gsLst>
                  <a:gs pos="0">
                    <a:srgbClr val="001800"/>
                  </a:gs>
                  <a:gs pos="100000">
                    <a:srgbClr val="B3FFB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1463" rtl="1"/>
              <a:endParaRPr lang="fr-FR" sz="2400" b="1" dirty="0">
                <a:solidFill>
                  <a:prstClr val="white"/>
                </a:solidFill>
                <a:latin typeface="Hacen Tunisia" panose="02000000000000000000" pitchFamily="2" charset="-78"/>
              </a:endParaRPr>
            </a:p>
          </p:txBody>
        </p:sp>
        <p:pic>
          <p:nvPicPr>
            <p:cNvPr id="86" name="رسم 97" descr="مخطط شريط باتجاه صعودي">
              <a:extLst>
                <a:ext uri="{FF2B5EF4-FFF2-40B4-BE49-F238E27FC236}">
                  <a16:creationId xmlns:a16="http://schemas.microsoft.com/office/drawing/2014/main" id="{AF9B4B23-B14F-4AD5-9B92-2FB5FF1E8AF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569755" y="3804227"/>
              <a:ext cx="436884" cy="4368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7" name="مربع نص 111">
              <a:extLst>
                <a:ext uri="{FF2B5EF4-FFF2-40B4-BE49-F238E27FC236}">
                  <a16:creationId xmlns:a16="http://schemas.microsoft.com/office/drawing/2014/main" id="{E636DF98-985E-43E9-AEC6-D350B448DFAB}"/>
                </a:ext>
              </a:extLst>
            </p:cNvPr>
            <p:cNvSpPr txBox="1"/>
            <p:nvPr/>
          </p:nvSpPr>
          <p:spPr>
            <a:xfrm>
              <a:off x="9908113" y="4301558"/>
              <a:ext cx="1828800" cy="738664"/>
            </a:xfrm>
            <a:prstGeom prst="rect">
              <a:avLst/>
            </a:prstGeom>
            <a:noFill/>
          </p:spPr>
          <p:txBody>
            <a:bodyPr wrap="square" rtlCol="0">
              <a:spAutoFit/>
            </a:bodyPr>
            <a:lstStyle/>
            <a:p>
              <a:pPr algn="ctr" defTabSz="571463" rtl="1"/>
              <a:endParaRPr lang="fr-FR" sz="2400" b="1" dirty="0">
                <a:solidFill>
                  <a:prstClr val="white"/>
                </a:solidFill>
                <a:latin typeface="Hacen Tunisia" panose="02000000000000000000" pitchFamily="2" charset="-78"/>
                <a:cs typeface="Hacen Tunisia" panose="02000000000000000000" pitchFamily="2" charset="-78"/>
              </a:endParaRPr>
            </a:p>
          </p:txBody>
        </p:sp>
        <p:sp>
          <p:nvSpPr>
            <p:cNvPr id="88" name="مربع نص 115">
              <a:extLst>
                <a:ext uri="{FF2B5EF4-FFF2-40B4-BE49-F238E27FC236}">
                  <a16:creationId xmlns:a16="http://schemas.microsoft.com/office/drawing/2014/main" id="{0ABE2D34-0BB7-4FA2-8289-5A82320CD608}"/>
                </a:ext>
              </a:extLst>
            </p:cNvPr>
            <p:cNvSpPr txBox="1"/>
            <p:nvPr/>
          </p:nvSpPr>
          <p:spPr>
            <a:xfrm>
              <a:off x="9385604" y="4053005"/>
              <a:ext cx="3023664" cy="1920526"/>
            </a:xfrm>
            <a:prstGeom prst="rect">
              <a:avLst/>
            </a:prstGeom>
            <a:noFill/>
          </p:spPr>
          <p:txBody>
            <a:bodyPr wrap="square" rtlCol="0">
              <a:spAutoFit/>
            </a:bodyPr>
            <a:lstStyle/>
            <a:p>
              <a:pPr algn="ctr" defTabSz="571463" rtl="1"/>
              <a:r>
                <a:rPr lang="ar-SA" sz="2400" b="1" dirty="0">
                  <a:solidFill>
                    <a:prstClr val="white"/>
                  </a:solidFill>
                  <a:latin typeface="Hacen Tunisia" panose="02000000000000000000" pitchFamily="2" charset="-78"/>
                  <a:cs typeface="Hacen Tunisia" panose="02000000000000000000" pitchFamily="2" charset="-78"/>
                </a:rPr>
                <a:t>الانترنت الضوئي</a:t>
              </a:r>
            </a:p>
            <a:p>
              <a:pPr algn="ctr" defTabSz="571463" rtl="1"/>
              <a:r>
                <a:rPr lang="ar-SA" sz="2400" b="1" dirty="0">
                  <a:solidFill>
                    <a:prstClr val="white"/>
                  </a:solidFill>
                  <a:latin typeface="Hacen Tunisia" panose="02000000000000000000" pitchFamily="2" charset="-78"/>
                  <a:cs typeface="Hacen Tunisia" panose="02000000000000000000" pitchFamily="2" charset="-78"/>
                </a:rPr>
                <a:t>فيبرنت</a:t>
              </a:r>
            </a:p>
            <a:p>
              <a:pPr algn="ctr" defTabSz="571463" rtl="1"/>
              <a:r>
                <a:rPr lang="en-US" sz="2400" b="1" dirty="0">
                  <a:solidFill>
                    <a:prstClr val="white"/>
                  </a:solidFill>
                  <a:latin typeface="Hacen Tunisia" panose="02000000000000000000" pitchFamily="2" charset="-78"/>
                  <a:cs typeface="Hacen Tunisia" panose="02000000000000000000" pitchFamily="2" charset="-78"/>
                </a:rPr>
                <a:t>FTTH</a:t>
              </a:r>
              <a:r>
                <a:rPr lang="ar-SA" sz="2400" b="1" dirty="0">
                  <a:solidFill>
                    <a:prstClr val="white"/>
                  </a:solidFill>
                  <a:latin typeface="Hacen Tunisia" panose="02000000000000000000" pitchFamily="2" charset="-78"/>
                  <a:cs typeface="Hacen Tunisia" panose="02000000000000000000" pitchFamily="2" charset="-78"/>
                </a:rPr>
                <a:t> </a:t>
              </a:r>
              <a:endParaRPr lang="fr-FR" sz="2400" b="1" dirty="0">
                <a:solidFill>
                  <a:prstClr val="white"/>
                </a:solidFill>
                <a:latin typeface="Hacen Tunisia" panose="02000000000000000000" pitchFamily="2" charset="-78"/>
                <a:cs typeface="Hacen Tunisia" panose="02000000000000000000" pitchFamily="2" charset="-78"/>
              </a:endParaRPr>
            </a:p>
          </p:txBody>
        </p:sp>
      </p:grpSp>
      <p:sp>
        <p:nvSpPr>
          <p:cNvPr id="130" name="Title 5">
            <a:extLst>
              <a:ext uri="{FF2B5EF4-FFF2-40B4-BE49-F238E27FC236}">
                <a16:creationId xmlns:a16="http://schemas.microsoft.com/office/drawing/2014/main" id="{0B103FF4-4FA0-45E5-9810-BCBEE6E3CB86}"/>
              </a:ext>
            </a:extLst>
          </p:cNvPr>
          <p:cNvSpPr txBox="1">
            <a:spLocks/>
          </p:cNvSpPr>
          <p:nvPr/>
        </p:nvSpPr>
        <p:spPr>
          <a:xfrm>
            <a:off x="1488554" y="269834"/>
            <a:ext cx="8783175" cy="808939"/>
          </a:xfrm>
          <a:prstGeom prst="rect">
            <a:avLst/>
          </a:prstGeom>
        </p:spPr>
        <p:txBody>
          <a:bodyPr vert="horz" wrap="none" lIns="91440" tIns="45720" rIns="91440" bIns="45720" rtlCol="0" anchor="b">
            <a:spAutoFit/>
          </a:bodyPr>
          <a:lstStyle>
            <a:lvl1pPr algn="ctr" defTabSz="914364" rtl="1"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gn="r"/>
            <a:r>
              <a:rPr lang="ar-SA" sz="4800" b="1" dirty="0">
                <a:latin typeface="Hacen Tunisia" panose="02000000000000000000" pitchFamily="2" charset="-78"/>
                <a:cs typeface="Hacen Tunisia" panose="02000000000000000000" pitchFamily="2" charset="-78"/>
              </a:rPr>
              <a:t>(3) خدمات الاتصالات عبر الالياف الضوئية</a:t>
            </a:r>
            <a:endParaRPr lang="en-US" sz="4800" dirty="0"/>
          </a:p>
        </p:txBody>
      </p:sp>
      <p:pic>
        <p:nvPicPr>
          <p:cNvPr id="127" name="Picture 126">
            <a:extLst>
              <a:ext uri="{FF2B5EF4-FFF2-40B4-BE49-F238E27FC236}">
                <a16:creationId xmlns:a16="http://schemas.microsoft.com/office/drawing/2014/main" id="{3515FFF1-9EC8-4460-A8E5-5F0F14BD7FD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47" y="-38645"/>
            <a:ext cx="1619896" cy="703043"/>
          </a:xfrm>
          <a:prstGeom prst="rect">
            <a:avLst/>
          </a:prstGeom>
        </p:spPr>
      </p:pic>
      <p:sp>
        <p:nvSpPr>
          <p:cNvPr id="2" name="TextBox 1">
            <a:extLst>
              <a:ext uri="{FF2B5EF4-FFF2-40B4-BE49-F238E27FC236}">
                <a16:creationId xmlns:a16="http://schemas.microsoft.com/office/drawing/2014/main" id="{7D432754-CE9B-4B40-BF50-73E1B6ED09D4}"/>
              </a:ext>
            </a:extLst>
          </p:cNvPr>
          <p:cNvSpPr txBox="1"/>
          <p:nvPr/>
        </p:nvSpPr>
        <p:spPr>
          <a:xfrm>
            <a:off x="11033953" y="2091690"/>
            <a:ext cx="1007007" cy="487954"/>
          </a:xfrm>
          <a:prstGeom prst="rect">
            <a:avLst/>
          </a:prstGeom>
          <a:solidFill>
            <a:schemeClr val="accent5">
              <a:lumMod val="20000"/>
              <a:lumOff val="80000"/>
            </a:schemeClr>
          </a:solidFill>
        </p:spPr>
        <p:txBody>
          <a:bodyPr wrap="none" rtlCol="0">
            <a:spAutoFit/>
          </a:bodyPr>
          <a:lstStyle/>
          <a:p>
            <a:r>
              <a:rPr lang="ar-SA" b="1" dirty="0"/>
              <a:t>المحاور</a:t>
            </a:r>
            <a:endParaRPr lang="en-US" b="1" dirty="0"/>
          </a:p>
        </p:txBody>
      </p:sp>
    </p:spTree>
    <p:extLst>
      <p:ext uri="{BB962C8B-B14F-4D97-AF65-F5344CB8AC3E}">
        <p14:creationId xmlns:p14="http://schemas.microsoft.com/office/powerpoint/2010/main" val="1457526150"/>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1000" fill="hold"/>
                                            <p:tgtEl>
                                              <p:spTgt spid="130"/>
                                            </p:tgtEl>
                                            <p:attrNameLst>
                                              <p:attrName>ppt_w</p:attrName>
                                            </p:attrNameLst>
                                          </p:cBhvr>
                                          <p:tavLst>
                                            <p:tav tm="0">
                                              <p:val>
                                                <p:fltVal val="0"/>
                                              </p:val>
                                            </p:tav>
                                            <p:tav tm="100000">
                                              <p:val>
                                                <p:strVal val="#ppt_w"/>
                                              </p:val>
                                            </p:tav>
                                          </p:tavLst>
                                        </p:anim>
                                        <p:anim calcmode="lin" valueType="num">
                                          <p:cBhvr>
                                            <p:cTn id="8" dur="1000" fill="hold"/>
                                            <p:tgtEl>
                                              <p:spTgt spid="130"/>
                                            </p:tgtEl>
                                            <p:attrNameLst>
                                              <p:attrName>ppt_h</p:attrName>
                                            </p:attrNameLst>
                                          </p:cBhvr>
                                          <p:tavLst>
                                            <p:tav tm="0">
                                              <p:val>
                                                <p:fltVal val="0"/>
                                              </p:val>
                                            </p:tav>
                                            <p:tav tm="100000">
                                              <p:val>
                                                <p:strVal val="#ppt_h"/>
                                              </p:val>
                                            </p:tav>
                                          </p:tavLst>
                                        </p:anim>
                                        <p:animEffect transition="in" filter="fade">
                                          <p:cBhvr>
                                            <p:cTn id="9" dur="1000"/>
                                            <p:tgtEl>
                                              <p:spTgt spid="130"/>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250" fill="hold"/>
                                            <p:tgtEl>
                                              <p:spTgt spid="3"/>
                                            </p:tgtEl>
                                            <p:attrNameLst>
                                              <p:attrName>ppt_x</p:attrName>
                                            </p:attrNameLst>
                                          </p:cBhvr>
                                          <p:tavLst>
                                            <p:tav tm="0">
                                              <p:val>
                                                <p:strVal val="0-#ppt_w/2"/>
                                              </p:val>
                                            </p:tav>
                                            <p:tav tm="100000">
                                              <p:val>
                                                <p:strVal val="#ppt_x"/>
                                              </p:val>
                                            </p:tav>
                                          </p:tavLst>
                                        </p:anim>
                                        <p:anim calcmode="lin" valueType="num">
                                          <p:cBhvr additive="base">
                                            <p:cTn id="14" dur="125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2250"/>
                                </p:stCondLst>
                                <p:childTnLst>
                                  <p:par>
                                    <p:cTn id="16" presetID="2" presetClass="entr" presetSubtype="8" fill="hold" nodeType="afterEffect" p14:presetBounceEnd="60000">
                                      <p:stCondLst>
                                        <p:cond delay="0"/>
                                      </p:stCondLst>
                                      <p:childTnLst>
                                        <p:set>
                                          <p:cBhvr>
                                            <p:cTn id="17" dur="1" fill="hold">
                                              <p:stCondLst>
                                                <p:cond delay="0"/>
                                              </p:stCondLst>
                                            </p:cTn>
                                            <p:tgtEl>
                                              <p:spTgt spid="78"/>
                                            </p:tgtEl>
                                            <p:attrNameLst>
                                              <p:attrName>style.visibility</p:attrName>
                                            </p:attrNameLst>
                                          </p:cBhvr>
                                          <p:to>
                                            <p:strVal val="visible"/>
                                          </p:to>
                                        </p:set>
                                        <p:anim calcmode="lin" valueType="num" p14:bounceEnd="60000">
                                          <p:cBhvr additive="base">
                                            <p:cTn id="18" dur="1250" fill="hold"/>
                                            <p:tgtEl>
                                              <p:spTgt spid="78"/>
                                            </p:tgtEl>
                                            <p:attrNameLst>
                                              <p:attrName>ppt_x</p:attrName>
                                            </p:attrNameLst>
                                          </p:cBhvr>
                                          <p:tavLst>
                                            <p:tav tm="0">
                                              <p:val>
                                                <p:strVal val="0-#ppt_w/2"/>
                                              </p:val>
                                            </p:tav>
                                            <p:tav tm="100000">
                                              <p:val>
                                                <p:strVal val="#ppt_x"/>
                                              </p:val>
                                            </p:tav>
                                          </p:tavLst>
                                        </p:anim>
                                        <p:anim calcmode="lin" valueType="num" p14:bounceEnd="60000">
                                          <p:cBhvr additive="base">
                                            <p:cTn id="19" dur="1250" fill="hold"/>
                                            <p:tgtEl>
                                              <p:spTgt spid="78"/>
                                            </p:tgtEl>
                                            <p:attrNameLst>
                                              <p:attrName>ppt_y</p:attrName>
                                            </p:attrNameLst>
                                          </p:cBhvr>
                                          <p:tavLst>
                                            <p:tav tm="0">
                                              <p:val>
                                                <p:strVal val="#ppt_y"/>
                                              </p:val>
                                            </p:tav>
                                            <p:tav tm="100000">
                                              <p:val>
                                                <p:strVal val="#ppt_y"/>
                                              </p:val>
                                            </p:tav>
                                          </p:tavLst>
                                        </p:anim>
                                      </p:childTnLst>
                                    </p:cTn>
                                  </p:par>
                                </p:childTnLst>
                              </p:cTn>
                            </p:par>
                            <p:par>
                              <p:cTn id="20" fill="hold">
                                <p:stCondLst>
                                  <p:cond delay="3500"/>
                                </p:stCondLst>
                                <p:childTnLst>
                                  <p:par>
                                    <p:cTn id="21" presetID="2" presetClass="entr" presetSubtype="8" fill="hold" nodeType="afterEffect" p14:presetBounceEnd="60000">
                                      <p:stCondLst>
                                        <p:cond delay="0"/>
                                      </p:stCondLst>
                                      <p:childTnLst>
                                        <p:set>
                                          <p:cBhvr>
                                            <p:cTn id="22" dur="1" fill="hold">
                                              <p:stCondLst>
                                                <p:cond delay="0"/>
                                              </p:stCondLst>
                                            </p:cTn>
                                            <p:tgtEl>
                                              <p:spTgt spid="54"/>
                                            </p:tgtEl>
                                            <p:attrNameLst>
                                              <p:attrName>style.visibility</p:attrName>
                                            </p:attrNameLst>
                                          </p:cBhvr>
                                          <p:to>
                                            <p:strVal val="visible"/>
                                          </p:to>
                                        </p:set>
                                        <p:anim calcmode="lin" valueType="num" p14:bounceEnd="60000">
                                          <p:cBhvr additive="base">
                                            <p:cTn id="23" dur="1000" fill="hold"/>
                                            <p:tgtEl>
                                              <p:spTgt spid="54"/>
                                            </p:tgtEl>
                                            <p:attrNameLst>
                                              <p:attrName>ppt_x</p:attrName>
                                            </p:attrNameLst>
                                          </p:cBhvr>
                                          <p:tavLst>
                                            <p:tav tm="0">
                                              <p:val>
                                                <p:strVal val="0-#ppt_w/2"/>
                                              </p:val>
                                            </p:tav>
                                            <p:tav tm="100000">
                                              <p:val>
                                                <p:strVal val="#ppt_x"/>
                                              </p:val>
                                            </p:tav>
                                          </p:tavLst>
                                        </p:anim>
                                        <p:anim calcmode="lin" valueType="num" p14:bounceEnd="60000">
                                          <p:cBhvr additive="base">
                                            <p:cTn id="24" dur="1000" fill="hold"/>
                                            <p:tgtEl>
                                              <p:spTgt spid="54"/>
                                            </p:tgtEl>
                                            <p:attrNameLst>
                                              <p:attrName>ppt_y</p:attrName>
                                            </p:attrNameLst>
                                          </p:cBhvr>
                                          <p:tavLst>
                                            <p:tav tm="0">
                                              <p:val>
                                                <p:strVal val="#ppt_y"/>
                                              </p:val>
                                            </p:tav>
                                            <p:tav tm="100000">
                                              <p:val>
                                                <p:strVal val="#ppt_y"/>
                                              </p:val>
                                            </p:tav>
                                          </p:tavLst>
                                        </p:anim>
                                      </p:childTnLst>
                                    </p:cTn>
                                  </p:par>
                                </p:childTnLst>
                              </p:cTn>
                            </p:par>
                            <p:par>
                              <p:cTn id="25" fill="hold">
                                <p:stCondLst>
                                  <p:cond delay="4500"/>
                                </p:stCondLst>
                                <p:childTnLst>
                                  <p:par>
                                    <p:cTn id="26" presetID="2" presetClass="entr" presetSubtype="8" fill="hold" nodeType="afterEffect" p14:presetBounceEnd="60000">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14:bounceEnd="60000">
                                          <p:cBhvr additive="base">
                                            <p:cTn id="28" dur="1000" fill="hold"/>
                                            <p:tgtEl>
                                              <p:spTgt spid="6"/>
                                            </p:tgtEl>
                                            <p:attrNameLst>
                                              <p:attrName>ppt_x</p:attrName>
                                            </p:attrNameLst>
                                          </p:cBhvr>
                                          <p:tavLst>
                                            <p:tav tm="0">
                                              <p:val>
                                                <p:strVal val="0-#ppt_w/2"/>
                                              </p:val>
                                            </p:tav>
                                            <p:tav tm="100000">
                                              <p:val>
                                                <p:strVal val="#ppt_x"/>
                                              </p:val>
                                            </p:tav>
                                          </p:tavLst>
                                        </p:anim>
                                        <p:anim calcmode="lin" valueType="num" p14:bounceEnd="60000">
                                          <p:cBhvr additive="base">
                                            <p:cTn id="29"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1000" fill="hold"/>
                                            <p:tgtEl>
                                              <p:spTgt spid="130"/>
                                            </p:tgtEl>
                                            <p:attrNameLst>
                                              <p:attrName>ppt_w</p:attrName>
                                            </p:attrNameLst>
                                          </p:cBhvr>
                                          <p:tavLst>
                                            <p:tav tm="0">
                                              <p:val>
                                                <p:fltVal val="0"/>
                                              </p:val>
                                            </p:tav>
                                            <p:tav tm="100000">
                                              <p:val>
                                                <p:strVal val="#ppt_w"/>
                                              </p:val>
                                            </p:tav>
                                          </p:tavLst>
                                        </p:anim>
                                        <p:anim calcmode="lin" valueType="num">
                                          <p:cBhvr>
                                            <p:cTn id="8" dur="1000" fill="hold"/>
                                            <p:tgtEl>
                                              <p:spTgt spid="130"/>
                                            </p:tgtEl>
                                            <p:attrNameLst>
                                              <p:attrName>ppt_h</p:attrName>
                                            </p:attrNameLst>
                                          </p:cBhvr>
                                          <p:tavLst>
                                            <p:tav tm="0">
                                              <p:val>
                                                <p:fltVal val="0"/>
                                              </p:val>
                                            </p:tav>
                                            <p:tav tm="100000">
                                              <p:val>
                                                <p:strVal val="#ppt_h"/>
                                              </p:val>
                                            </p:tav>
                                          </p:tavLst>
                                        </p:anim>
                                        <p:animEffect transition="in" filter="fade">
                                          <p:cBhvr>
                                            <p:cTn id="9" dur="1000"/>
                                            <p:tgtEl>
                                              <p:spTgt spid="130"/>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33"/>
                                            </p:tgtEl>
                                            <p:attrNameLst>
                                              <p:attrName>style.visibility</p:attrName>
                                            </p:attrNameLst>
                                          </p:cBhvr>
                                          <p:to>
                                            <p:strVal val="visible"/>
                                          </p:to>
                                        </p:set>
                                        <p:anim calcmode="lin" valueType="num">
                                          <p:cBhvr>
                                            <p:cTn id="13" dur="1000" fill="hold"/>
                                            <p:tgtEl>
                                              <p:spTgt spid="133"/>
                                            </p:tgtEl>
                                            <p:attrNameLst>
                                              <p:attrName>ppt_w</p:attrName>
                                            </p:attrNameLst>
                                          </p:cBhvr>
                                          <p:tavLst>
                                            <p:tav tm="0">
                                              <p:val>
                                                <p:fltVal val="0"/>
                                              </p:val>
                                            </p:tav>
                                            <p:tav tm="100000">
                                              <p:val>
                                                <p:strVal val="#ppt_w"/>
                                              </p:val>
                                            </p:tav>
                                          </p:tavLst>
                                        </p:anim>
                                        <p:anim calcmode="lin" valueType="num">
                                          <p:cBhvr>
                                            <p:cTn id="14" dur="1000" fill="hold"/>
                                            <p:tgtEl>
                                              <p:spTgt spid="133"/>
                                            </p:tgtEl>
                                            <p:attrNameLst>
                                              <p:attrName>ppt_h</p:attrName>
                                            </p:attrNameLst>
                                          </p:cBhvr>
                                          <p:tavLst>
                                            <p:tav tm="0">
                                              <p:val>
                                                <p:fltVal val="0"/>
                                              </p:val>
                                            </p:tav>
                                            <p:tav tm="100000">
                                              <p:val>
                                                <p:strVal val="#ppt_h"/>
                                              </p:val>
                                            </p:tav>
                                          </p:tavLst>
                                        </p:anim>
                                        <p:animEffect transition="in" filter="fade">
                                          <p:cBhvr>
                                            <p:cTn id="15" dur="1000"/>
                                            <p:tgtEl>
                                              <p:spTgt spid="133"/>
                                            </p:tgtEl>
                                          </p:cBhvr>
                                        </p:animEffect>
                                      </p:childTnLst>
                                    </p:cTn>
                                  </p:par>
                                </p:childTnLst>
                              </p:cTn>
                            </p:par>
                            <p:par>
                              <p:cTn id="16" fill="hold">
                                <p:stCondLst>
                                  <p:cond delay="2000"/>
                                </p:stCondLst>
                                <p:childTnLst>
                                  <p:par>
                                    <p:cTn id="17" presetID="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250" fill="hold"/>
                                            <p:tgtEl>
                                              <p:spTgt spid="3"/>
                                            </p:tgtEl>
                                            <p:attrNameLst>
                                              <p:attrName>ppt_x</p:attrName>
                                            </p:attrNameLst>
                                          </p:cBhvr>
                                          <p:tavLst>
                                            <p:tav tm="0">
                                              <p:val>
                                                <p:strVal val="0-#ppt_w/2"/>
                                              </p:val>
                                            </p:tav>
                                            <p:tav tm="100000">
                                              <p:val>
                                                <p:strVal val="#ppt_x"/>
                                              </p:val>
                                            </p:tav>
                                          </p:tavLst>
                                        </p:anim>
                                        <p:anim calcmode="lin" valueType="num">
                                          <p:cBhvr additive="base">
                                            <p:cTn id="20" dur="125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3250"/>
                                </p:stCondLst>
                                <p:childTnLst>
                                  <p:par>
                                    <p:cTn id="22" presetID="2" presetClass="entr" presetSubtype="8"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1250" fill="hold"/>
                                            <p:tgtEl>
                                              <p:spTgt spid="78"/>
                                            </p:tgtEl>
                                            <p:attrNameLst>
                                              <p:attrName>ppt_x</p:attrName>
                                            </p:attrNameLst>
                                          </p:cBhvr>
                                          <p:tavLst>
                                            <p:tav tm="0">
                                              <p:val>
                                                <p:strVal val="0-#ppt_w/2"/>
                                              </p:val>
                                            </p:tav>
                                            <p:tav tm="100000">
                                              <p:val>
                                                <p:strVal val="#ppt_x"/>
                                              </p:val>
                                            </p:tav>
                                          </p:tavLst>
                                        </p:anim>
                                        <p:anim calcmode="lin" valueType="num">
                                          <p:cBhvr additive="base">
                                            <p:cTn id="25" dur="1250" fill="hold"/>
                                            <p:tgtEl>
                                              <p:spTgt spid="78"/>
                                            </p:tgtEl>
                                            <p:attrNameLst>
                                              <p:attrName>ppt_y</p:attrName>
                                            </p:attrNameLst>
                                          </p:cBhvr>
                                          <p:tavLst>
                                            <p:tav tm="0">
                                              <p:val>
                                                <p:strVal val="#ppt_y"/>
                                              </p:val>
                                            </p:tav>
                                            <p:tav tm="100000">
                                              <p:val>
                                                <p:strVal val="#ppt_y"/>
                                              </p:val>
                                            </p:tav>
                                          </p:tavLst>
                                        </p:anim>
                                      </p:childTnLst>
                                    </p:cTn>
                                  </p:par>
                                </p:childTnLst>
                              </p:cTn>
                            </p:par>
                            <p:par>
                              <p:cTn id="26" fill="hold">
                                <p:stCondLst>
                                  <p:cond delay="4500"/>
                                </p:stCondLst>
                                <p:childTnLst>
                                  <p:par>
                                    <p:cTn id="27" presetID="2" presetClass="entr" presetSubtype="8"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1000" fill="hold"/>
                                            <p:tgtEl>
                                              <p:spTgt spid="54"/>
                                            </p:tgtEl>
                                            <p:attrNameLst>
                                              <p:attrName>ppt_x</p:attrName>
                                            </p:attrNameLst>
                                          </p:cBhvr>
                                          <p:tavLst>
                                            <p:tav tm="0">
                                              <p:val>
                                                <p:strVal val="0-#ppt_w/2"/>
                                              </p:val>
                                            </p:tav>
                                            <p:tav tm="100000">
                                              <p:val>
                                                <p:strVal val="#ppt_x"/>
                                              </p:val>
                                            </p:tav>
                                          </p:tavLst>
                                        </p:anim>
                                        <p:anim calcmode="lin" valueType="num">
                                          <p:cBhvr additive="base">
                                            <p:cTn id="30" dur="1000" fill="hold"/>
                                            <p:tgtEl>
                                              <p:spTgt spid="54"/>
                                            </p:tgtEl>
                                            <p:attrNameLst>
                                              <p:attrName>ppt_y</p:attrName>
                                            </p:attrNameLst>
                                          </p:cBhvr>
                                          <p:tavLst>
                                            <p:tav tm="0">
                                              <p:val>
                                                <p:strVal val="#ppt_y"/>
                                              </p:val>
                                            </p:tav>
                                            <p:tav tm="100000">
                                              <p:val>
                                                <p:strVal val="#ppt_y"/>
                                              </p:val>
                                            </p:tav>
                                          </p:tavLst>
                                        </p:anim>
                                      </p:childTnLst>
                                    </p:cTn>
                                  </p:par>
                                </p:childTnLst>
                              </p:cTn>
                            </p:par>
                            <p:par>
                              <p:cTn id="31" fill="hold">
                                <p:stCondLst>
                                  <p:cond delay="5500"/>
                                </p:stCondLst>
                                <p:childTnLst>
                                  <p:par>
                                    <p:cTn id="32" presetID="2" presetClass="entr" presetSubtype="8"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1000" fill="hold"/>
                                            <p:tgtEl>
                                              <p:spTgt spid="6"/>
                                            </p:tgtEl>
                                            <p:attrNameLst>
                                              <p:attrName>ppt_x</p:attrName>
                                            </p:attrNameLst>
                                          </p:cBhvr>
                                          <p:tavLst>
                                            <p:tav tm="0">
                                              <p:val>
                                                <p:strVal val="0-#ppt_w/2"/>
                                              </p:val>
                                            </p:tav>
                                            <p:tav tm="100000">
                                              <p:val>
                                                <p:strVal val="#ppt_x"/>
                                              </p:val>
                                            </p:tav>
                                          </p:tavLst>
                                        </p:anim>
                                        <p:anim calcmode="lin" valueType="num">
                                          <p:cBhvr additive="base">
                                            <p:cTn id="35" dur="10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6500"/>
                                </p:stCondLst>
                                <p:childTnLst>
                                  <p:par>
                                    <p:cTn id="37" presetID="2" presetClass="entr" presetSubtype="8"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1000" fill="hold"/>
                                            <p:tgtEl>
                                              <p:spTgt spid="30"/>
                                            </p:tgtEl>
                                            <p:attrNameLst>
                                              <p:attrName>ppt_x</p:attrName>
                                            </p:attrNameLst>
                                          </p:cBhvr>
                                          <p:tavLst>
                                            <p:tav tm="0">
                                              <p:val>
                                                <p:strVal val="0-#ppt_w/2"/>
                                              </p:val>
                                            </p:tav>
                                            <p:tav tm="100000">
                                              <p:val>
                                                <p:strVal val="#ppt_x"/>
                                              </p:val>
                                            </p:tav>
                                          </p:tavLst>
                                        </p:anim>
                                        <p:anim calcmode="lin" valueType="num">
                                          <p:cBhvr additive="base">
                                            <p:cTn id="40" dur="1000" fill="hold"/>
                                            <p:tgtEl>
                                              <p:spTgt spid="30"/>
                                            </p:tgtEl>
                                            <p:attrNameLst>
                                              <p:attrName>ppt_y</p:attrName>
                                            </p:attrNameLst>
                                          </p:cBhvr>
                                          <p:tavLst>
                                            <p:tav tm="0">
                                              <p:val>
                                                <p:strVal val="#ppt_y"/>
                                              </p:val>
                                            </p:tav>
                                            <p:tav tm="100000">
                                              <p:val>
                                                <p:strVal val="#ppt_y"/>
                                              </p:val>
                                            </p:tav>
                                          </p:tavLst>
                                        </p:anim>
                                      </p:childTnLst>
                                    </p:cTn>
                                  </p:par>
                                </p:childTnLst>
                              </p:cTn>
                            </p:par>
                            <p:par>
                              <p:cTn id="41" fill="hold">
                                <p:stCondLst>
                                  <p:cond delay="7500"/>
                                </p:stCondLst>
                                <p:childTnLst>
                                  <p:par>
                                    <p:cTn id="42" presetID="2" presetClass="entr" presetSubtype="8" fill="hold" nodeType="afterEffect">
                                      <p:stCondLst>
                                        <p:cond delay="0"/>
                                      </p:stCondLst>
                                      <p:childTnLst>
                                        <p:set>
                                          <p:cBhvr>
                                            <p:cTn id="43" dur="1" fill="hold">
                                              <p:stCondLst>
                                                <p:cond delay="0"/>
                                              </p:stCondLst>
                                            </p:cTn>
                                            <p:tgtEl>
                                              <p:spTgt spid="103"/>
                                            </p:tgtEl>
                                            <p:attrNameLst>
                                              <p:attrName>style.visibility</p:attrName>
                                            </p:attrNameLst>
                                          </p:cBhvr>
                                          <p:to>
                                            <p:strVal val="visible"/>
                                          </p:to>
                                        </p:set>
                                        <p:anim calcmode="lin" valueType="num">
                                          <p:cBhvr additive="base">
                                            <p:cTn id="44" dur="2000" fill="hold"/>
                                            <p:tgtEl>
                                              <p:spTgt spid="103"/>
                                            </p:tgtEl>
                                            <p:attrNameLst>
                                              <p:attrName>ppt_x</p:attrName>
                                            </p:attrNameLst>
                                          </p:cBhvr>
                                          <p:tavLst>
                                            <p:tav tm="0">
                                              <p:val>
                                                <p:strVal val="0-#ppt_w/2"/>
                                              </p:val>
                                            </p:tav>
                                            <p:tav tm="100000">
                                              <p:val>
                                                <p:strVal val="#ppt_x"/>
                                              </p:val>
                                            </p:tav>
                                          </p:tavLst>
                                        </p:anim>
                                        <p:anim calcmode="lin" valueType="num">
                                          <p:cBhvr additive="base">
                                            <p:cTn id="45" dur="20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33"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B83BB4-6D98-408F-A48E-217FE2CF91B4}"/>
              </a:ext>
            </a:extLst>
          </p:cNvPr>
          <p:cNvPicPr>
            <a:picLocks noChangeAspect="1"/>
          </p:cNvPicPr>
          <p:nvPr/>
        </p:nvPicPr>
        <p:blipFill>
          <a:blip r:embed="rId2"/>
          <a:stretch>
            <a:fillRect/>
          </a:stretch>
        </p:blipFill>
        <p:spPr>
          <a:xfrm>
            <a:off x="879228" y="2328895"/>
            <a:ext cx="10412278" cy="3481248"/>
          </a:xfrm>
          <a:prstGeom prst="rect">
            <a:avLst/>
          </a:prstGeom>
        </p:spPr>
      </p:pic>
      <p:sp>
        <p:nvSpPr>
          <p:cNvPr id="130" name="Title 5">
            <a:extLst>
              <a:ext uri="{FF2B5EF4-FFF2-40B4-BE49-F238E27FC236}">
                <a16:creationId xmlns:a16="http://schemas.microsoft.com/office/drawing/2014/main" id="{0B103FF4-4FA0-45E5-9810-BCBEE6E3CB86}"/>
              </a:ext>
            </a:extLst>
          </p:cNvPr>
          <p:cNvSpPr txBox="1">
            <a:spLocks/>
          </p:cNvSpPr>
          <p:nvPr/>
        </p:nvSpPr>
        <p:spPr>
          <a:xfrm>
            <a:off x="2056018" y="269834"/>
            <a:ext cx="8215711" cy="808939"/>
          </a:xfrm>
          <a:prstGeom prst="rect">
            <a:avLst/>
          </a:prstGeom>
        </p:spPr>
        <p:txBody>
          <a:bodyPr vert="horz" wrap="none" lIns="91440" tIns="45720" rIns="91440" bIns="45720" rtlCol="0" anchor="b">
            <a:spAutoFit/>
          </a:bodyPr>
          <a:lstStyle>
            <a:lvl1pPr algn="ctr" defTabSz="914364" rtl="1"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gn="r"/>
            <a:r>
              <a:rPr lang="ar-SA" sz="4800" b="1" dirty="0">
                <a:latin typeface="Hacen Tunisia" panose="02000000000000000000" pitchFamily="2" charset="-78"/>
                <a:cs typeface="Hacen Tunisia" panose="02000000000000000000" pitchFamily="2" charset="-78"/>
              </a:rPr>
              <a:t>(</a:t>
            </a:r>
            <a:r>
              <a:rPr lang="en-US" sz="4800" b="1" dirty="0">
                <a:latin typeface="Hacen Tunisia" panose="02000000000000000000" pitchFamily="2" charset="-78"/>
                <a:cs typeface="Hacen Tunisia" panose="02000000000000000000" pitchFamily="2" charset="-78"/>
              </a:rPr>
              <a:t>3.1</a:t>
            </a:r>
            <a:r>
              <a:rPr lang="ar-SA" sz="4800" b="1" dirty="0">
                <a:latin typeface="Hacen Tunisia" panose="02000000000000000000" pitchFamily="2" charset="-78"/>
                <a:cs typeface="Hacen Tunisia" panose="02000000000000000000" pitchFamily="2" charset="-78"/>
              </a:rPr>
              <a:t>) الانترنت الضوئي فيبرنت </a:t>
            </a:r>
            <a:r>
              <a:rPr lang="en-US" sz="4800" b="1" dirty="0">
                <a:latin typeface="Hacen Tunisia" panose="02000000000000000000" pitchFamily="2" charset="-78"/>
                <a:cs typeface="Hacen Tunisia" panose="02000000000000000000" pitchFamily="2" charset="-78"/>
              </a:rPr>
              <a:t>FTTH</a:t>
            </a:r>
            <a:endParaRPr lang="en-US" sz="4800" dirty="0"/>
          </a:p>
        </p:txBody>
      </p:sp>
      <p:grpSp>
        <p:nvGrpSpPr>
          <p:cNvPr id="127" name="Group 5">
            <a:extLst>
              <a:ext uri="{FF2B5EF4-FFF2-40B4-BE49-F238E27FC236}">
                <a16:creationId xmlns:a16="http://schemas.microsoft.com/office/drawing/2014/main" id="{7F70C661-EF3F-47B3-8D8B-5C08D9C4BC39}"/>
              </a:ext>
            </a:extLst>
          </p:cNvPr>
          <p:cNvGrpSpPr>
            <a:grpSpLocks/>
          </p:cNvGrpSpPr>
          <p:nvPr/>
        </p:nvGrpSpPr>
        <p:grpSpPr bwMode="auto">
          <a:xfrm>
            <a:off x="6245080" y="4113862"/>
            <a:ext cx="1975483" cy="1477480"/>
            <a:chOff x="2233" y="2604"/>
            <a:chExt cx="1196" cy="1092"/>
          </a:xfrm>
        </p:grpSpPr>
        <p:sp>
          <p:nvSpPr>
            <p:cNvPr id="128" name="Oval 8">
              <a:extLst>
                <a:ext uri="{FF2B5EF4-FFF2-40B4-BE49-F238E27FC236}">
                  <a16:creationId xmlns:a16="http://schemas.microsoft.com/office/drawing/2014/main" id="{F7DC03DC-8B40-4223-8CF3-A8B08DE2A04A}"/>
                </a:ext>
              </a:extLst>
            </p:cNvPr>
            <p:cNvSpPr>
              <a:spLocks noChangeArrowheads="1"/>
            </p:cNvSpPr>
            <p:nvPr/>
          </p:nvSpPr>
          <p:spPr bwMode="gray">
            <a:xfrm>
              <a:off x="2275" y="2604"/>
              <a:ext cx="1101" cy="1092"/>
            </a:xfrm>
            <a:prstGeom prst="ellipse">
              <a:avLst/>
            </a:prstGeom>
            <a:gradFill rotWithShape="1">
              <a:gsLst>
                <a:gs pos="0">
                  <a:srgbClr val="B2B2B2"/>
                </a:gs>
                <a:gs pos="100000">
                  <a:srgbClr val="F1F1F1"/>
                </a:gs>
              </a:gsLst>
              <a:lin ang="5400000" scaled="1"/>
            </a:gradFill>
            <a:ln w="19050" algn="ctr">
              <a:noFill/>
              <a:round/>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29" name="Oval 9">
              <a:extLst>
                <a:ext uri="{FF2B5EF4-FFF2-40B4-BE49-F238E27FC236}">
                  <a16:creationId xmlns:a16="http://schemas.microsoft.com/office/drawing/2014/main" id="{84CCB856-C08F-4837-96D2-33083879900E}"/>
                </a:ext>
              </a:extLst>
            </p:cNvPr>
            <p:cNvSpPr>
              <a:spLocks noChangeArrowheads="1"/>
            </p:cNvSpPr>
            <p:nvPr/>
          </p:nvSpPr>
          <p:spPr bwMode="gray">
            <a:xfrm>
              <a:off x="2321" y="2654"/>
              <a:ext cx="1006"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950773"/>
              <a:endParaRPr lang="zh-TW" altLang="en-US" sz="1900">
                <a:solidFill>
                  <a:prstClr val="white"/>
                </a:solidFill>
                <a:latin typeface="Constantia"/>
                <a:ea typeface="新細明體" charset="-120"/>
              </a:endParaRPr>
            </a:p>
          </p:txBody>
        </p:sp>
        <p:pic>
          <p:nvPicPr>
            <p:cNvPr id="131" name="Picture 10" descr="circuler_1">
              <a:extLst>
                <a:ext uri="{FF2B5EF4-FFF2-40B4-BE49-F238E27FC236}">
                  <a16:creationId xmlns:a16="http://schemas.microsoft.com/office/drawing/2014/main" id="{E59BE1A0-8CE2-42F8-BB50-C4E3DB586F3C}"/>
                </a:ext>
              </a:extLst>
            </p:cNvPr>
            <p:cNvPicPr>
              <a:picLocks noChangeAspect="1" noChangeArrowheads="1"/>
            </p:cNvPicPr>
            <p:nvPr/>
          </p:nvPicPr>
          <p:blipFill>
            <a:blip r:embed="rId3" cstate="print"/>
            <a:srcRect/>
            <a:stretch>
              <a:fillRect/>
            </a:stretch>
          </p:blipFill>
          <p:spPr bwMode="gray">
            <a:xfrm>
              <a:off x="2358" y="2690"/>
              <a:ext cx="939" cy="918"/>
            </a:xfrm>
            <a:prstGeom prst="rect">
              <a:avLst/>
            </a:prstGeom>
            <a:noFill/>
            <a:ln w="9525">
              <a:noFill/>
              <a:miter lim="800000"/>
              <a:headEnd/>
              <a:tailEnd/>
            </a:ln>
          </p:spPr>
        </p:pic>
        <p:sp>
          <p:nvSpPr>
            <p:cNvPr id="132" name="Oval 11">
              <a:extLst>
                <a:ext uri="{FF2B5EF4-FFF2-40B4-BE49-F238E27FC236}">
                  <a16:creationId xmlns:a16="http://schemas.microsoft.com/office/drawing/2014/main" id="{7228A88A-4651-4088-972C-AD2600533932}"/>
                </a:ext>
              </a:extLst>
            </p:cNvPr>
            <p:cNvSpPr>
              <a:spLocks noChangeArrowheads="1"/>
            </p:cNvSpPr>
            <p:nvPr/>
          </p:nvSpPr>
          <p:spPr bwMode="gray">
            <a:xfrm>
              <a:off x="2358" y="2690"/>
              <a:ext cx="933" cy="920"/>
            </a:xfrm>
            <a:prstGeom prst="ellipse">
              <a:avLst/>
            </a:prstGeom>
            <a:gradFill rotWithShape="1">
              <a:gsLst>
                <a:gs pos="0">
                  <a:srgbClr val="99FFCC">
                    <a:gamma/>
                    <a:shade val="26275"/>
                    <a:invGamma/>
                    <a:alpha val="89999"/>
                  </a:srgbClr>
                </a:gs>
                <a:gs pos="50000">
                  <a:srgbClr val="99FFCC">
                    <a:alpha val="45000"/>
                  </a:srgbClr>
                </a:gs>
                <a:gs pos="100000">
                  <a:srgbClr val="99FFCC">
                    <a:gamma/>
                    <a:shade val="26275"/>
                    <a:invGamma/>
                    <a:alpha val="89999"/>
                  </a:srgbClr>
                </a:gs>
              </a:gsLst>
              <a:lin ang="5400000" scaled="1"/>
            </a:gradFill>
            <a:ln>
              <a:noFill/>
            </a:ln>
            <a:effectLst/>
          </p:spPr>
          <p:txBody>
            <a:bodyPr wrap="none" anchor="ctr"/>
            <a:lstStyle/>
            <a:p>
              <a:pPr defTabSz="950773"/>
              <a:endParaRPr lang="zh-TW" altLang="en-US" sz="1900">
                <a:solidFill>
                  <a:prstClr val="white"/>
                </a:solidFill>
                <a:latin typeface="Constantia"/>
                <a:ea typeface="新細明體" charset="-120"/>
              </a:endParaRPr>
            </a:p>
          </p:txBody>
        </p:sp>
        <p:sp>
          <p:nvSpPr>
            <p:cNvPr id="134" name="Freeform 12">
              <a:extLst>
                <a:ext uri="{FF2B5EF4-FFF2-40B4-BE49-F238E27FC236}">
                  <a16:creationId xmlns:a16="http://schemas.microsoft.com/office/drawing/2014/main" id="{0D1E8674-46AE-4D9B-9FD3-7895D8A7CE3A}"/>
                </a:ext>
              </a:extLst>
            </p:cNvPr>
            <p:cNvSpPr>
              <a:spLocks/>
            </p:cNvSpPr>
            <p:nvPr/>
          </p:nvSpPr>
          <p:spPr bwMode="gray">
            <a:xfrm>
              <a:off x="2454" y="2708"/>
              <a:ext cx="733" cy="320"/>
            </a:xfrm>
            <a:custGeom>
              <a:avLst/>
              <a:gdLst>
                <a:gd name="T0" fmla="*/ 69 w 1321"/>
                <a:gd name="T1" fmla="*/ 7 h 712"/>
                <a:gd name="T2" fmla="*/ 69 w 1321"/>
                <a:gd name="T3" fmla="*/ 8 h 712"/>
                <a:gd name="T4" fmla="*/ 69 w 1321"/>
                <a:gd name="T5" fmla="*/ 9 h 712"/>
                <a:gd name="T6" fmla="*/ 69 w 1321"/>
                <a:gd name="T7" fmla="*/ 9 h 712"/>
                <a:gd name="T8" fmla="*/ 68 w 1321"/>
                <a:gd name="T9" fmla="*/ 10 h 712"/>
                <a:gd name="T10" fmla="*/ 67 w 1321"/>
                <a:gd name="T11" fmla="*/ 11 h 712"/>
                <a:gd name="T12" fmla="*/ 65 w 1321"/>
                <a:gd name="T13" fmla="*/ 11 h 712"/>
                <a:gd name="T14" fmla="*/ 63 w 1321"/>
                <a:gd name="T15" fmla="*/ 12 h 712"/>
                <a:gd name="T16" fmla="*/ 60 w 1321"/>
                <a:gd name="T17" fmla="*/ 12 h 712"/>
                <a:gd name="T18" fmla="*/ 57 w 1321"/>
                <a:gd name="T19" fmla="*/ 12 h 712"/>
                <a:gd name="T20" fmla="*/ 54 w 1321"/>
                <a:gd name="T21" fmla="*/ 13 h 712"/>
                <a:gd name="T22" fmla="*/ 51 w 1321"/>
                <a:gd name="T23" fmla="*/ 13 h 712"/>
                <a:gd name="T24" fmla="*/ 47 w 1321"/>
                <a:gd name="T25" fmla="*/ 13 h 712"/>
                <a:gd name="T26" fmla="*/ 43 w 1321"/>
                <a:gd name="T27" fmla="*/ 13 h 712"/>
                <a:gd name="T28" fmla="*/ 42 w 1321"/>
                <a:gd name="T29" fmla="*/ 13 h 712"/>
                <a:gd name="T30" fmla="*/ 25 w 1321"/>
                <a:gd name="T31" fmla="*/ 13 h 712"/>
                <a:gd name="T32" fmla="*/ 24 w 1321"/>
                <a:gd name="T33" fmla="*/ 13 h 712"/>
                <a:gd name="T34" fmla="*/ 22 w 1321"/>
                <a:gd name="T35" fmla="*/ 13 h 712"/>
                <a:gd name="T36" fmla="*/ 18 w 1321"/>
                <a:gd name="T37" fmla="*/ 13 h 712"/>
                <a:gd name="T38" fmla="*/ 15 w 1321"/>
                <a:gd name="T39" fmla="*/ 13 h 712"/>
                <a:gd name="T40" fmla="*/ 12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4 w 1321"/>
                <a:gd name="T89" fmla="*/ 0 h 712"/>
                <a:gd name="T90" fmla="*/ 49 w 1321"/>
                <a:gd name="T91" fmla="*/ 1 h 712"/>
                <a:gd name="T92" fmla="*/ 53 w 1321"/>
                <a:gd name="T93" fmla="*/ 2 h 712"/>
                <a:gd name="T94" fmla="*/ 57 w 1321"/>
                <a:gd name="T95" fmla="*/ 3 h 712"/>
                <a:gd name="T96" fmla="*/ 60 w 1321"/>
                <a:gd name="T97" fmla="*/ 4 h 712"/>
                <a:gd name="T98" fmla="*/ 63 w 1321"/>
                <a:gd name="T99" fmla="*/ 4 h 712"/>
                <a:gd name="T100" fmla="*/ 66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99FFCC">
                    <a:alpha val="17998"/>
                  </a:srgbClr>
                </a:gs>
              </a:gsLst>
              <a:lin ang="5400000" scaled="1"/>
            </a:gradFill>
            <a:ln w="0">
              <a:noFill/>
              <a:prstDash val="solid"/>
              <a:round/>
              <a:headEnd/>
              <a:tailEnd/>
            </a:ln>
          </p:spPr>
          <p:txBody>
            <a:bodyPr/>
            <a:lstStyle/>
            <a:p>
              <a:pPr defTabSz="950773"/>
              <a:endParaRPr lang="ar-SA" sz="1900">
                <a:solidFill>
                  <a:prstClr val="white"/>
                </a:solidFill>
                <a:latin typeface="Constantia"/>
              </a:endParaRPr>
            </a:p>
          </p:txBody>
        </p:sp>
        <p:grpSp>
          <p:nvGrpSpPr>
            <p:cNvPr id="135" name="Group 13">
              <a:extLst>
                <a:ext uri="{FF2B5EF4-FFF2-40B4-BE49-F238E27FC236}">
                  <a16:creationId xmlns:a16="http://schemas.microsoft.com/office/drawing/2014/main" id="{A0A3DDAD-024B-4258-862B-6783CCA4A567}"/>
                </a:ext>
              </a:extLst>
            </p:cNvPr>
            <p:cNvGrpSpPr>
              <a:grpSpLocks/>
            </p:cNvGrpSpPr>
            <p:nvPr/>
          </p:nvGrpSpPr>
          <p:grpSpPr bwMode="auto">
            <a:xfrm rot="-1297425" flipH="1" flipV="1">
              <a:off x="2441" y="3402"/>
              <a:ext cx="826" cy="189"/>
              <a:chOff x="2514" y="1060"/>
              <a:chExt cx="908" cy="236"/>
            </a:xfrm>
          </p:grpSpPr>
          <p:grpSp>
            <p:nvGrpSpPr>
              <p:cNvPr id="137" name="Group 14">
                <a:extLst>
                  <a:ext uri="{FF2B5EF4-FFF2-40B4-BE49-F238E27FC236}">
                    <a16:creationId xmlns:a16="http://schemas.microsoft.com/office/drawing/2014/main" id="{1BA2473D-AB45-4C3C-AA26-1D925A052DFE}"/>
                  </a:ext>
                </a:extLst>
              </p:cNvPr>
              <p:cNvGrpSpPr>
                <a:grpSpLocks/>
              </p:cNvGrpSpPr>
              <p:nvPr/>
            </p:nvGrpSpPr>
            <p:grpSpPr bwMode="auto">
              <a:xfrm>
                <a:off x="2514" y="1060"/>
                <a:ext cx="742" cy="186"/>
                <a:chOff x="1565" y="2568"/>
                <a:chExt cx="1118" cy="279"/>
              </a:xfrm>
            </p:grpSpPr>
            <p:sp>
              <p:nvSpPr>
                <p:cNvPr id="143" name="AutoShape 15">
                  <a:extLst>
                    <a:ext uri="{FF2B5EF4-FFF2-40B4-BE49-F238E27FC236}">
                      <a16:creationId xmlns:a16="http://schemas.microsoft.com/office/drawing/2014/main" id="{1C11C2CE-4CD0-4204-AC73-4B304D56E451}"/>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44" name="AutoShape 16">
                  <a:extLst>
                    <a:ext uri="{FF2B5EF4-FFF2-40B4-BE49-F238E27FC236}">
                      <a16:creationId xmlns:a16="http://schemas.microsoft.com/office/drawing/2014/main" id="{89F471D6-FF33-41A3-8F56-48970C4E02CF}"/>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45" name="AutoShape 17">
                  <a:extLst>
                    <a:ext uri="{FF2B5EF4-FFF2-40B4-BE49-F238E27FC236}">
                      <a16:creationId xmlns:a16="http://schemas.microsoft.com/office/drawing/2014/main" id="{0BDD260B-AF5F-440A-80FD-A2CA54CC1420}"/>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46" name="AutoShape 18">
                  <a:extLst>
                    <a:ext uri="{FF2B5EF4-FFF2-40B4-BE49-F238E27FC236}">
                      <a16:creationId xmlns:a16="http://schemas.microsoft.com/office/drawing/2014/main" id="{87C8C430-A1DF-4033-80DF-9C0F6AC0016F}"/>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grpSp>
          <p:grpSp>
            <p:nvGrpSpPr>
              <p:cNvPr id="138" name="Group 19">
                <a:extLst>
                  <a:ext uri="{FF2B5EF4-FFF2-40B4-BE49-F238E27FC236}">
                    <a16:creationId xmlns:a16="http://schemas.microsoft.com/office/drawing/2014/main" id="{62B908FC-505C-4092-BCE6-07D4C65F5AEC}"/>
                  </a:ext>
                </a:extLst>
              </p:cNvPr>
              <p:cNvGrpSpPr>
                <a:grpSpLocks/>
              </p:cNvGrpSpPr>
              <p:nvPr/>
            </p:nvGrpSpPr>
            <p:grpSpPr bwMode="auto">
              <a:xfrm rot="1353540">
                <a:off x="2680" y="1110"/>
                <a:ext cx="742" cy="186"/>
                <a:chOff x="1565" y="2568"/>
                <a:chExt cx="1118" cy="279"/>
              </a:xfrm>
            </p:grpSpPr>
            <p:sp>
              <p:nvSpPr>
                <p:cNvPr id="139" name="AutoShape 20">
                  <a:extLst>
                    <a:ext uri="{FF2B5EF4-FFF2-40B4-BE49-F238E27FC236}">
                      <a16:creationId xmlns:a16="http://schemas.microsoft.com/office/drawing/2014/main" id="{6F29B641-FE57-46AD-A826-556DD8EAA4E4}"/>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40" name="AutoShape 21">
                  <a:extLst>
                    <a:ext uri="{FF2B5EF4-FFF2-40B4-BE49-F238E27FC236}">
                      <a16:creationId xmlns:a16="http://schemas.microsoft.com/office/drawing/2014/main" id="{FCC69465-69EB-494F-A86A-513A157425B3}"/>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41" name="AutoShape 22">
                  <a:extLst>
                    <a:ext uri="{FF2B5EF4-FFF2-40B4-BE49-F238E27FC236}">
                      <a16:creationId xmlns:a16="http://schemas.microsoft.com/office/drawing/2014/main" id="{A790A255-2BE3-4C3E-80ED-32CEA64C09FD}"/>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42" name="AutoShape 23">
                  <a:extLst>
                    <a:ext uri="{FF2B5EF4-FFF2-40B4-BE49-F238E27FC236}">
                      <a16:creationId xmlns:a16="http://schemas.microsoft.com/office/drawing/2014/main" id="{FFDD8820-84B3-4BD4-B331-D87D5626F9E1}"/>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grpSp>
        </p:grpSp>
        <p:sp>
          <p:nvSpPr>
            <p:cNvPr id="136" name="Rectangle 24">
              <a:extLst>
                <a:ext uri="{FF2B5EF4-FFF2-40B4-BE49-F238E27FC236}">
                  <a16:creationId xmlns:a16="http://schemas.microsoft.com/office/drawing/2014/main" id="{77899E50-AD05-4680-B77B-DB369B16570E}"/>
                </a:ext>
              </a:extLst>
            </p:cNvPr>
            <p:cNvSpPr>
              <a:spLocks noChangeArrowheads="1"/>
            </p:cNvSpPr>
            <p:nvPr/>
          </p:nvSpPr>
          <p:spPr bwMode="black">
            <a:xfrm>
              <a:off x="2233" y="2895"/>
              <a:ext cx="1196" cy="503"/>
            </a:xfrm>
            <a:prstGeom prst="rect">
              <a:avLst/>
            </a:prstGeom>
            <a:noFill/>
            <a:ln w="9525" algn="ctr">
              <a:noFill/>
              <a:miter lim="800000"/>
              <a:headEnd/>
              <a:tailEnd/>
            </a:ln>
          </p:spPr>
          <p:txBody>
            <a:bodyPr wrap="square">
              <a:spAutoFit/>
            </a:bodyPr>
            <a:lstStyle/>
            <a:p>
              <a:pPr algn="ctr" defTabSz="950773"/>
              <a:r>
                <a:rPr lang="en-US" altLang="zh-TW" sz="3200" b="1" dirty="0">
                  <a:solidFill>
                    <a:srgbClr val="000066"/>
                  </a:solidFill>
                  <a:latin typeface="Hacen Tunisia" panose="02000000000000000000" pitchFamily="2" charset="-78"/>
                  <a:ea typeface="標楷體" pitchFamily="65" charset="-120"/>
                  <a:cs typeface="Hacen Tunisia" panose="02000000000000000000" pitchFamily="2" charset="-78"/>
                </a:rPr>
                <a:t>50Mb</a:t>
              </a:r>
              <a:endParaRPr lang="zh-TW" altLang="en-US" sz="3200" b="1" dirty="0">
                <a:solidFill>
                  <a:srgbClr val="000066"/>
                </a:solidFill>
                <a:latin typeface="Hacen Tunisia" panose="02000000000000000000" pitchFamily="2" charset="-78"/>
                <a:ea typeface="標楷體" pitchFamily="65" charset="-120"/>
                <a:cs typeface="Hacen Tunisia" panose="02000000000000000000" pitchFamily="2" charset="-78"/>
              </a:endParaRPr>
            </a:p>
          </p:txBody>
        </p:sp>
      </p:grpSp>
      <p:grpSp>
        <p:nvGrpSpPr>
          <p:cNvPr id="147" name="Group 5">
            <a:extLst>
              <a:ext uri="{FF2B5EF4-FFF2-40B4-BE49-F238E27FC236}">
                <a16:creationId xmlns:a16="http://schemas.microsoft.com/office/drawing/2014/main" id="{0D3CD89B-F2C6-40D5-9A5F-A724A63E4F98}"/>
              </a:ext>
            </a:extLst>
          </p:cNvPr>
          <p:cNvGrpSpPr>
            <a:grpSpLocks/>
          </p:cNvGrpSpPr>
          <p:nvPr/>
        </p:nvGrpSpPr>
        <p:grpSpPr bwMode="auto">
          <a:xfrm>
            <a:off x="3436176" y="4656393"/>
            <a:ext cx="1975483" cy="1477480"/>
            <a:chOff x="2233" y="2604"/>
            <a:chExt cx="1196" cy="1092"/>
          </a:xfrm>
        </p:grpSpPr>
        <p:sp>
          <p:nvSpPr>
            <p:cNvPr id="148" name="Oval 8">
              <a:extLst>
                <a:ext uri="{FF2B5EF4-FFF2-40B4-BE49-F238E27FC236}">
                  <a16:creationId xmlns:a16="http://schemas.microsoft.com/office/drawing/2014/main" id="{1AAA8763-0414-49B3-B242-6C6170A3FE1E}"/>
                </a:ext>
              </a:extLst>
            </p:cNvPr>
            <p:cNvSpPr>
              <a:spLocks noChangeArrowheads="1"/>
            </p:cNvSpPr>
            <p:nvPr/>
          </p:nvSpPr>
          <p:spPr bwMode="gray">
            <a:xfrm>
              <a:off x="2275" y="2604"/>
              <a:ext cx="1101" cy="1092"/>
            </a:xfrm>
            <a:prstGeom prst="ellipse">
              <a:avLst/>
            </a:prstGeom>
            <a:gradFill rotWithShape="1">
              <a:gsLst>
                <a:gs pos="0">
                  <a:srgbClr val="B2B2B2"/>
                </a:gs>
                <a:gs pos="100000">
                  <a:srgbClr val="F1F1F1"/>
                </a:gs>
              </a:gsLst>
              <a:lin ang="5400000" scaled="1"/>
            </a:gradFill>
            <a:ln w="19050" algn="ctr">
              <a:noFill/>
              <a:round/>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49" name="Oval 9">
              <a:extLst>
                <a:ext uri="{FF2B5EF4-FFF2-40B4-BE49-F238E27FC236}">
                  <a16:creationId xmlns:a16="http://schemas.microsoft.com/office/drawing/2014/main" id="{C3286043-2ED1-46E2-B41D-E2309F355083}"/>
                </a:ext>
              </a:extLst>
            </p:cNvPr>
            <p:cNvSpPr>
              <a:spLocks noChangeArrowheads="1"/>
            </p:cNvSpPr>
            <p:nvPr/>
          </p:nvSpPr>
          <p:spPr bwMode="gray">
            <a:xfrm>
              <a:off x="2321" y="2654"/>
              <a:ext cx="1006"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950773"/>
              <a:endParaRPr lang="zh-TW" altLang="en-US" sz="1900">
                <a:solidFill>
                  <a:prstClr val="white"/>
                </a:solidFill>
                <a:latin typeface="Constantia"/>
                <a:ea typeface="新細明體" charset="-120"/>
              </a:endParaRPr>
            </a:p>
          </p:txBody>
        </p:sp>
        <p:pic>
          <p:nvPicPr>
            <p:cNvPr id="150" name="Picture 10" descr="circuler_1">
              <a:extLst>
                <a:ext uri="{FF2B5EF4-FFF2-40B4-BE49-F238E27FC236}">
                  <a16:creationId xmlns:a16="http://schemas.microsoft.com/office/drawing/2014/main" id="{240BD2AC-4936-4B9B-9DD4-A0B883143175}"/>
                </a:ext>
              </a:extLst>
            </p:cNvPr>
            <p:cNvPicPr>
              <a:picLocks noChangeAspect="1" noChangeArrowheads="1"/>
            </p:cNvPicPr>
            <p:nvPr/>
          </p:nvPicPr>
          <p:blipFill>
            <a:blip r:embed="rId3" cstate="print"/>
            <a:srcRect/>
            <a:stretch>
              <a:fillRect/>
            </a:stretch>
          </p:blipFill>
          <p:spPr bwMode="gray">
            <a:xfrm>
              <a:off x="2358" y="2690"/>
              <a:ext cx="939" cy="918"/>
            </a:xfrm>
            <a:prstGeom prst="rect">
              <a:avLst/>
            </a:prstGeom>
            <a:noFill/>
            <a:ln w="9525">
              <a:noFill/>
              <a:miter lim="800000"/>
              <a:headEnd/>
              <a:tailEnd/>
            </a:ln>
          </p:spPr>
        </p:pic>
        <p:sp>
          <p:nvSpPr>
            <p:cNvPr id="151" name="Oval 11">
              <a:extLst>
                <a:ext uri="{FF2B5EF4-FFF2-40B4-BE49-F238E27FC236}">
                  <a16:creationId xmlns:a16="http://schemas.microsoft.com/office/drawing/2014/main" id="{FD287473-3554-427F-A143-1574636FD6BB}"/>
                </a:ext>
              </a:extLst>
            </p:cNvPr>
            <p:cNvSpPr>
              <a:spLocks noChangeArrowheads="1"/>
            </p:cNvSpPr>
            <p:nvPr/>
          </p:nvSpPr>
          <p:spPr bwMode="gray">
            <a:xfrm>
              <a:off x="2358" y="2690"/>
              <a:ext cx="933" cy="920"/>
            </a:xfrm>
            <a:prstGeom prst="ellipse">
              <a:avLst/>
            </a:prstGeom>
            <a:gradFill rotWithShape="1">
              <a:gsLst>
                <a:gs pos="0">
                  <a:srgbClr val="99FFCC">
                    <a:gamma/>
                    <a:shade val="26275"/>
                    <a:invGamma/>
                    <a:alpha val="89999"/>
                  </a:srgbClr>
                </a:gs>
                <a:gs pos="50000">
                  <a:srgbClr val="99FFCC">
                    <a:alpha val="45000"/>
                  </a:srgbClr>
                </a:gs>
                <a:gs pos="100000">
                  <a:srgbClr val="99FFCC">
                    <a:gamma/>
                    <a:shade val="26275"/>
                    <a:invGamma/>
                    <a:alpha val="89999"/>
                  </a:srgbClr>
                </a:gs>
              </a:gsLst>
              <a:lin ang="5400000" scaled="1"/>
            </a:gradFill>
            <a:ln>
              <a:noFill/>
            </a:ln>
            <a:effectLst/>
          </p:spPr>
          <p:txBody>
            <a:bodyPr wrap="none" anchor="ctr"/>
            <a:lstStyle/>
            <a:p>
              <a:pPr defTabSz="950773"/>
              <a:endParaRPr lang="zh-TW" altLang="en-US" sz="1900">
                <a:solidFill>
                  <a:prstClr val="white"/>
                </a:solidFill>
                <a:latin typeface="Constantia"/>
                <a:ea typeface="新細明體" charset="-120"/>
              </a:endParaRPr>
            </a:p>
          </p:txBody>
        </p:sp>
        <p:sp>
          <p:nvSpPr>
            <p:cNvPr id="152" name="Freeform 12">
              <a:extLst>
                <a:ext uri="{FF2B5EF4-FFF2-40B4-BE49-F238E27FC236}">
                  <a16:creationId xmlns:a16="http://schemas.microsoft.com/office/drawing/2014/main" id="{4D443491-46E2-4202-B05B-3E75A3FA0291}"/>
                </a:ext>
              </a:extLst>
            </p:cNvPr>
            <p:cNvSpPr>
              <a:spLocks/>
            </p:cNvSpPr>
            <p:nvPr/>
          </p:nvSpPr>
          <p:spPr bwMode="gray">
            <a:xfrm>
              <a:off x="2454" y="2708"/>
              <a:ext cx="733" cy="320"/>
            </a:xfrm>
            <a:custGeom>
              <a:avLst/>
              <a:gdLst>
                <a:gd name="T0" fmla="*/ 69 w 1321"/>
                <a:gd name="T1" fmla="*/ 7 h 712"/>
                <a:gd name="T2" fmla="*/ 69 w 1321"/>
                <a:gd name="T3" fmla="*/ 8 h 712"/>
                <a:gd name="T4" fmla="*/ 69 w 1321"/>
                <a:gd name="T5" fmla="*/ 9 h 712"/>
                <a:gd name="T6" fmla="*/ 69 w 1321"/>
                <a:gd name="T7" fmla="*/ 9 h 712"/>
                <a:gd name="T8" fmla="*/ 68 w 1321"/>
                <a:gd name="T9" fmla="*/ 10 h 712"/>
                <a:gd name="T10" fmla="*/ 67 w 1321"/>
                <a:gd name="T11" fmla="*/ 11 h 712"/>
                <a:gd name="T12" fmla="*/ 65 w 1321"/>
                <a:gd name="T13" fmla="*/ 11 h 712"/>
                <a:gd name="T14" fmla="*/ 63 w 1321"/>
                <a:gd name="T15" fmla="*/ 12 h 712"/>
                <a:gd name="T16" fmla="*/ 60 w 1321"/>
                <a:gd name="T17" fmla="*/ 12 h 712"/>
                <a:gd name="T18" fmla="*/ 57 w 1321"/>
                <a:gd name="T19" fmla="*/ 12 h 712"/>
                <a:gd name="T20" fmla="*/ 54 w 1321"/>
                <a:gd name="T21" fmla="*/ 13 h 712"/>
                <a:gd name="T22" fmla="*/ 51 w 1321"/>
                <a:gd name="T23" fmla="*/ 13 h 712"/>
                <a:gd name="T24" fmla="*/ 47 w 1321"/>
                <a:gd name="T25" fmla="*/ 13 h 712"/>
                <a:gd name="T26" fmla="*/ 43 w 1321"/>
                <a:gd name="T27" fmla="*/ 13 h 712"/>
                <a:gd name="T28" fmla="*/ 42 w 1321"/>
                <a:gd name="T29" fmla="*/ 13 h 712"/>
                <a:gd name="T30" fmla="*/ 25 w 1321"/>
                <a:gd name="T31" fmla="*/ 13 h 712"/>
                <a:gd name="T32" fmla="*/ 24 w 1321"/>
                <a:gd name="T33" fmla="*/ 13 h 712"/>
                <a:gd name="T34" fmla="*/ 22 w 1321"/>
                <a:gd name="T35" fmla="*/ 13 h 712"/>
                <a:gd name="T36" fmla="*/ 18 w 1321"/>
                <a:gd name="T37" fmla="*/ 13 h 712"/>
                <a:gd name="T38" fmla="*/ 15 w 1321"/>
                <a:gd name="T39" fmla="*/ 13 h 712"/>
                <a:gd name="T40" fmla="*/ 12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4 w 1321"/>
                <a:gd name="T89" fmla="*/ 0 h 712"/>
                <a:gd name="T90" fmla="*/ 49 w 1321"/>
                <a:gd name="T91" fmla="*/ 1 h 712"/>
                <a:gd name="T92" fmla="*/ 53 w 1321"/>
                <a:gd name="T93" fmla="*/ 2 h 712"/>
                <a:gd name="T94" fmla="*/ 57 w 1321"/>
                <a:gd name="T95" fmla="*/ 3 h 712"/>
                <a:gd name="T96" fmla="*/ 60 w 1321"/>
                <a:gd name="T97" fmla="*/ 4 h 712"/>
                <a:gd name="T98" fmla="*/ 63 w 1321"/>
                <a:gd name="T99" fmla="*/ 4 h 712"/>
                <a:gd name="T100" fmla="*/ 66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99FFCC">
                    <a:alpha val="17998"/>
                  </a:srgbClr>
                </a:gs>
              </a:gsLst>
              <a:lin ang="5400000" scaled="1"/>
            </a:gradFill>
            <a:ln w="0">
              <a:noFill/>
              <a:prstDash val="solid"/>
              <a:round/>
              <a:headEnd/>
              <a:tailEnd/>
            </a:ln>
          </p:spPr>
          <p:txBody>
            <a:bodyPr/>
            <a:lstStyle/>
            <a:p>
              <a:pPr defTabSz="950773"/>
              <a:endParaRPr lang="ar-SA" sz="1900">
                <a:solidFill>
                  <a:prstClr val="white"/>
                </a:solidFill>
                <a:latin typeface="Constantia"/>
              </a:endParaRPr>
            </a:p>
          </p:txBody>
        </p:sp>
        <p:grpSp>
          <p:nvGrpSpPr>
            <p:cNvPr id="153" name="Group 13">
              <a:extLst>
                <a:ext uri="{FF2B5EF4-FFF2-40B4-BE49-F238E27FC236}">
                  <a16:creationId xmlns:a16="http://schemas.microsoft.com/office/drawing/2014/main" id="{2A2DD2D1-AA88-4505-8E9B-22AB6717BD1A}"/>
                </a:ext>
              </a:extLst>
            </p:cNvPr>
            <p:cNvGrpSpPr>
              <a:grpSpLocks/>
            </p:cNvGrpSpPr>
            <p:nvPr/>
          </p:nvGrpSpPr>
          <p:grpSpPr bwMode="auto">
            <a:xfrm rot="-1297425" flipH="1" flipV="1">
              <a:off x="2440" y="3403"/>
              <a:ext cx="828" cy="189"/>
              <a:chOff x="2512" y="1060"/>
              <a:chExt cx="910" cy="236"/>
            </a:xfrm>
          </p:grpSpPr>
          <p:grpSp>
            <p:nvGrpSpPr>
              <p:cNvPr id="155" name="Group 14">
                <a:extLst>
                  <a:ext uri="{FF2B5EF4-FFF2-40B4-BE49-F238E27FC236}">
                    <a16:creationId xmlns:a16="http://schemas.microsoft.com/office/drawing/2014/main" id="{15680A53-EC25-48FC-A3C1-94E7FB9FE378}"/>
                  </a:ext>
                </a:extLst>
              </p:cNvPr>
              <p:cNvGrpSpPr>
                <a:grpSpLocks/>
              </p:cNvGrpSpPr>
              <p:nvPr/>
            </p:nvGrpSpPr>
            <p:grpSpPr bwMode="auto">
              <a:xfrm>
                <a:off x="2512" y="1060"/>
                <a:ext cx="742" cy="186"/>
                <a:chOff x="1565" y="2568"/>
                <a:chExt cx="1118" cy="279"/>
              </a:xfrm>
            </p:grpSpPr>
            <p:sp>
              <p:nvSpPr>
                <p:cNvPr id="161" name="AutoShape 15">
                  <a:extLst>
                    <a:ext uri="{FF2B5EF4-FFF2-40B4-BE49-F238E27FC236}">
                      <a16:creationId xmlns:a16="http://schemas.microsoft.com/office/drawing/2014/main" id="{05746D76-B063-4742-B08F-262C4FD9DA4B}"/>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62" name="AutoShape 16">
                  <a:extLst>
                    <a:ext uri="{FF2B5EF4-FFF2-40B4-BE49-F238E27FC236}">
                      <a16:creationId xmlns:a16="http://schemas.microsoft.com/office/drawing/2014/main" id="{8D7A9ED5-832A-4C99-BEBC-F17334EB7B73}"/>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63" name="AutoShape 17">
                  <a:extLst>
                    <a:ext uri="{FF2B5EF4-FFF2-40B4-BE49-F238E27FC236}">
                      <a16:creationId xmlns:a16="http://schemas.microsoft.com/office/drawing/2014/main" id="{70B92C2A-8CB0-4F8A-84B7-6BDCC6793CBB}"/>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64" name="AutoShape 18">
                  <a:extLst>
                    <a:ext uri="{FF2B5EF4-FFF2-40B4-BE49-F238E27FC236}">
                      <a16:creationId xmlns:a16="http://schemas.microsoft.com/office/drawing/2014/main" id="{09A0BD3B-AE29-447E-8B80-D596FABC146F}"/>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grpSp>
          <p:grpSp>
            <p:nvGrpSpPr>
              <p:cNvPr id="156" name="Group 19">
                <a:extLst>
                  <a:ext uri="{FF2B5EF4-FFF2-40B4-BE49-F238E27FC236}">
                    <a16:creationId xmlns:a16="http://schemas.microsoft.com/office/drawing/2014/main" id="{391D8522-1FEA-4993-ABB6-B6FE1294A6A9}"/>
                  </a:ext>
                </a:extLst>
              </p:cNvPr>
              <p:cNvGrpSpPr>
                <a:grpSpLocks/>
              </p:cNvGrpSpPr>
              <p:nvPr/>
            </p:nvGrpSpPr>
            <p:grpSpPr bwMode="auto">
              <a:xfrm rot="1353540">
                <a:off x="2680" y="1110"/>
                <a:ext cx="742" cy="186"/>
                <a:chOff x="1565" y="2568"/>
                <a:chExt cx="1118" cy="279"/>
              </a:xfrm>
            </p:grpSpPr>
            <p:sp>
              <p:nvSpPr>
                <p:cNvPr id="157" name="AutoShape 20">
                  <a:extLst>
                    <a:ext uri="{FF2B5EF4-FFF2-40B4-BE49-F238E27FC236}">
                      <a16:creationId xmlns:a16="http://schemas.microsoft.com/office/drawing/2014/main" id="{FD6BB1A2-3008-41F4-879D-8DA02BFE6690}"/>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58" name="AutoShape 21">
                  <a:extLst>
                    <a:ext uri="{FF2B5EF4-FFF2-40B4-BE49-F238E27FC236}">
                      <a16:creationId xmlns:a16="http://schemas.microsoft.com/office/drawing/2014/main" id="{A94F8609-C060-4BB4-B2C2-08DEE0E49CC1}"/>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59" name="AutoShape 22">
                  <a:extLst>
                    <a:ext uri="{FF2B5EF4-FFF2-40B4-BE49-F238E27FC236}">
                      <a16:creationId xmlns:a16="http://schemas.microsoft.com/office/drawing/2014/main" id="{33E3E449-BF6E-4408-9B92-0B2CEF97DB9F}"/>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60" name="AutoShape 23">
                  <a:extLst>
                    <a:ext uri="{FF2B5EF4-FFF2-40B4-BE49-F238E27FC236}">
                      <a16:creationId xmlns:a16="http://schemas.microsoft.com/office/drawing/2014/main" id="{3F13331E-11E4-4CEA-A7DF-3F1F7615D19D}"/>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grpSp>
        </p:grpSp>
        <p:sp>
          <p:nvSpPr>
            <p:cNvPr id="154" name="Rectangle 24">
              <a:extLst>
                <a:ext uri="{FF2B5EF4-FFF2-40B4-BE49-F238E27FC236}">
                  <a16:creationId xmlns:a16="http://schemas.microsoft.com/office/drawing/2014/main" id="{762AFF20-560D-41DF-A8B4-33F4BC957A8C}"/>
                </a:ext>
              </a:extLst>
            </p:cNvPr>
            <p:cNvSpPr>
              <a:spLocks noChangeArrowheads="1"/>
            </p:cNvSpPr>
            <p:nvPr/>
          </p:nvSpPr>
          <p:spPr bwMode="black">
            <a:xfrm>
              <a:off x="2233" y="2895"/>
              <a:ext cx="1196" cy="503"/>
            </a:xfrm>
            <a:prstGeom prst="rect">
              <a:avLst/>
            </a:prstGeom>
            <a:noFill/>
            <a:ln w="9525" algn="ctr">
              <a:noFill/>
              <a:miter lim="800000"/>
              <a:headEnd/>
              <a:tailEnd/>
            </a:ln>
          </p:spPr>
          <p:txBody>
            <a:bodyPr wrap="square">
              <a:spAutoFit/>
            </a:bodyPr>
            <a:lstStyle/>
            <a:p>
              <a:pPr algn="ctr" defTabSz="950773"/>
              <a:r>
                <a:rPr lang="en-US" altLang="zh-TW" sz="3200" b="1" dirty="0">
                  <a:solidFill>
                    <a:srgbClr val="000066"/>
                  </a:solidFill>
                  <a:latin typeface="Hacen Tunisia" panose="02000000000000000000" pitchFamily="2" charset="-78"/>
                  <a:ea typeface="標楷體" pitchFamily="65" charset="-120"/>
                  <a:cs typeface="Hacen Tunisia" panose="02000000000000000000" pitchFamily="2" charset="-78"/>
                </a:rPr>
                <a:t>25Mb</a:t>
              </a:r>
              <a:endParaRPr lang="zh-TW" altLang="en-US" sz="3200" b="1" dirty="0">
                <a:solidFill>
                  <a:srgbClr val="000066"/>
                </a:solidFill>
                <a:latin typeface="Hacen Tunisia" panose="02000000000000000000" pitchFamily="2" charset="-78"/>
                <a:ea typeface="標楷體" pitchFamily="65" charset="-120"/>
                <a:cs typeface="Hacen Tunisia" panose="02000000000000000000" pitchFamily="2" charset="-78"/>
              </a:endParaRPr>
            </a:p>
          </p:txBody>
        </p:sp>
      </p:grpSp>
      <p:grpSp>
        <p:nvGrpSpPr>
          <p:cNvPr id="165" name="Group 51">
            <a:extLst>
              <a:ext uri="{FF2B5EF4-FFF2-40B4-BE49-F238E27FC236}">
                <a16:creationId xmlns:a16="http://schemas.microsoft.com/office/drawing/2014/main" id="{2F7DFF3E-1204-4A1E-ACF3-34EC1B425ECB}"/>
              </a:ext>
            </a:extLst>
          </p:cNvPr>
          <p:cNvGrpSpPr>
            <a:grpSpLocks/>
          </p:cNvGrpSpPr>
          <p:nvPr/>
        </p:nvGrpSpPr>
        <p:grpSpPr bwMode="auto">
          <a:xfrm>
            <a:off x="3426887" y="2719798"/>
            <a:ext cx="1900065" cy="1470088"/>
            <a:chOff x="624" y="2604"/>
            <a:chExt cx="1102" cy="1092"/>
          </a:xfrm>
        </p:grpSpPr>
        <p:sp>
          <p:nvSpPr>
            <p:cNvPr id="166" name="Oval 54">
              <a:extLst>
                <a:ext uri="{FF2B5EF4-FFF2-40B4-BE49-F238E27FC236}">
                  <a16:creationId xmlns:a16="http://schemas.microsoft.com/office/drawing/2014/main" id="{AAE1A617-060E-4B75-94AB-A87E71CBB399}"/>
                </a:ext>
              </a:extLst>
            </p:cNvPr>
            <p:cNvSpPr>
              <a:spLocks noChangeArrowheads="1"/>
            </p:cNvSpPr>
            <p:nvPr/>
          </p:nvSpPr>
          <p:spPr bwMode="gray">
            <a:xfrm>
              <a:off x="624" y="2604"/>
              <a:ext cx="1102" cy="1092"/>
            </a:xfrm>
            <a:prstGeom prst="ellipse">
              <a:avLst/>
            </a:prstGeom>
            <a:gradFill rotWithShape="1">
              <a:gsLst>
                <a:gs pos="0">
                  <a:srgbClr val="B2B2B2"/>
                </a:gs>
                <a:gs pos="100000">
                  <a:srgbClr val="EFEFEF"/>
                </a:gs>
              </a:gsLst>
              <a:lin ang="5400000" scaled="1"/>
            </a:gradFill>
            <a:ln w="19050" algn="ctr">
              <a:noFill/>
              <a:round/>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67" name="Oval 55">
              <a:extLst>
                <a:ext uri="{FF2B5EF4-FFF2-40B4-BE49-F238E27FC236}">
                  <a16:creationId xmlns:a16="http://schemas.microsoft.com/office/drawing/2014/main" id="{3100D0BC-B646-43FA-8DBE-EAE52C0F34F7}"/>
                </a:ext>
              </a:extLst>
            </p:cNvPr>
            <p:cNvSpPr>
              <a:spLocks noChangeArrowheads="1"/>
            </p:cNvSpPr>
            <p:nvPr/>
          </p:nvSpPr>
          <p:spPr bwMode="gray">
            <a:xfrm>
              <a:off x="671" y="2654"/>
              <a:ext cx="1005"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950773"/>
              <a:endParaRPr lang="zh-TW" altLang="en-US" sz="1900">
                <a:solidFill>
                  <a:prstClr val="white"/>
                </a:solidFill>
                <a:latin typeface="Constantia"/>
                <a:ea typeface="新細明體" charset="-120"/>
              </a:endParaRPr>
            </a:p>
          </p:txBody>
        </p:sp>
        <p:pic>
          <p:nvPicPr>
            <p:cNvPr id="168" name="Picture 56" descr="circuler_1">
              <a:extLst>
                <a:ext uri="{FF2B5EF4-FFF2-40B4-BE49-F238E27FC236}">
                  <a16:creationId xmlns:a16="http://schemas.microsoft.com/office/drawing/2014/main" id="{6739B673-6868-4890-BE11-71B591B1B1FD}"/>
                </a:ext>
              </a:extLst>
            </p:cNvPr>
            <p:cNvPicPr>
              <a:picLocks noChangeAspect="1" noChangeArrowheads="1"/>
            </p:cNvPicPr>
            <p:nvPr/>
          </p:nvPicPr>
          <p:blipFill>
            <a:blip r:embed="rId4" cstate="print"/>
            <a:srcRect/>
            <a:stretch>
              <a:fillRect/>
            </a:stretch>
          </p:blipFill>
          <p:spPr bwMode="gray">
            <a:xfrm>
              <a:off x="707" y="2690"/>
              <a:ext cx="940" cy="918"/>
            </a:xfrm>
            <a:prstGeom prst="rect">
              <a:avLst/>
            </a:prstGeom>
            <a:noFill/>
            <a:ln w="9525">
              <a:noFill/>
              <a:miter lim="800000"/>
              <a:headEnd/>
              <a:tailEnd/>
            </a:ln>
          </p:spPr>
        </p:pic>
        <p:sp>
          <p:nvSpPr>
            <p:cNvPr id="169" name="Oval 57">
              <a:extLst>
                <a:ext uri="{FF2B5EF4-FFF2-40B4-BE49-F238E27FC236}">
                  <a16:creationId xmlns:a16="http://schemas.microsoft.com/office/drawing/2014/main" id="{CFADC787-3878-4202-BFCD-115DF9423D6F}"/>
                </a:ext>
              </a:extLst>
            </p:cNvPr>
            <p:cNvSpPr>
              <a:spLocks noChangeArrowheads="1"/>
            </p:cNvSpPr>
            <p:nvPr/>
          </p:nvSpPr>
          <p:spPr bwMode="gray">
            <a:xfrm>
              <a:off x="707" y="2690"/>
              <a:ext cx="934" cy="920"/>
            </a:xfrm>
            <a:prstGeom prst="ellipse">
              <a:avLst/>
            </a:prstGeom>
            <a:gradFill rotWithShape="1">
              <a:gsLst>
                <a:gs pos="0">
                  <a:srgbClr val="FFFF99">
                    <a:gamma/>
                    <a:shade val="26275"/>
                    <a:invGamma/>
                    <a:alpha val="89999"/>
                  </a:srgbClr>
                </a:gs>
                <a:gs pos="50000">
                  <a:srgbClr val="FFFF99">
                    <a:alpha val="45000"/>
                  </a:srgbClr>
                </a:gs>
                <a:gs pos="100000">
                  <a:srgbClr val="FFFF99">
                    <a:gamma/>
                    <a:shade val="26275"/>
                    <a:invGamma/>
                    <a:alpha val="89999"/>
                  </a:srgbClr>
                </a:gs>
              </a:gsLst>
              <a:lin ang="5400000" scaled="1"/>
            </a:gradFill>
            <a:ln>
              <a:noFill/>
            </a:ln>
            <a:effectLst/>
          </p:spPr>
          <p:txBody>
            <a:bodyPr wrap="none" anchor="ctr"/>
            <a:lstStyle/>
            <a:p>
              <a:pPr defTabSz="950773"/>
              <a:endParaRPr lang="zh-TW" altLang="en-US" sz="1900">
                <a:solidFill>
                  <a:prstClr val="white"/>
                </a:solidFill>
                <a:latin typeface="Constantia"/>
                <a:ea typeface="新細明體" charset="-120"/>
              </a:endParaRPr>
            </a:p>
          </p:txBody>
        </p:sp>
        <p:sp>
          <p:nvSpPr>
            <p:cNvPr id="170" name="Freeform 58">
              <a:extLst>
                <a:ext uri="{FF2B5EF4-FFF2-40B4-BE49-F238E27FC236}">
                  <a16:creationId xmlns:a16="http://schemas.microsoft.com/office/drawing/2014/main" id="{16F6E33A-6D41-4ED9-BDBD-8A1425C01198}"/>
                </a:ext>
              </a:extLst>
            </p:cNvPr>
            <p:cNvSpPr>
              <a:spLocks/>
            </p:cNvSpPr>
            <p:nvPr/>
          </p:nvSpPr>
          <p:spPr bwMode="gray">
            <a:xfrm>
              <a:off x="803" y="2708"/>
              <a:ext cx="734" cy="320"/>
            </a:xfrm>
            <a:custGeom>
              <a:avLst/>
              <a:gdLst>
                <a:gd name="T0" fmla="*/ 69 w 1321"/>
                <a:gd name="T1" fmla="*/ 7 h 712"/>
                <a:gd name="T2" fmla="*/ 70 w 1321"/>
                <a:gd name="T3" fmla="*/ 8 h 712"/>
                <a:gd name="T4" fmla="*/ 70 w 1321"/>
                <a:gd name="T5" fmla="*/ 9 h 712"/>
                <a:gd name="T6" fmla="*/ 70 w 1321"/>
                <a:gd name="T7" fmla="*/ 9 h 712"/>
                <a:gd name="T8" fmla="*/ 69 w 1321"/>
                <a:gd name="T9" fmla="*/ 10 h 712"/>
                <a:gd name="T10" fmla="*/ 67 w 1321"/>
                <a:gd name="T11" fmla="*/ 11 h 712"/>
                <a:gd name="T12" fmla="*/ 66 w 1321"/>
                <a:gd name="T13" fmla="*/ 11 h 712"/>
                <a:gd name="T14" fmla="*/ 63 w 1321"/>
                <a:gd name="T15" fmla="*/ 12 h 712"/>
                <a:gd name="T16" fmla="*/ 61 w 1321"/>
                <a:gd name="T17" fmla="*/ 12 h 712"/>
                <a:gd name="T18" fmla="*/ 58 w 1321"/>
                <a:gd name="T19" fmla="*/ 12 h 712"/>
                <a:gd name="T20" fmla="*/ 54 w 1321"/>
                <a:gd name="T21" fmla="*/ 13 h 712"/>
                <a:gd name="T22" fmla="*/ 51 w 1321"/>
                <a:gd name="T23" fmla="*/ 13 h 712"/>
                <a:gd name="T24" fmla="*/ 48 w 1321"/>
                <a:gd name="T25" fmla="*/ 13 h 712"/>
                <a:gd name="T26" fmla="*/ 43 w 1321"/>
                <a:gd name="T27" fmla="*/ 13 h 712"/>
                <a:gd name="T28" fmla="*/ 42 w 1321"/>
                <a:gd name="T29" fmla="*/ 13 h 712"/>
                <a:gd name="T30" fmla="*/ 26 w 1321"/>
                <a:gd name="T31" fmla="*/ 13 h 712"/>
                <a:gd name="T32" fmla="*/ 25 w 1321"/>
                <a:gd name="T33" fmla="*/ 13 h 712"/>
                <a:gd name="T34" fmla="*/ 22 w 1321"/>
                <a:gd name="T35" fmla="*/ 13 h 712"/>
                <a:gd name="T36" fmla="*/ 18 w 1321"/>
                <a:gd name="T37" fmla="*/ 13 h 712"/>
                <a:gd name="T38" fmla="*/ 15 w 1321"/>
                <a:gd name="T39" fmla="*/ 13 h 712"/>
                <a:gd name="T40" fmla="*/ 13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5 w 1321"/>
                <a:gd name="T89" fmla="*/ 0 h 712"/>
                <a:gd name="T90" fmla="*/ 49 w 1321"/>
                <a:gd name="T91" fmla="*/ 1 h 712"/>
                <a:gd name="T92" fmla="*/ 53 w 1321"/>
                <a:gd name="T93" fmla="*/ 2 h 712"/>
                <a:gd name="T94" fmla="*/ 57 w 1321"/>
                <a:gd name="T95" fmla="*/ 3 h 712"/>
                <a:gd name="T96" fmla="*/ 61 w 1321"/>
                <a:gd name="T97" fmla="*/ 4 h 712"/>
                <a:gd name="T98" fmla="*/ 64 w 1321"/>
                <a:gd name="T99" fmla="*/ 4 h 712"/>
                <a:gd name="T100" fmla="*/ 67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FF99">
                    <a:alpha val="17998"/>
                  </a:srgbClr>
                </a:gs>
              </a:gsLst>
              <a:lin ang="5400000" scaled="1"/>
            </a:gradFill>
            <a:ln w="0">
              <a:noFill/>
              <a:prstDash val="solid"/>
              <a:round/>
              <a:headEnd/>
              <a:tailEnd/>
            </a:ln>
          </p:spPr>
          <p:txBody>
            <a:bodyPr/>
            <a:lstStyle/>
            <a:p>
              <a:pPr defTabSz="950773"/>
              <a:endParaRPr lang="ar-SA" sz="1900">
                <a:solidFill>
                  <a:prstClr val="white"/>
                </a:solidFill>
                <a:latin typeface="Constantia"/>
              </a:endParaRPr>
            </a:p>
          </p:txBody>
        </p:sp>
        <p:sp>
          <p:nvSpPr>
            <p:cNvPr id="171" name="Rectangle 59">
              <a:extLst>
                <a:ext uri="{FF2B5EF4-FFF2-40B4-BE49-F238E27FC236}">
                  <a16:creationId xmlns:a16="http://schemas.microsoft.com/office/drawing/2014/main" id="{D4CD2D8E-773C-421F-A57C-481EDE2D02A0}"/>
                </a:ext>
              </a:extLst>
            </p:cNvPr>
            <p:cNvSpPr>
              <a:spLocks noChangeArrowheads="1"/>
            </p:cNvSpPr>
            <p:nvPr/>
          </p:nvSpPr>
          <p:spPr bwMode="black">
            <a:xfrm>
              <a:off x="804" y="2891"/>
              <a:ext cx="591" cy="452"/>
            </a:xfrm>
            <a:prstGeom prst="rect">
              <a:avLst/>
            </a:prstGeom>
            <a:noFill/>
            <a:ln w="9525" algn="ctr">
              <a:noFill/>
              <a:miter lim="800000"/>
              <a:headEnd/>
              <a:tailEnd/>
            </a:ln>
          </p:spPr>
          <p:txBody>
            <a:bodyPr wrap="none">
              <a:spAutoFit/>
            </a:bodyPr>
            <a:lstStyle/>
            <a:p>
              <a:pPr algn="ctr" defTabSz="950773" rtl="1"/>
              <a:r>
                <a:rPr lang="en-US" altLang="zh-TW" sz="2800" b="1" dirty="0">
                  <a:solidFill>
                    <a:srgbClr val="000066"/>
                  </a:solidFill>
                  <a:latin typeface="Hacen Tunisia" panose="02000000000000000000" pitchFamily="2" charset="-78"/>
                  <a:ea typeface="標楷體" pitchFamily="65" charset="-120"/>
                  <a:cs typeface="Hacen Tunisia" panose="02000000000000000000" pitchFamily="2" charset="-78"/>
                </a:rPr>
                <a:t>6Mb</a:t>
              </a:r>
              <a:endParaRPr lang="zh-TW" altLang="en-US" sz="2800" b="1" dirty="0">
                <a:solidFill>
                  <a:srgbClr val="000066"/>
                </a:solidFill>
                <a:latin typeface="Hacen Tunisia" panose="02000000000000000000" pitchFamily="2" charset="-78"/>
                <a:ea typeface="標楷體" pitchFamily="65" charset="-120"/>
                <a:cs typeface="Hacen Tunisia" panose="02000000000000000000" pitchFamily="2" charset="-78"/>
              </a:endParaRPr>
            </a:p>
          </p:txBody>
        </p:sp>
        <p:grpSp>
          <p:nvGrpSpPr>
            <p:cNvPr id="172" name="Group 60">
              <a:extLst>
                <a:ext uri="{FF2B5EF4-FFF2-40B4-BE49-F238E27FC236}">
                  <a16:creationId xmlns:a16="http://schemas.microsoft.com/office/drawing/2014/main" id="{CE522342-1745-450D-8CFA-EAE06E5B8F26}"/>
                </a:ext>
              </a:extLst>
            </p:cNvPr>
            <p:cNvGrpSpPr>
              <a:grpSpLocks/>
            </p:cNvGrpSpPr>
            <p:nvPr/>
          </p:nvGrpSpPr>
          <p:grpSpPr bwMode="auto">
            <a:xfrm rot="-1297425" flipH="1" flipV="1">
              <a:off x="779" y="3400"/>
              <a:ext cx="820" cy="189"/>
              <a:chOff x="2522" y="1060"/>
              <a:chExt cx="900" cy="236"/>
            </a:xfrm>
          </p:grpSpPr>
          <p:grpSp>
            <p:nvGrpSpPr>
              <p:cNvPr id="173" name="Group 61">
                <a:extLst>
                  <a:ext uri="{FF2B5EF4-FFF2-40B4-BE49-F238E27FC236}">
                    <a16:creationId xmlns:a16="http://schemas.microsoft.com/office/drawing/2014/main" id="{FCD446E5-BFCA-421D-A279-AE29AA9F1165}"/>
                  </a:ext>
                </a:extLst>
              </p:cNvPr>
              <p:cNvGrpSpPr>
                <a:grpSpLocks/>
              </p:cNvGrpSpPr>
              <p:nvPr/>
            </p:nvGrpSpPr>
            <p:grpSpPr bwMode="auto">
              <a:xfrm>
                <a:off x="2522" y="1060"/>
                <a:ext cx="742" cy="186"/>
                <a:chOff x="1565" y="2568"/>
                <a:chExt cx="1118" cy="279"/>
              </a:xfrm>
            </p:grpSpPr>
            <p:sp>
              <p:nvSpPr>
                <p:cNvPr id="179" name="AutoShape 62">
                  <a:extLst>
                    <a:ext uri="{FF2B5EF4-FFF2-40B4-BE49-F238E27FC236}">
                      <a16:creationId xmlns:a16="http://schemas.microsoft.com/office/drawing/2014/main" id="{FAD6FAC2-D0D3-4019-8FF5-FA844322EABE}"/>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80" name="AutoShape 63">
                  <a:extLst>
                    <a:ext uri="{FF2B5EF4-FFF2-40B4-BE49-F238E27FC236}">
                      <a16:creationId xmlns:a16="http://schemas.microsoft.com/office/drawing/2014/main" id="{B0615C4F-784D-4331-A84F-97F83FC8C8F6}"/>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81" name="AutoShape 64">
                  <a:extLst>
                    <a:ext uri="{FF2B5EF4-FFF2-40B4-BE49-F238E27FC236}">
                      <a16:creationId xmlns:a16="http://schemas.microsoft.com/office/drawing/2014/main" id="{058CE8E8-98A6-43CC-B8C9-468EA4AE3C83}"/>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82" name="AutoShape 65">
                  <a:extLst>
                    <a:ext uri="{FF2B5EF4-FFF2-40B4-BE49-F238E27FC236}">
                      <a16:creationId xmlns:a16="http://schemas.microsoft.com/office/drawing/2014/main" id="{F52F26F7-D0A8-4103-9624-DD2E88EDBEEE}"/>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grpSp>
          <p:grpSp>
            <p:nvGrpSpPr>
              <p:cNvPr id="174" name="Group 66">
                <a:extLst>
                  <a:ext uri="{FF2B5EF4-FFF2-40B4-BE49-F238E27FC236}">
                    <a16:creationId xmlns:a16="http://schemas.microsoft.com/office/drawing/2014/main" id="{1EE8AACD-2C43-482C-9E88-9D98F4902C12}"/>
                  </a:ext>
                </a:extLst>
              </p:cNvPr>
              <p:cNvGrpSpPr>
                <a:grpSpLocks/>
              </p:cNvGrpSpPr>
              <p:nvPr/>
            </p:nvGrpSpPr>
            <p:grpSpPr bwMode="auto">
              <a:xfrm rot="1353540">
                <a:off x="2680" y="1110"/>
                <a:ext cx="742" cy="186"/>
                <a:chOff x="1565" y="2568"/>
                <a:chExt cx="1118" cy="279"/>
              </a:xfrm>
            </p:grpSpPr>
            <p:sp>
              <p:nvSpPr>
                <p:cNvPr id="175" name="AutoShape 67">
                  <a:extLst>
                    <a:ext uri="{FF2B5EF4-FFF2-40B4-BE49-F238E27FC236}">
                      <a16:creationId xmlns:a16="http://schemas.microsoft.com/office/drawing/2014/main" id="{A3355DDB-9F54-44D3-A29C-E837278DAF34}"/>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76" name="AutoShape 68">
                  <a:extLst>
                    <a:ext uri="{FF2B5EF4-FFF2-40B4-BE49-F238E27FC236}">
                      <a16:creationId xmlns:a16="http://schemas.microsoft.com/office/drawing/2014/main" id="{C5AE9E1A-A279-489B-B589-325C1BB29BB9}"/>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77" name="AutoShape 69">
                  <a:extLst>
                    <a:ext uri="{FF2B5EF4-FFF2-40B4-BE49-F238E27FC236}">
                      <a16:creationId xmlns:a16="http://schemas.microsoft.com/office/drawing/2014/main" id="{EECEECBF-3542-4CB5-AAD6-23F130999315}"/>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78" name="AutoShape 70">
                  <a:extLst>
                    <a:ext uri="{FF2B5EF4-FFF2-40B4-BE49-F238E27FC236}">
                      <a16:creationId xmlns:a16="http://schemas.microsoft.com/office/drawing/2014/main" id="{82562B66-9FEF-451A-8980-582A34C94DA4}"/>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grpSp>
        </p:grpSp>
      </p:grpSp>
      <p:grpSp>
        <p:nvGrpSpPr>
          <p:cNvPr id="183" name="Group 51">
            <a:extLst>
              <a:ext uri="{FF2B5EF4-FFF2-40B4-BE49-F238E27FC236}">
                <a16:creationId xmlns:a16="http://schemas.microsoft.com/office/drawing/2014/main" id="{E1721EA4-1D91-4BA4-B461-39C8F37A92F6}"/>
              </a:ext>
            </a:extLst>
          </p:cNvPr>
          <p:cNvGrpSpPr>
            <a:grpSpLocks/>
          </p:cNvGrpSpPr>
          <p:nvPr/>
        </p:nvGrpSpPr>
        <p:grpSpPr bwMode="auto">
          <a:xfrm>
            <a:off x="6235791" y="2145368"/>
            <a:ext cx="1900065" cy="1470088"/>
            <a:chOff x="624" y="2604"/>
            <a:chExt cx="1102" cy="1092"/>
          </a:xfrm>
        </p:grpSpPr>
        <p:sp>
          <p:nvSpPr>
            <p:cNvPr id="184" name="Oval 54">
              <a:extLst>
                <a:ext uri="{FF2B5EF4-FFF2-40B4-BE49-F238E27FC236}">
                  <a16:creationId xmlns:a16="http://schemas.microsoft.com/office/drawing/2014/main" id="{A9EDE3C7-BC58-4675-BE40-FC0354927700}"/>
                </a:ext>
              </a:extLst>
            </p:cNvPr>
            <p:cNvSpPr>
              <a:spLocks noChangeArrowheads="1"/>
            </p:cNvSpPr>
            <p:nvPr/>
          </p:nvSpPr>
          <p:spPr bwMode="gray">
            <a:xfrm>
              <a:off x="624" y="2604"/>
              <a:ext cx="1102" cy="1092"/>
            </a:xfrm>
            <a:prstGeom prst="ellipse">
              <a:avLst/>
            </a:prstGeom>
            <a:gradFill rotWithShape="1">
              <a:gsLst>
                <a:gs pos="0">
                  <a:srgbClr val="B2B2B2"/>
                </a:gs>
                <a:gs pos="100000">
                  <a:srgbClr val="EFEFEF"/>
                </a:gs>
              </a:gsLst>
              <a:lin ang="5400000" scaled="1"/>
            </a:gradFill>
            <a:ln w="19050" algn="ctr">
              <a:noFill/>
              <a:round/>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85" name="Oval 55">
              <a:extLst>
                <a:ext uri="{FF2B5EF4-FFF2-40B4-BE49-F238E27FC236}">
                  <a16:creationId xmlns:a16="http://schemas.microsoft.com/office/drawing/2014/main" id="{28B83C12-49E6-4705-8483-753C14DFD270}"/>
                </a:ext>
              </a:extLst>
            </p:cNvPr>
            <p:cNvSpPr>
              <a:spLocks noChangeArrowheads="1"/>
            </p:cNvSpPr>
            <p:nvPr/>
          </p:nvSpPr>
          <p:spPr bwMode="gray">
            <a:xfrm>
              <a:off x="671" y="2654"/>
              <a:ext cx="1005"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950773"/>
              <a:endParaRPr lang="zh-TW" altLang="en-US" sz="1900">
                <a:solidFill>
                  <a:prstClr val="white"/>
                </a:solidFill>
                <a:latin typeface="Constantia"/>
                <a:ea typeface="新細明體" charset="-120"/>
              </a:endParaRPr>
            </a:p>
          </p:txBody>
        </p:sp>
        <p:pic>
          <p:nvPicPr>
            <p:cNvPr id="186" name="Picture 56" descr="circuler_1">
              <a:extLst>
                <a:ext uri="{FF2B5EF4-FFF2-40B4-BE49-F238E27FC236}">
                  <a16:creationId xmlns:a16="http://schemas.microsoft.com/office/drawing/2014/main" id="{AD31B7D9-7F27-459C-9EFA-9ABEF01960A8}"/>
                </a:ext>
              </a:extLst>
            </p:cNvPr>
            <p:cNvPicPr>
              <a:picLocks noChangeAspect="1" noChangeArrowheads="1"/>
            </p:cNvPicPr>
            <p:nvPr/>
          </p:nvPicPr>
          <p:blipFill>
            <a:blip r:embed="rId4" cstate="print"/>
            <a:srcRect/>
            <a:stretch>
              <a:fillRect/>
            </a:stretch>
          </p:blipFill>
          <p:spPr bwMode="gray">
            <a:xfrm>
              <a:off x="707" y="2690"/>
              <a:ext cx="940" cy="918"/>
            </a:xfrm>
            <a:prstGeom prst="rect">
              <a:avLst/>
            </a:prstGeom>
            <a:noFill/>
            <a:ln w="9525">
              <a:noFill/>
              <a:miter lim="800000"/>
              <a:headEnd/>
              <a:tailEnd/>
            </a:ln>
          </p:spPr>
        </p:pic>
        <p:sp>
          <p:nvSpPr>
            <p:cNvPr id="187" name="Oval 57">
              <a:extLst>
                <a:ext uri="{FF2B5EF4-FFF2-40B4-BE49-F238E27FC236}">
                  <a16:creationId xmlns:a16="http://schemas.microsoft.com/office/drawing/2014/main" id="{4BAE3751-5B95-4DE7-996D-F331E4F53E5C}"/>
                </a:ext>
              </a:extLst>
            </p:cNvPr>
            <p:cNvSpPr>
              <a:spLocks noChangeArrowheads="1"/>
            </p:cNvSpPr>
            <p:nvPr/>
          </p:nvSpPr>
          <p:spPr bwMode="gray">
            <a:xfrm>
              <a:off x="707" y="2690"/>
              <a:ext cx="934" cy="920"/>
            </a:xfrm>
            <a:prstGeom prst="ellipse">
              <a:avLst/>
            </a:prstGeom>
            <a:gradFill rotWithShape="1">
              <a:gsLst>
                <a:gs pos="0">
                  <a:srgbClr val="FFFF99">
                    <a:gamma/>
                    <a:shade val="26275"/>
                    <a:invGamma/>
                    <a:alpha val="89999"/>
                  </a:srgbClr>
                </a:gs>
                <a:gs pos="50000">
                  <a:srgbClr val="FFFF99">
                    <a:alpha val="45000"/>
                  </a:srgbClr>
                </a:gs>
                <a:gs pos="100000">
                  <a:srgbClr val="FFFF99">
                    <a:gamma/>
                    <a:shade val="26275"/>
                    <a:invGamma/>
                    <a:alpha val="89999"/>
                  </a:srgbClr>
                </a:gs>
              </a:gsLst>
              <a:lin ang="5400000" scaled="1"/>
            </a:gradFill>
            <a:ln>
              <a:noFill/>
            </a:ln>
            <a:effectLst/>
          </p:spPr>
          <p:txBody>
            <a:bodyPr wrap="none" anchor="ctr"/>
            <a:lstStyle/>
            <a:p>
              <a:pPr defTabSz="950773"/>
              <a:endParaRPr lang="zh-TW" altLang="en-US" sz="1900">
                <a:solidFill>
                  <a:prstClr val="white"/>
                </a:solidFill>
                <a:latin typeface="Constantia"/>
                <a:ea typeface="新細明體" charset="-120"/>
              </a:endParaRPr>
            </a:p>
          </p:txBody>
        </p:sp>
        <p:sp>
          <p:nvSpPr>
            <p:cNvPr id="188" name="Freeform 58">
              <a:extLst>
                <a:ext uri="{FF2B5EF4-FFF2-40B4-BE49-F238E27FC236}">
                  <a16:creationId xmlns:a16="http://schemas.microsoft.com/office/drawing/2014/main" id="{218E232A-7581-42EC-9FF9-3FEA77219892}"/>
                </a:ext>
              </a:extLst>
            </p:cNvPr>
            <p:cNvSpPr>
              <a:spLocks/>
            </p:cNvSpPr>
            <p:nvPr/>
          </p:nvSpPr>
          <p:spPr bwMode="gray">
            <a:xfrm>
              <a:off x="803" y="2708"/>
              <a:ext cx="734" cy="320"/>
            </a:xfrm>
            <a:custGeom>
              <a:avLst/>
              <a:gdLst>
                <a:gd name="T0" fmla="*/ 69 w 1321"/>
                <a:gd name="T1" fmla="*/ 7 h 712"/>
                <a:gd name="T2" fmla="*/ 70 w 1321"/>
                <a:gd name="T3" fmla="*/ 8 h 712"/>
                <a:gd name="T4" fmla="*/ 70 w 1321"/>
                <a:gd name="T5" fmla="*/ 9 h 712"/>
                <a:gd name="T6" fmla="*/ 70 w 1321"/>
                <a:gd name="T7" fmla="*/ 9 h 712"/>
                <a:gd name="T8" fmla="*/ 69 w 1321"/>
                <a:gd name="T9" fmla="*/ 10 h 712"/>
                <a:gd name="T10" fmla="*/ 67 w 1321"/>
                <a:gd name="T11" fmla="*/ 11 h 712"/>
                <a:gd name="T12" fmla="*/ 66 w 1321"/>
                <a:gd name="T13" fmla="*/ 11 h 712"/>
                <a:gd name="T14" fmla="*/ 63 w 1321"/>
                <a:gd name="T15" fmla="*/ 12 h 712"/>
                <a:gd name="T16" fmla="*/ 61 w 1321"/>
                <a:gd name="T17" fmla="*/ 12 h 712"/>
                <a:gd name="T18" fmla="*/ 58 w 1321"/>
                <a:gd name="T19" fmla="*/ 12 h 712"/>
                <a:gd name="T20" fmla="*/ 54 w 1321"/>
                <a:gd name="T21" fmla="*/ 13 h 712"/>
                <a:gd name="T22" fmla="*/ 51 w 1321"/>
                <a:gd name="T23" fmla="*/ 13 h 712"/>
                <a:gd name="T24" fmla="*/ 48 w 1321"/>
                <a:gd name="T25" fmla="*/ 13 h 712"/>
                <a:gd name="T26" fmla="*/ 43 w 1321"/>
                <a:gd name="T27" fmla="*/ 13 h 712"/>
                <a:gd name="T28" fmla="*/ 42 w 1321"/>
                <a:gd name="T29" fmla="*/ 13 h 712"/>
                <a:gd name="T30" fmla="*/ 26 w 1321"/>
                <a:gd name="T31" fmla="*/ 13 h 712"/>
                <a:gd name="T32" fmla="*/ 25 w 1321"/>
                <a:gd name="T33" fmla="*/ 13 h 712"/>
                <a:gd name="T34" fmla="*/ 22 w 1321"/>
                <a:gd name="T35" fmla="*/ 13 h 712"/>
                <a:gd name="T36" fmla="*/ 18 w 1321"/>
                <a:gd name="T37" fmla="*/ 13 h 712"/>
                <a:gd name="T38" fmla="*/ 15 w 1321"/>
                <a:gd name="T39" fmla="*/ 13 h 712"/>
                <a:gd name="T40" fmla="*/ 13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5 w 1321"/>
                <a:gd name="T89" fmla="*/ 0 h 712"/>
                <a:gd name="T90" fmla="*/ 49 w 1321"/>
                <a:gd name="T91" fmla="*/ 1 h 712"/>
                <a:gd name="T92" fmla="*/ 53 w 1321"/>
                <a:gd name="T93" fmla="*/ 2 h 712"/>
                <a:gd name="T94" fmla="*/ 57 w 1321"/>
                <a:gd name="T95" fmla="*/ 3 h 712"/>
                <a:gd name="T96" fmla="*/ 61 w 1321"/>
                <a:gd name="T97" fmla="*/ 4 h 712"/>
                <a:gd name="T98" fmla="*/ 64 w 1321"/>
                <a:gd name="T99" fmla="*/ 4 h 712"/>
                <a:gd name="T100" fmla="*/ 67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FF99">
                    <a:alpha val="17998"/>
                  </a:srgbClr>
                </a:gs>
              </a:gsLst>
              <a:lin ang="5400000" scaled="1"/>
            </a:gradFill>
            <a:ln w="0">
              <a:noFill/>
              <a:prstDash val="solid"/>
              <a:round/>
              <a:headEnd/>
              <a:tailEnd/>
            </a:ln>
          </p:spPr>
          <p:txBody>
            <a:bodyPr/>
            <a:lstStyle/>
            <a:p>
              <a:pPr defTabSz="950773"/>
              <a:endParaRPr lang="ar-SA" sz="1900">
                <a:solidFill>
                  <a:prstClr val="white"/>
                </a:solidFill>
                <a:latin typeface="Constantia"/>
              </a:endParaRPr>
            </a:p>
          </p:txBody>
        </p:sp>
        <p:sp>
          <p:nvSpPr>
            <p:cNvPr id="189" name="Rectangle 59">
              <a:extLst>
                <a:ext uri="{FF2B5EF4-FFF2-40B4-BE49-F238E27FC236}">
                  <a16:creationId xmlns:a16="http://schemas.microsoft.com/office/drawing/2014/main" id="{098CE6EC-B7B5-4F81-AD1B-1E19B1D4268D}"/>
                </a:ext>
              </a:extLst>
            </p:cNvPr>
            <p:cNvSpPr>
              <a:spLocks noChangeArrowheads="1"/>
            </p:cNvSpPr>
            <p:nvPr/>
          </p:nvSpPr>
          <p:spPr bwMode="black">
            <a:xfrm>
              <a:off x="804" y="2891"/>
              <a:ext cx="722" cy="452"/>
            </a:xfrm>
            <a:prstGeom prst="rect">
              <a:avLst/>
            </a:prstGeom>
            <a:noFill/>
            <a:ln w="9525" algn="ctr">
              <a:noFill/>
              <a:miter lim="800000"/>
              <a:headEnd/>
              <a:tailEnd/>
            </a:ln>
          </p:spPr>
          <p:txBody>
            <a:bodyPr wrap="none">
              <a:spAutoFit/>
            </a:bodyPr>
            <a:lstStyle/>
            <a:p>
              <a:pPr algn="ctr" defTabSz="950773" rtl="1"/>
              <a:r>
                <a:rPr lang="en-US" altLang="zh-TW" sz="2800" b="1" dirty="0">
                  <a:solidFill>
                    <a:srgbClr val="000066"/>
                  </a:solidFill>
                  <a:latin typeface="Hacen Tunisia" panose="02000000000000000000" pitchFamily="2" charset="-78"/>
                  <a:ea typeface="標楷體" pitchFamily="65" charset="-120"/>
                  <a:cs typeface="Hacen Tunisia" panose="02000000000000000000" pitchFamily="2" charset="-78"/>
                </a:rPr>
                <a:t>12Mb</a:t>
              </a:r>
              <a:endParaRPr lang="zh-TW" altLang="en-US" sz="2800" b="1" dirty="0">
                <a:solidFill>
                  <a:srgbClr val="000066"/>
                </a:solidFill>
                <a:latin typeface="Hacen Tunisia" panose="02000000000000000000" pitchFamily="2" charset="-78"/>
                <a:ea typeface="標楷體" pitchFamily="65" charset="-120"/>
                <a:cs typeface="Hacen Tunisia" panose="02000000000000000000" pitchFamily="2" charset="-78"/>
              </a:endParaRPr>
            </a:p>
          </p:txBody>
        </p:sp>
        <p:grpSp>
          <p:nvGrpSpPr>
            <p:cNvPr id="190" name="Group 60">
              <a:extLst>
                <a:ext uri="{FF2B5EF4-FFF2-40B4-BE49-F238E27FC236}">
                  <a16:creationId xmlns:a16="http://schemas.microsoft.com/office/drawing/2014/main" id="{97F26BC2-43C4-4A05-89CD-96409C7AF840}"/>
                </a:ext>
              </a:extLst>
            </p:cNvPr>
            <p:cNvGrpSpPr>
              <a:grpSpLocks/>
            </p:cNvGrpSpPr>
            <p:nvPr/>
          </p:nvGrpSpPr>
          <p:grpSpPr bwMode="auto">
            <a:xfrm rot="-1297425" flipH="1" flipV="1">
              <a:off x="779" y="3400"/>
              <a:ext cx="820" cy="189"/>
              <a:chOff x="2522" y="1060"/>
              <a:chExt cx="900" cy="236"/>
            </a:xfrm>
          </p:grpSpPr>
          <p:grpSp>
            <p:nvGrpSpPr>
              <p:cNvPr id="191" name="Group 61">
                <a:extLst>
                  <a:ext uri="{FF2B5EF4-FFF2-40B4-BE49-F238E27FC236}">
                    <a16:creationId xmlns:a16="http://schemas.microsoft.com/office/drawing/2014/main" id="{4AD0CA61-0B47-40C1-B0BA-1BE72EC3983A}"/>
                  </a:ext>
                </a:extLst>
              </p:cNvPr>
              <p:cNvGrpSpPr>
                <a:grpSpLocks/>
              </p:cNvGrpSpPr>
              <p:nvPr/>
            </p:nvGrpSpPr>
            <p:grpSpPr bwMode="auto">
              <a:xfrm>
                <a:off x="2522" y="1060"/>
                <a:ext cx="742" cy="186"/>
                <a:chOff x="1565" y="2568"/>
                <a:chExt cx="1118" cy="279"/>
              </a:xfrm>
            </p:grpSpPr>
            <p:sp>
              <p:nvSpPr>
                <p:cNvPr id="197" name="AutoShape 62">
                  <a:extLst>
                    <a:ext uri="{FF2B5EF4-FFF2-40B4-BE49-F238E27FC236}">
                      <a16:creationId xmlns:a16="http://schemas.microsoft.com/office/drawing/2014/main" id="{4576B5D8-6767-456D-8074-2FE08CBE5B8D}"/>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98" name="AutoShape 63">
                  <a:extLst>
                    <a:ext uri="{FF2B5EF4-FFF2-40B4-BE49-F238E27FC236}">
                      <a16:creationId xmlns:a16="http://schemas.microsoft.com/office/drawing/2014/main" id="{03826F3F-CE30-49BE-B0AD-28AE7761A736}"/>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99" name="AutoShape 64">
                  <a:extLst>
                    <a:ext uri="{FF2B5EF4-FFF2-40B4-BE49-F238E27FC236}">
                      <a16:creationId xmlns:a16="http://schemas.microsoft.com/office/drawing/2014/main" id="{ADE5A407-7DEB-4D9B-96A8-F3E3D162BABA}"/>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00" name="AutoShape 65">
                  <a:extLst>
                    <a:ext uri="{FF2B5EF4-FFF2-40B4-BE49-F238E27FC236}">
                      <a16:creationId xmlns:a16="http://schemas.microsoft.com/office/drawing/2014/main" id="{1605C010-95A0-481B-B63C-E9AD56868313}"/>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grpSp>
          <p:grpSp>
            <p:nvGrpSpPr>
              <p:cNvPr id="192" name="Group 66">
                <a:extLst>
                  <a:ext uri="{FF2B5EF4-FFF2-40B4-BE49-F238E27FC236}">
                    <a16:creationId xmlns:a16="http://schemas.microsoft.com/office/drawing/2014/main" id="{EAD9B694-2548-4203-8128-E44BD825D919}"/>
                  </a:ext>
                </a:extLst>
              </p:cNvPr>
              <p:cNvGrpSpPr>
                <a:grpSpLocks/>
              </p:cNvGrpSpPr>
              <p:nvPr/>
            </p:nvGrpSpPr>
            <p:grpSpPr bwMode="auto">
              <a:xfrm rot="1353540">
                <a:off x="2680" y="1110"/>
                <a:ext cx="742" cy="186"/>
                <a:chOff x="1565" y="2568"/>
                <a:chExt cx="1118" cy="279"/>
              </a:xfrm>
            </p:grpSpPr>
            <p:sp>
              <p:nvSpPr>
                <p:cNvPr id="193" name="AutoShape 67">
                  <a:extLst>
                    <a:ext uri="{FF2B5EF4-FFF2-40B4-BE49-F238E27FC236}">
                      <a16:creationId xmlns:a16="http://schemas.microsoft.com/office/drawing/2014/main" id="{DCA80EE7-EE13-4D0A-BCD9-DC9AF82967C3}"/>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94" name="AutoShape 68">
                  <a:extLst>
                    <a:ext uri="{FF2B5EF4-FFF2-40B4-BE49-F238E27FC236}">
                      <a16:creationId xmlns:a16="http://schemas.microsoft.com/office/drawing/2014/main" id="{F3B2C80A-69BD-4896-85A3-ECE505EC4D02}"/>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95" name="AutoShape 69">
                  <a:extLst>
                    <a:ext uri="{FF2B5EF4-FFF2-40B4-BE49-F238E27FC236}">
                      <a16:creationId xmlns:a16="http://schemas.microsoft.com/office/drawing/2014/main" id="{BE355655-144E-4C57-8C70-62C9DB39682F}"/>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96" name="AutoShape 70">
                  <a:extLst>
                    <a:ext uri="{FF2B5EF4-FFF2-40B4-BE49-F238E27FC236}">
                      <a16:creationId xmlns:a16="http://schemas.microsoft.com/office/drawing/2014/main" id="{988B95DA-0BDD-4C19-ADFF-EFE4D994452B}"/>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grpSp>
        </p:grpSp>
      </p:grpSp>
      <p:grpSp>
        <p:nvGrpSpPr>
          <p:cNvPr id="202" name="Group 5">
            <a:extLst>
              <a:ext uri="{FF2B5EF4-FFF2-40B4-BE49-F238E27FC236}">
                <a16:creationId xmlns:a16="http://schemas.microsoft.com/office/drawing/2014/main" id="{A829B621-5FEB-4F5C-9E26-E9CDDD856F0A}"/>
              </a:ext>
            </a:extLst>
          </p:cNvPr>
          <p:cNvGrpSpPr>
            <a:grpSpLocks/>
          </p:cNvGrpSpPr>
          <p:nvPr/>
        </p:nvGrpSpPr>
        <p:grpSpPr bwMode="auto">
          <a:xfrm>
            <a:off x="9209616" y="4286394"/>
            <a:ext cx="1975483" cy="1477480"/>
            <a:chOff x="2233" y="2604"/>
            <a:chExt cx="1196" cy="1092"/>
          </a:xfrm>
        </p:grpSpPr>
        <p:sp>
          <p:nvSpPr>
            <p:cNvPr id="203" name="Oval 8">
              <a:extLst>
                <a:ext uri="{FF2B5EF4-FFF2-40B4-BE49-F238E27FC236}">
                  <a16:creationId xmlns:a16="http://schemas.microsoft.com/office/drawing/2014/main" id="{D51560EF-B6C3-4FAD-9EBB-B759F253B8D5}"/>
                </a:ext>
              </a:extLst>
            </p:cNvPr>
            <p:cNvSpPr>
              <a:spLocks noChangeArrowheads="1"/>
            </p:cNvSpPr>
            <p:nvPr/>
          </p:nvSpPr>
          <p:spPr bwMode="gray">
            <a:xfrm>
              <a:off x="2275" y="2604"/>
              <a:ext cx="1101" cy="1092"/>
            </a:xfrm>
            <a:prstGeom prst="ellipse">
              <a:avLst/>
            </a:prstGeom>
            <a:gradFill rotWithShape="1">
              <a:gsLst>
                <a:gs pos="0">
                  <a:srgbClr val="B2B2B2"/>
                </a:gs>
                <a:gs pos="100000">
                  <a:srgbClr val="F1F1F1"/>
                </a:gs>
              </a:gsLst>
              <a:lin ang="5400000" scaled="1"/>
            </a:gradFill>
            <a:ln w="19050" algn="ctr">
              <a:noFill/>
              <a:round/>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04" name="Oval 9">
              <a:extLst>
                <a:ext uri="{FF2B5EF4-FFF2-40B4-BE49-F238E27FC236}">
                  <a16:creationId xmlns:a16="http://schemas.microsoft.com/office/drawing/2014/main" id="{10601E2D-7954-4F9E-9C6D-EA352D6A06DE}"/>
                </a:ext>
              </a:extLst>
            </p:cNvPr>
            <p:cNvSpPr>
              <a:spLocks noChangeArrowheads="1"/>
            </p:cNvSpPr>
            <p:nvPr/>
          </p:nvSpPr>
          <p:spPr bwMode="gray">
            <a:xfrm>
              <a:off x="2321" y="2654"/>
              <a:ext cx="1006"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950773"/>
              <a:endParaRPr lang="zh-TW" altLang="en-US" sz="1900">
                <a:solidFill>
                  <a:prstClr val="white"/>
                </a:solidFill>
                <a:latin typeface="Constantia"/>
                <a:ea typeface="新細明體" charset="-120"/>
              </a:endParaRPr>
            </a:p>
          </p:txBody>
        </p:sp>
        <p:pic>
          <p:nvPicPr>
            <p:cNvPr id="205" name="Picture 10" descr="circuler_1">
              <a:extLst>
                <a:ext uri="{FF2B5EF4-FFF2-40B4-BE49-F238E27FC236}">
                  <a16:creationId xmlns:a16="http://schemas.microsoft.com/office/drawing/2014/main" id="{F0E4E7DE-D00B-4D91-A61D-85D0FFB6F866}"/>
                </a:ext>
              </a:extLst>
            </p:cNvPr>
            <p:cNvPicPr>
              <a:picLocks noChangeAspect="1" noChangeArrowheads="1"/>
            </p:cNvPicPr>
            <p:nvPr/>
          </p:nvPicPr>
          <p:blipFill>
            <a:blip r:embed="rId3" cstate="print"/>
            <a:srcRect/>
            <a:stretch>
              <a:fillRect/>
            </a:stretch>
          </p:blipFill>
          <p:spPr bwMode="gray">
            <a:xfrm>
              <a:off x="2358" y="2690"/>
              <a:ext cx="939" cy="918"/>
            </a:xfrm>
            <a:prstGeom prst="rect">
              <a:avLst/>
            </a:prstGeom>
            <a:noFill/>
            <a:ln w="9525">
              <a:noFill/>
              <a:miter lim="800000"/>
              <a:headEnd/>
              <a:tailEnd/>
            </a:ln>
          </p:spPr>
        </p:pic>
        <p:sp>
          <p:nvSpPr>
            <p:cNvPr id="206" name="Oval 11">
              <a:extLst>
                <a:ext uri="{FF2B5EF4-FFF2-40B4-BE49-F238E27FC236}">
                  <a16:creationId xmlns:a16="http://schemas.microsoft.com/office/drawing/2014/main" id="{F703F5A8-4048-4D21-A236-BE7397ACB44A}"/>
                </a:ext>
              </a:extLst>
            </p:cNvPr>
            <p:cNvSpPr>
              <a:spLocks noChangeArrowheads="1"/>
            </p:cNvSpPr>
            <p:nvPr/>
          </p:nvSpPr>
          <p:spPr bwMode="gray">
            <a:xfrm>
              <a:off x="2358" y="2690"/>
              <a:ext cx="933" cy="920"/>
            </a:xfrm>
            <a:prstGeom prst="ellipse">
              <a:avLst/>
            </a:prstGeom>
            <a:gradFill rotWithShape="1">
              <a:gsLst>
                <a:gs pos="0">
                  <a:srgbClr val="99FFCC">
                    <a:gamma/>
                    <a:shade val="26275"/>
                    <a:invGamma/>
                    <a:alpha val="89999"/>
                  </a:srgbClr>
                </a:gs>
                <a:gs pos="50000">
                  <a:srgbClr val="99FFCC">
                    <a:alpha val="45000"/>
                  </a:srgbClr>
                </a:gs>
                <a:gs pos="100000">
                  <a:srgbClr val="99FFCC">
                    <a:gamma/>
                    <a:shade val="26275"/>
                    <a:invGamma/>
                    <a:alpha val="89999"/>
                  </a:srgbClr>
                </a:gs>
              </a:gsLst>
              <a:lin ang="5400000" scaled="1"/>
            </a:gradFill>
            <a:ln>
              <a:noFill/>
            </a:ln>
            <a:effectLst/>
          </p:spPr>
          <p:txBody>
            <a:bodyPr wrap="none" anchor="ctr"/>
            <a:lstStyle/>
            <a:p>
              <a:pPr defTabSz="950773"/>
              <a:endParaRPr lang="zh-TW" altLang="en-US" sz="1900">
                <a:solidFill>
                  <a:prstClr val="white"/>
                </a:solidFill>
                <a:latin typeface="Constantia"/>
                <a:ea typeface="新細明體" charset="-120"/>
              </a:endParaRPr>
            </a:p>
          </p:txBody>
        </p:sp>
        <p:sp>
          <p:nvSpPr>
            <p:cNvPr id="207" name="Freeform 12">
              <a:extLst>
                <a:ext uri="{FF2B5EF4-FFF2-40B4-BE49-F238E27FC236}">
                  <a16:creationId xmlns:a16="http://schemas.microsoft.com/office/drawing/2014/main" id="{9CC95C06-0238-49F3-9405-BEF6E5F8042A}"/>
                </a:ext>
              </a:extLst>
            </p:cNvPr>
            <p:cNvSpPr>
              <a:spLocks/>
            </p:cNvSpPr>
            <p:nvPr/>
          </p:nvSpPr>
          <p:spPr bwMode="gray">
            <a:xfrm>
              <a:off x="2454" y="2708"/>
              <a:ext cx="733" cy="320"/>
            </a:xfrm>
            <a:custGeom>
              <a:avLst/>
              <a:gdLst>
                <a:gd name="T0" fmla="*/ 69 w 1321"/>
                <a:gd name="T1" fmla="*/ 7 h 712"/>
                <a:gd name="T2" fmla="*/ 69 w 1321"/>
                <a:gd name="T3" fmla="*/ 8 h 712"/>
                <a:gd name="T4" fmla="*/ 69 w 1321"/>
                <a:gd name="T5" fmla="*/ 9 h 712"/>
                <a:gd name="T6" fmla="*/ 69 w 1321"/>
                <a:gd name="T7" fmla="*/ 9 h 712"/>
                <a:gd name="T8" fmla="*/ 68 w 1321"/>
                <a:gd name="T9" fmla="*/ 10 h 712"/>
                <a:gd name="T10" fmla="*/ 67 w 1321"/>
                <a:gd name="T11" fmla="*/ 11 h 712"/>
                <a:gd name="T12" fmla="*/ 65 w 1321"/>
                <a:gd name="T13" fmla="*/ 11 h 712"/>
                <a:gd name="T14" fmla="*/ 63 w 1321"/>
                <a:gd name="T15" fmla="*/ 12 h 712"/>
                <a:gd name="T16" fmla="*/ 60 w 1321"/>
                <a:gd name="T17" fmla="*/ 12 h 712"/>
                <a:gd name="T18" fmla="*/ 57 w 1321"/>
                <a:gd name="T19" fmla="*/ 12 h 712"/>
                <a:gd name="T20" fmla="*/ 54 w 1321"/>
                <a:gd name="T21" fmla="*/ 13 h 712"/>
                <a:gd name="T22" fmla="*/ 51 w 1321"/>
                <a:gd name="T23" fmla="*/ 13 h 712"/>
                <a:gd name="T24" fmla="*/ 47 w 1321"/>
                <a:gd name="T25" fmla="*/ 13 h 712"/>
                <a:gd name="T26" fmla="*/ 43 w 1321"/>
                <a:gd name="T27" fmla="*/ 13 h 712"/>
                <a:gd name="T28" fmla="*/ 42 w 1321"/>
                <a:gd name="T29" fmla="*/ 13 h 712"/>
                <a:gd name="T30" fmla="*/ 25 w 1321"/>
                <a:gd name="T31" fmla="*/ 13 h 712"/>
                <a:gd name="T32" fmla="*/ 24 w 1321"/>
                <a:gd name="T33" fmla="*/ 13 h 712"/>
                <a:gd name="T34" fmla="*/ 22 w 1321"/>
                <a:gd name="T35" fmla="*/ 13 h 712"/>
                <a:gd name="T36" fmla="*/ 18 w 1321"/>
                <a:gd name="T37" fmla="*/ 13 h 712"/>
                <a:gd name="T38" fmla="*/ 15 w 1321"/>
                <a:gd name="T39" fmla="*/ 13 h 712"/>
                <a:gd name="T40" fmla="*/ 12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4 w 1321"/>
                <a:gd name="T89" fmla="*/ 0 h 712"/>
                <a:gd name="T90" fmla="*/ 49 w 1321"/>
                <a:gd name="T91" fmla="*/ 1 h 712"/>
                <a:gd name="T92" fmla="*/ 53 w 1321"/>
                <a:gd name="T93" fmla="*/ 2 h 712"/>
                <a:gd name="T94" fmla="*/ 57 w 1321"/>
                <a:gd name="T95" fmla="*/ 3 h 712"/>
                <a:gd name="T96" fmla="*/ 60 w 1321"/>
                <a:gd name="T97" fmla="*/ 4 h 712"/>
                <a:gd name="T98" fmla="*/ 63 w 1321"/>
                <a:gd name="T99" fmla="*/ 4 h 712"/>
                <a:gd name="T100" fmla="*/ 66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99FFCC">
                    <a:alpha val="17998"/>
                  </a:srgbClr>
                </a:gs>
              </a:gsLst>
              <a:lin ang="5400000" scaled="1"/>
            </a:gradFill>
            <a:ln w="0">
              <a:noFill/>
              <a:prstDash val="solid"/>
              <a:round/>
              <a:headEnd/>
              <a:tailEnd/>
            </a:ln>
          </p:spPr>
          <p:txBody>
            <a:bodyPr/>
            <a:lstStyle/>
            <a:p>
              <a:pPr defTabSz="950773"/>
              <a:endParaRPr lang="ar-SA" sz="1900">
                <a:solidFill>
                  <a:prstClr val="white"/>
                </a:solidFill>
                <a:latin typeface="Constantia"/>
              </a:endParaRPr>
            </a:p>
          </p:txBody>
        </p:sp>
        <p:grpSp>
          <p:nvGrpSpPr>
            <p:cNvPr id="208" name="Group 13">
              <a:extLst>
                <a:ext uri="{FF2B5EF4-FFF2-40B4-BE49-F238E27FC236}">
                  <a16:creationId xmlns:a16="http://schemas.microsoft.com/office/drawing/2014/main" id="{4BC9E796-2D4A-4A91-94F7-292600B3EB65}"/>
                </a:ext>
              </a:extLst>
            </p:cNvPr>
            <p:cNvGrpSpPr>
              <a:grpSpLocks/>
            </p:cNvGrpSpPr>
            <p:nvPr/>
          </p:nvGrpSpPr>
          <p:grpSpPr bwMode="auto">
            <a:xfrm rot="-1297425" flipH="1" flipV="1">
              <a:off x="2441" y="3402"/>
              <a:ext cx="826" cy="189"/>
              <a:chOff x="2514" y="1060"/>
              <a:chExt cx="908" cy="236"/>
            </a:xfrm>
          </p:grpSpPr>
          <p:grpSp>
            <p:nvGrpSpPr>
              <p:cNvPr id="210" name="Group 14">
                <a:extLst>
                  <a:ext uri="{FF2B5EF4-FFF2-40B4-BE49-F238E27FC236}">
                    <a16:creationId xmlns:a16="http://schemas.microsoft.com/office/drawing/2014/main" id="{64AE63E8-D0C3-485F-A608-EDBE50791FDC}"/>
                  </a:ext>
                </a:extLst>
              </p:cNvPr>
              <p:cNvGrpSpPr>
                <a:grpSpLocks/>
              </p:cNvGrpSpPr>
              <p:nvPr/>
            </p:nvGrpSpPr>
            <p:grpSpPr bwMode="auto">
              <a:xfrm>
                <a:off x="2514" y="1060"/>
                <a:ext cx="742" cy="186"/>
                <a:chOff x="1565" y="2568"/>
                <a:chExt cx="1118" cy="279"/>
              </a:xfrm>
            </p:grpSpPr>
            <p:sp>
              <p:nvSpPr>
                <p:cNvPr id="216" name="AutoShape 15">
                  <a:extLst>
                    <a:ext uri="{FF2B5EF4-FFF2-40B4-BE49-F238E27FC236}">
                      <a16:creationId xmlns:a16="http://schemas.microsoft.com/office/drawing/2014/main" id="{E7BDBF90-5D77-4BE7-959C-2D7D964E5E4E}"/>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17" name="AutoShape 16">
                  <a:extLst>
                    <a:ext uri="{FF2B5EF4-FFF2-40B4-BE49-F238E27FC236}">
                      <a16:creationId xmlns:a16="http://schemas.microsoft.com/office/drawing/2014/main" id="{FC49A63D-28E4-43F8-A0CC-B6A0029FD75C}"/>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18" name="AutoShape 17">
                  <a:extLst>
                    <a:ext uri="{FF2B5EF4-FFF2-40B4-BE49-F238E27FC236}">
                      <a16:creationId xmlns:a16="http://schemas.microsoft.com/office/drawing/2014/main" id="{3C10BAF0-1DA8-492C-B2EA-D9977092C2B6}"/>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19" name="AutoShape 18">
                  <a:extLst>
                    <a:ext uri="{FF2B5EF4-FFF2-40B4-BE49-F238E27FC236}">
                      <a16:creationId xmlns:a16="http://schemas.microsoft.com/office/drawing/2014/main" id="{3E4A6ECE-B3EE-432D-B916-E2BD18502769}"/>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grpSp>
          <p:grpSp>
            <p:nvGrpSpPr>
              <p:cNvPr id="211" name="Group 19">
                <a:extLst>
                  <a:ext uri="{FF2B5EF4-FFF2-40B4-BE49-F238E27FC236}">
                    <a16:creationId xmlns:a16="http://schemas.microsoft.com/office/drawing/2014/main" id="{737B97B4-BD2D-4E50-906D-6FA2D3EB268A}"/>
                  </a:ext>
                </a:extLst>
              </p:cNvPr>
              <p:cNvGrpSpPr>
                <a:grpSpLocks/>
              </p:cNvGrpSpPr>
              <p:nvPr/>
            </p:nvGrpSpPr>
            <p:grpSpPr bwMode="auto">
              <a:xfrm rot="1353540">
                <a:off x="2680" y="1110"/>
                <a:ext cx="742" cy="186"/>
                <a:chOff x="1565" y="2568"/>
                <a:chExt cx="1118" cy="279"/>
              </a:xfrm>
            </p:grpSpPr>
            <p:sp>
              <p:nvSpPr>
                <p:cNvPr id="212" name="AutoShape 20">
                  <a:extLst>
                    <a:ext uri="{FF2B5EF4-FFF2-40B4-BE49-F238E27FC236}">
                      <a16:creationId xmlns:a16="http://schemas.microsoft.com/office/drawing/2014/main" id="{0B9D90F2-034E-42BF-AE9B-E4846452C0E9}"/>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13" name="AutoShape 21">
                  <a:extLst>
                    <a:ext uri="{FF2B5EF4-FFF2-40B4-BE49-F238E27FC236}">
                      <a16:creationId xmlns:a16="http://schemas.microsoft.com/office/drawing/2014/main" id="{2C5555CE-9DBC-4B41-B0EE-90CC63C8F1E3}"/>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14" name="AutoShape 22">
                  <a:extLst>
                    <a:ext uri="{FF2B5EF4-FFF2-40B4-BE49-F238E27FC236}">
                      <a16:creationId xmlns:a16="http://schemas.microsoft.com/office/drawing/2014/main" id="{C4959487-38DA-487A-9682-78ED93DADB9C}"/>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15" name="AutoShape 23">
                  <a:extLst>
                    <a:ext uri="{FF2B5EF4-FFF2-40B4-BE49-F238E27FC236}">
                      <a16:creationId xmlns:a16="http://schemas.microsoft.com/office/drawing/2014/main" id="{1FBF2F27-3CB1-4248-96E3-74911DCDBDAB}"/>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grpSp>
        </p:grpSp>
        <p:sp>
          <p:nvSpPr>
            <p:cNvPr id="209" name="Rectangle 24">
              <a:extLst>
                <a:ext uri="{FF2B5EF4-FFF2-40B4-BE49-F238E27FC236}">
                  <a16:creationId xmlns:a16="http://schemas.microsoft.com/office/drawing/2014/main" id="{BC9C50B9-D47E-4980-AEA8-0ED111E49086}"/>
                </a:ext>
              </a:extLst>
            </p:cNvPr>
            <p:cNvSpPr>
              <a:spLocks noChangeArrowheads="1"/>
            </p:cNvSpPr>
            <p:nvPr/>
          </p:nvSpPr>
          <p:spPr bwMode="black">
            <a:xfrm>
              <a:off x="2233" y="2895"/>
              <a:ext cx="1196" cy="503"/>
            </a:xfrm>
            <a:prstGeom prst="rect">
              <a:avLst/>
            </a:prstGeom>
            <a:noFill/>
            <a:ln w="9525" algn="ctr">
              <a:noFill/>
              <a:miter lim="800000"/>
              <a:headEnd/>
              <a:tailEnd/>
            </a:ln>
          </p:spPr>
          <p:txBody>
            <a:bodyPr wrap="square">
              <a:spAutoFit/>
            </a:bodyPr>
            <a:lstStyle/>
            <a:p>
              <a:pPr algn="ctr" defTabSz="950773"/>
              <a:r>
                <a:rPr lang="en-US" altLang="zh-TW" sz="3200" b="1" dirty="0">
                  <a:solidFill>
                    <a:srgbClr val="000066"/>
                  </a:solidFill>
                  <a:latin typeface="Hacen Tunisia" panose="02000000000000000000" pitchFamily="2" charset="-78"/>
                  <a:ea typeface="標楷體" pitchFamily="65" charset="-120"/>
                  <a:cs typeface="Hacen Tunisia" panose="02000000000000000000" pitchFamily="2" charset="-78"/>
                </a:rPr>
                <a:t>100Mb</a:t>
              </a:r>
              <a:endParaRPr lang="zh-TW" altLang="en-US" sz="3200" b="1" dirty="0">
                <a:solidFill>
                  <a:srgbClr val="000066"/>
                </a:solidFill>
                <a:latin typeface="Hacen Tunisia" panose="02000000000000000000" pitchFamily="2" charset="-78"/>
                <a:ea typeface="標楷體" pitchFamily="65" charset="-120"/>
                <a:cs typeface="Hacen Tunisia" panose="02000000000000000000" pitchFamily="2" charset="-78"/>
              </a:endParaRPr>
            </a:p>
          </p:txBody>
        </p:sp>
      </p:grpSp>
      <p:grpSp>
        <p:nvGrpSpPr>
          <p:cNvPr id="220" name="Group 51">
            <a:extLst>
              <a:ext uri="{FF2B5EF4-FFF2-40B4-BE49-F238E27FC236}">
                <a16:creationId xmlns:a16="http://schemas.microsoft.com/office/drawing/2014/main" id="{B0460D98-4505-45D0-864D-F997627B63F7}"/>
              </a:ext>
            </a:extLst>
          </p:cNvPr>
          <p:cNvGrpSpPr>
            <a:grpSpLocks/>
          </p:cNvGrpSpPr>
          <p:nvPr/>
        </p:nvGrpSpPr>
        <p:grpSpPr bwMode="auto">
          <a:xfrm>
            <a:off x="8987671" y="1488559"/>
            <a:ext cx="1900065" cy="1470088"/>
            <a:chOff x="624" y="2604"/>
            <a:chExt cx="1102" cy="1092"/>
          </a:xfrm>
        </p:grpSpPr>
        <p:sp>
          <p:nvSpPr>
            <p:cNvPr id="221" name="Oval 54">
              <a:extLst>
                <a:ext uri="{FF2B5EF4-FFF2-40B4-BE49-F238E27FC236}">
                  <a16:creationId xmlns:a16="http://schemas.microsoft.com/office/drawing/2014/main" id="{DDCE9AB0-3170-43D6-BCC3-F4A817BA01FC}"/>
                </a:ext>
              </a:extLst>
            </p:cNvPr>
            <p:cNvSpPr>
              <a:spLocks noChangeArrowheads="1"/>
            </p:cNvSpPr>
            <p:nvPr/>
          </p:nvSpPr>
          <p:spPr bwMode="gray">
            <a:xfrm>
              <a:off x="624" y="2604"/>
              <a:ext cx="1102" cy="1092"/>
            </a:xfrm>
            <a:prstGeom prst="ellipse">
              <a:avLst/>
            </a:prstGeom>
            <a:gradFill rotWithShape="1">
              <a:gsLst>
                <a:gs pos="0">
                  <a:srgbClr val="B2B2B2"/>
                </a:gs>
                <a:gs pos="100000">
                  <a:srgbClr val="EFEFEF"/>
                </a:gs>
              </a:gsLst>
              <a:lin ang="5400000" scaled="1"/>
            </a:gradFill>
            <a:ln w="19050" algn="ctr">
              <a:noFill/>
              <a:round/>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22" name="Oval 55">
              <a:extLst>
                <a:ext uri="{FF2B5EF4-FFF2-40B4-BE49-F238E27FC236}">
                  <a16:creationId xmlns:a16="http://schemas.microsoft.com/office/drawing/2014/main" id="{DC697135-F1EC-44FC-BB72-05D018843831}"/>
                </a:ext>
              </a:extLst>
            </p:cNvPr>
            <p:cNvSpPr>
              <a:spLocks noChangeArrowheads="1"/>
            </p:cNvSpPr>
            <p:nvPr/>
          </p:nvSpPr>
          <p:spPr bwMode="gray">
            <a:xfrm>
              <a:off x="671" y="2654"/>
              <a:ext cx="1005"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950773"/>
              <a:endParaRPr lang="zh-TW" altLang="en-US" sz="1900">
                <a:solidFill>
                  <a:prstClr val="white"/>
                </a:solidFill>
                <a:latin typeface="Constantia"/>
                <a:ea typeface="新細明體" charset="-120"/>
              </a:endParaRPr>
            </a:p>
          </p:txBody>
        </p:sp>
        <p:pic>
          <p:nvPicPr>
            <p:cNvPr id="223" name="Picture 56" descr="circuler_1">
              <a:extLst>
                <a:ext uri="{FF2B5EF4-FFF2-40B4-BE49-F238E27FC236}">
                  <a16:creationId xmlns:a16="http://schemas.microsoft.com/office/drawing/2014/main" id="{6E42FA50-B97F-495B-A2FA-E376E0C19EA4}"/>
                </a:ext>
              </a:extLst>
            </p:cNvPr>
            <p:cNvPicPr>
              <a:picLocks noChangeAspect="1" noChangeArrowheads="1"/>
            </p:cNvPicPr>
            <p:nvPr/>
          </p:nvPicPr>
          <p:blipFill>
            <a:blip r:embed="rId4" cstate="print"/>
            <a:srcRect/>
            <a:stretch>
              <a:fillRect/>
            </a:stretch>
          </p:blipFill>
          <p:spPr bwMode="gray">
            <a:xfrm>
              <a:off x="707" y="2690"/>
              <a:ext cx="940" cy="918"/>
            </a:xfrm>
            <a:prstGeom prst="rect">
              <a:avLst/>
            </a:prstGeom>
            <a:noFill/>
            <a:ln w="9525">
              <a:noFill/>
              <a:miter lim="800000"/>
              <a:headEnd/>
              <a:tailEnd/>
            </a:ln>
          </p:spPr>
        </p:pic>
        <p:sp>
          <p:nvSpPr>
            <p:cNvPr id="224" name="Oval 57">
              <a:extLst>
                <a:ext uri="{FF2B5EF4-FFF2-40B4-BE49-F238E27FC236}">
                  <a16:creationId xmlns:a16="http://schemas.microsoft.com/office/drawing/2014/main" id="{6A3CF1A3-0D50-4E78-AC37-3D92BF743E58}"/>
                </a:ext>
              </a:extLst>
            </p:cNvPr>
            <p:cNvSpPr>
              <a:spLocks noChangeArrowheads="1"/>
            </p:cNvSpPr>
            <p:nvPr/>
          </p:nvSpPr>
          <p:spPr bwMode="gray">
            <a:xfrm>
              <a:off x="707" y="2690"/>
              <a:ext cx="934" cy="920"/>
            </a:xfrm>
            <a:prstGeom prst="ellipse">
              <a:avLst/>
            </a:prstGeom>
            <a:gradFill rotWithShape="1">
              <a:gsLst>
                <a:gs pos="0">
                  <a:srgbClr val="FFFF99">
                    <a:gamma/>
                    <a:shade val="26275"/>
                    <a:invGamma/>
                    <a:alpha val="89999"/>
                  </a:srgbClr>
                </a:gs>
                <a:gs pos="50000">
                  <a:srgbClr val="FFFF99">
                    <a:alpha val="45000"/>
                  </a:srgbClr>
                </a:gs>
                <a:gs pos="100000">
                  <a:srgbClr val="FFFF99">
                    <a:gamma/>
                    <a:shade val="26275"/>
                    <a:invGamma/>
                    <a:alpha val="89999"/>
                  </a:srgbClr>
                </a:gs>
              </a:gsLst>
              <a:lin ang="5400000" scaled="1"/>
            </a:gradFill>
            <a:ln>
              <a:noFill/>
            </a:ln>
            <a:effectLst/>
          </p:spPr>
          <p:txBody>
            <a:bodyPr wrap="none" anchor="ctr"/>
            <a:lstStyle/>
            <a:p>
              <a:pPr defTabSz="950773"/>
              <a:endParaRPr lang="zh-TW" altLang="en-US" sz="1900">
                <a:solidFill>
                  <a:prstClr val="white"/>
                </a:solidFill>
                <a:latin typeface="Constantia"/>
                <a:ea typeface="新細明體" charset="-120"/>
              </a:endParaRPr>
            </a:p>
          </p:txBody>
        </p:sp>
        <p:sp>
          <p:nvSpPr>
            <p:cNvPr id="225" name="Freeform 58">
              <a:extLst>
                <a:ext uri="{FF2B5EF4-FFF2-40B4-BE49-F238E27FC236}">
                  <a16:creationId xmlns:a16="http://schemas.microsoft.com/office/drawing/2014/main" id="{A784E5F1-D13F-4AE0-81B3-92DF40E9340D}"/>
                </a:ext>
              </a:extLst>
            </p:cNvPr>
            <p:cNvSpPr>
              <a:spLocks/>
            </p:cNvSpPr>
            <p:nvPr/>
          </p:nvSpPr>
          <p:spPr bwMode="gray">
            <a:xfrm>
              <a:off x="803" y="2708"/>
              <a:ext cx="734" cy="320"/>
            </a:xfrm>
            <a:custGeom>
              <a:avLst/>
              <a:gdLst>
                <a:gd name="T0" fmla="*/ 69 w 1321"/>
                <a:gd name="T1" fmla="*/ 7 h 712"/>
                <a:gd name="T2" fmla="*/ 70 w 1321"/>
                <a:gd name="T3" fmla="*/ 8 h 712"/>
                <a:gd name="T4" fmla="*/ 70 w 1321"/>
                <a:gd name="T5" fmla="*/ 9 h 712"/>
                <a:gd name="T6" fmla="*/ 70 w 1321"/>
                <a:gd name="T7" fmla="*/ 9 h 712"/>
                <a:gd name="T8" fmla="*/ 69 w 1321"/>
                <a:gd name="T9" fmla="*/ 10 h 712"/>
                <a:gd name="T10" fmla="*/ 67 w 1321"/>
                <a:gd name="T11" fmla="*/ 11 h 712"/>
                <a:gd name="T12" fmla="*/ 66 w 1321"/>
                <a:gd name="T13" fmla="*/ 11 h 712"/>
                <a:gd name="T14" fmla="*/ 63 w 1321"/>
                <a:gd name="T15" fmla="*/ 12 h 712"/>
                <a:gd name="T16" fmla="*/ 61 w 1321"/>
                <a:gd name="T17" fmla="*/ 12 h 712"/>
                <a:gd name="T18" fmla="*/ 58 w 1321"/>
                <a:gd name="T19" fmla="*/ 12 h 712"/>
                <a:gd name="T20" fmla="*/ 54 w 1321"/>
                <a:gd name="T21" fmla="*/ 13 h 712"/>
                <a:gd name="T22" fmla="*/ 51 w 1321"/>
                <a:gd name="T23" fmla="*/ 13 h 712"/>
                <a:gd name="T24" fmla="*/ 48 w 1321"/>
                <a:gd name="T25" fmla="*/ 13 h 712"/>
                <a:gd name="T26" fmla="*/ 43 w 1321"/>
                <a:gd name="T27" fmla="*/ 13 h 712"/>
                <a:gd name="T28" fmla="*/ 42 w 1321"/>
                <a:gd name="T29" fmla="*/ 13 h 712"/>
                <a:gd name="T30" fmla="*/ 26 w 1321"/>
                <a:gd name="T31" fmla="*/ 13 h 712"/>
                <a:gd name="T32" fmla="*/ 25 w 1321"/>
                <a:gd name="T33" fmla="*/ 13 h 712"/>
                <a:gd name="T34" fmla="*/ 22 w 1321"/>
                <a:gd name="T35" fmla="*/ 13 h 712"/>
                <a:gd name="T36" fmla="*/ 18 w 1321"/>
                <a:gd name="T37" fmla="*/ 13 h 712"/>
                <a:gd name="T38" fmla="*/ 15 w 1321"/>
                <a:gd name="T39" fmla="*/ 13 h 712"/>
                <a:gd name="T40" fmla="*/ 13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5 w 1321"/>
                <a:gd name="T89" fmla="*/ 0 h 712"/>
                <a:gd name="T90" fmla="*/ 49 w 1321"/>
                <a:gd name="T91" fmla="*/ 1 h 712"/>
                <a:gd name="T92" fmla="*/ 53 w 1321"/>
                <a:gd name="T93" fmla="*/ 2 h 712"/>
                <a:gd name="T94" fmla="*/ 57 w 1321"/>
                <a:gd name="T95" fmla="*/ 3 h 712"/>
                <a:gd name="T96" fmla="*/ 61 w 1321"/>
                <a:gd name="T97" fmla="*/ 4 h 712"/>
                <a:gd name="T98" fmla="*/ 64 w 1321"/>
                <a:gd name="T99" fmla="*/ 4 h 712"/>
                <a:gd name="T100" fmla="*/ 67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FF99">
                    <a:alpha val="17998"/>
                  </a:srgbClr>
                </a:gs>
              </a:gsLst>
              <a:lin ang="5400000" scaled="1"/>
            </a:gradFill>
            <a:ln w="0">
              <a:noFill/>
              <a:prstDash val="solid"/>
              <a:round/>
              <a:headEnd/>
              <a:tailEnd/>
            </a:ln>
          </p:spPr>
          <p:txBody>
            <a:bodyPr/>
            <a:lstStyle/>
            <a:p>
              <a:pPr defTabSz="950773"/>
              <a:endParaRPr lang="ar-SA" sz="1900">
                <a:solidFill>
                  <a:prstClr val="white"/>
                </a:solidFill>
                <a:latin typeface="Constantia"/>
              </a:endParaRPr>
            </a:p>
          </p:txBody>
        </p:sp>
        <p:sp>
          <p:nvSpPr>
            <p:cNvPr id="226" name="Rectangle 59">
              <a:extLst>
                <a:ext uri="{FF2B5EF4-FFF2-40B4-BE49-F238E27FC236}">
                  <a16:creationId xmlns:a16="http://schemas.microsoft.com/office/drawing/2014/main" id="{702307FE-B6EC-40CB-95D8-F9FE0B8868D3}"/>
                </a:ext>
              </a:extLst>
            </p:cNvPr>
            <p:cNvSpPr>
              <a:spLocks noChangeArrowheads="1"/>
            </p:cNvSpPr>
            <p:nvPr/>
          </p:nvSpPr>
          <p:spPr bwMode="black">
            <a:xfrm>
              <a:off x="804" y="2891"/>
              <a:ext cx="722" cy="452"/>
            </a:xfrm>
            <a:prstGeom prst="rect">
              <a:avLst/>
            </a:prstGeom>
            <a:noFill/>
            <a:ln w="9525" algn="ctr">
              <a:noFill/>
              <a:miter lim="800000"/>
              <a:headEnd/>
              <a:tailEnd/>
            </a:ln>
          </p:spPr>
          <p:txBody>
            <a:bodyPr wrap="none">
              <a:spAutoFit/>
            </a:bodyPr>
            <a:lstStyle/>
            <a:p>
              <a:pPr algn="ctr" defTabSz="950773" rtl="1"/>
              <a:r>
                <a:rPr lang="en-US" altLang="zh-TW" sz="2800" b="1" dirty="0">
                  <a:solidFill>
                    <a:srgbClr val="000066"/>
                  </a:solidFill>
                  <a:latin typeface="Hacen Tunisia" panose="02000000000000000000" pitchFamily="2" charset="-78"/>
                  <a:ea typeface="標楷體" pitchFamily="65" charset="-120"/>
                  <a:cs typeface="Hacen Tunisia" panose="02000000000000000000" pitchFamily="2" charset="-78"/>
                </a:rPr>
                <a:t>25Mb</a:t>
              </a:r>
              <a:endParaRPr lang="zh-TW" altLang="en-US" sz="2800" b="1" dirty="0">
                <a:solidFill>
                  <a:srgbClr val="000066"/>
                </a:solidFill>
                <a:latin typeface="Hacen Tunisia" panose="02000000000000000000" pitchFamily="2" charset="-78"/>
                <a:ea typeface="標楷體" pitchFamily="65" charset="-120"/>
                <a:cs typeface="Hacen Tunisia" panose="02000000000000000000" pitchFamily="2" charset="-78"/>
              </a:endParaRPr>
            </a:p>
          </p:txBody>
        </p:sp>
        <p:grpSp>
          <p:nvGrpSpPr>
            <p:cNvPr id="227" name="Group 60">
              <a:extLst>
                <a:ext uri="{FF2B5EF4-FFF2-40B4-BE49-F238E27FC236}">
                  <a16:creationId xmlns:a16="http://schemas.microsoft.com/office/drawing/2014/main" id="{A562563B-295D-4E28-AF82-7C5A549FFD97}"/>
                </a:ext>
              </a:extLst>
            </p:cNvPr>
            <p:cNvGrpSpPr>
              <a:grpSpLocks/>
            </p:cNvGrpSpPr>
            <p:nvPr/>
          </p:nvGrpSpPr>
          <p:grpSpPr bwMode="auto">
            <a:xfrm rot="-1297425" flipH="1" flipV="1">
              <a:off x="779" y="3400"/>
              <a:ext cx="820" cy="189"/>
              <a:chOff x="2522" y="1060"/>
              <a:chExt cx="900" cy="236"/>
            </a:xfrm>
          </p:grpSpPr>
          <p:grpSp>
            <p:nvGrpSpPr>
              <p:cNvPr id="228" name="Group 61">
                <a:extLst>
                  <a:ext uri="{FF2B5EF4-FFF2-40B4-BE49-F238E27FC236}">
                    <a16:creationId xmlns:a16="http://schemas.microsoft.com/office/drawing/2014/main" id="{84A058BC-6B47-4430-9A85-647CEA1D8B0B}"/>
                  </a:ext>
                </a:extLst>
              </p:cNvPr>
              <p:cNvGrpSpPr>
                <a:grpSpLocks/>
              </p:cNvGrpSpPr>
              <p:nvPr/>
            </p:nvGrpSpPr>
            <p:grpSpPr bwMode="auto">
              <a:xfrm>
                <a:off x="2522" y="1060"/>
                <a:ext cx="742" cy="186"/>
                <a:chOff x="1565" y="2568"/>
                <a:chExt cx="1118" cy="279"/>
              </a:xfrm>
            </p:grpSpPr>
            <p:sp>
              <p:nvSpPr>
                <p:cNvPr id="234" name="AutoShape 62">
                  <a:extLst>
                    <a:ext uri="{FF2B5EF4-FFF2-40B4-BE49-F238E27FC236}">
                      <a16:creationId xmlns:a16="http://schemas.microsoft.com/office/drawing/2014/main" id="{78D950E2-A7EC-4F35-8F57-75FABB88F671}"/>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35" name="AutoShape 63">
                  <a:extLst>
                    <a:ext uri="{FF2B5EF4-FFF2-40B4-BE49-F238E27FC236}">
                      <a16:creationId xmlns:a16="http://schemas.microsoft.com/office/drawing/2014/main" id="{EE131893-7944-479D-809F-2FE4EAB5692F}"/>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36" name="AutoShape 64">
                  <a:extLst>
                    <a:ext uri="{FF2B5EF4-FFF2-40B4-BE49-F238E27FC236}">
                      <a16:creationId xmlns:a16="http://schemas.microsoft.com/office/drawing/2014/main" id="{111A4BF9-EFDB-4D85-A52B-EFB892624615}"/>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37" name="AutoShape 65">
                  <a:extLst>
                    <a:ext uri="{FF2B5EF4-FFF2-40B4-BE49-F238E27FC236}">
                      <a16:creationId xmlns:a16="http://schemas.microsoft.com/office/drawing/2014/main" id="{587E63F7-9F75-4ABE-821F-D3ADC8FD93F8}"/>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grpSp>
          <p:grpSp>
            <p:nvGrpSpPr>
              <p:cNvPr id="229" name="Group 66">
                <a:extLst>
                  <a:ext uri="{FF2B5EF4-FFF2-40B4-BE49-F238E27FC236}">
                    <a16:creationId xmlns:a16="http://schemas.microsoft.com/office/drawing/2014/main" id="{4398AF0C-E232-44BE-897C-D13513DC9D31}"/>
                  </a:ext>
                </a:extLst>
              </p:cNvPr>
              <p:cNvGrpSpPr>
                <a:grpSpLocks/>
              </p:cNvGrpSpPr>
              <p:nvPr/>
            </p:nvGrpSpPr>
            <p:grpSpPr bwMode="auto">
              <a:xfrm rot="1353540">
                <a:off x="2680" y="1110"/>
                <a:ext cx="742" cy="186"/>
                <a:chOff x="1565" y="2568"/>
                <a:chExt cx="1118" cy="279"/>
              </a:xfrm>
            </p:grpSpPr>
            <p:sp>
              <p:nvSpPr>
                <p:cNvPr id="230" name="AutoShape 67">
                  <a:extLst>
                    <a:ext uri="{FF2B5EF4-FFF2-40B4-BE49-F238E27FC236}">
                      <a16:creationId xmlns:a16="http://schemas.microsoft.com/office/drawing/2014/main" id="{20119F3A-A747-4886-9F7B-B20E7DFD7E69}"/>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31" name="AutoShape 68">
                  <a:extLst>
                    <a:ext uri="{FF2B5EF4-FFF2-40B4-BE49-F238E27FC236}">
                      <a16:creationId xmlns:a16="http://schemas.microsoft.com/office/drawing/2014/main" id="{C7824FF3-6A27-48F8-A485-D79FC51E6127}"/>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32" name="AutoShape 69">
                  <a:extLst>
                    <a:ext uri="{FF2B5EF4-FFF2-40B4-BE49-F238E27FC236}">
                      <a16:creationId xmlns:a16="http://schemas.microsoft.com/office/drawing/2014/main" id="{12A29E03-17A3-4A68-A40A-94C5DF4CA246}"/>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33" name="AutoShape 70">
                  <a:extLst>
                    <a:ext uri="{FF2B5EF4-FFF2-40B4-BE49-F238E27FC236}">
                      <a16:creationId xmlns:a16="http://schemas.microsoft.com/office/drawing/2014/main" id="{08A40660-8EC4-415E-8F61-13367C9E1722}"/>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grpSp>
        </p:grpSp>
      </p:grpSp>
      <p:sp>
        <p:nvSpPr>
          <p:cNvPr id="238" name="TextBox 237">
            <a:extLst>
              <a:ext uri="{FF2B5EF4-FFF2-40B4-BE49-F238E27FC236}">
                <a16:creationId xmlns:a16="http://schemas.microsoft.com/office/drawing/2014/main" id="{E966FBD5-86FA-4EF8-8D6A-E2A6DB44E640}"/>
              </a:ext>
            </a:extLst>
          </p:cNvPr>
          <p:cNvSpPr txBox="1"/>
          <p:nvPr/>
        </p:nvSpPr>
        <p:spPr>
          <a:xfrm>
            <a:off x="6158854" y="5477244"/>
            <a:ext cx="2583445" cy="523220"/>
          </a:xfrm>
          <a:prstGeom prst="rect">
            <a:avLst/>
          </a:prstGeom>
          <a:solidFill>
            <a:srgbClr val="FF0000"/>
          </a:solidFill>
        </p:spPr>
        <p:txBody>
          <a:bodyPr wrap="square" rtlCol="0">
            <a:spAutoFit/>
          </a:bodyPr>
          <a:lstStyle/>
          <a:p>
            <a:pPr algn="ctr" defTabSz="1140973"/>
            <a:r>
              <a:rPr lang="ar-SA" sz="2800" b="1" dirty="0">
                <a:solidFill>
                  <a:schemeClr val="bg1"/>
                </a:solidFill>
                <a:latin typeface="Constantia"/>
              </a:rPr>
              <a:t>سرعة التحميل</a:t>
            </a:r>
            <a:endParaRPr lang="en-US" sz="2800" b="1" dirty="0">
              <a:solidFill>
                <a:schemeClr val="bg1"/>
              </a:solidFill>
              <a:latin typeface="Constantia"/>
            </a:endParaRPr>
          </a:p>
        </p:txBody>
      </p:sp>
      <p:sp>
        <p:nvSpPr>
          <p:cNvPr id="239" name="TextBox 238">
            <a:extLst>
              <a:ext uri="{FF2B5EF4-FFF2-40B4-BE49-F238E27FC236}">
                <a16:creationId xmlns:a16="http://schemas.microsoft.com/office/drawing/2014/main" id="{8A909BC6-D9A0-4C00-9E78-D02189739B92}"/>
              </a:ext>
            </a:extLst>
          </p:cNvPr>
          <p:cNvSpPr txBox="1"/>
          <p:nvPr/>
        </p:nvSpPr>
        <p:spPr>
          <a:xfrm>
            <a:off x="4483675" y="1982021"/>
            <a:ext cx="1748708" cy="523220"/>
          </a:xfrm>
          <a:prstGeom prst="rect">
            <a:avLst/>
          </a:prstGeom>
          <a:solidFill>
            <a:srgbClr val="FF0000"/>
          </a:solidFill>
        </p:spPr>
        <p:txBody>
          <a:bodyPr wrap="square" rtlCol="0">
            <a:spAutoFit/>
          </a:bodyPr>
          <a:lstStyle/>
          <a:p>
            <a:pPr algn="ctr" defTabSz="1140973"/>
            <a:r>
              <a:rPr lang="ar-SA" sz="2800" b="1" dirty="0">
                <a:solidFill>
                  <a:schemeClr val="bg1"/>
                </a:solidFill>
                <a:latin typeface="Constantia"/>
              </a:rPr>
              <a:t>سرعة الرفع</a:t>
            </a:r>
            <a:endParaRPr lang="en-US" sz="2800" b="1" dirty="0">
              <a:solidFill>
                <a:schemeClr val="bg1"/>
              </a:solidFill>
              <a:latin typeface="Constantia"/>
            </a:endParaRPr>
          </a:p>
        </p:txBody>
      </p:sp>
      <p:pic>
        <p:nvPicPr>
          <p:cNvPr id="240" name="Picture 239">
            <a:extLst>
              <a:ext uri="{FF2B5EF4-FFF2-40B4-BE49-F238E27FC236}">
                <a16:creationId xmlns:a16="http://schemas.microsoft.com/office/drawing/2014/main" id="{E39A5DFF-1591-4800-A899-E18601BC62F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47" y="-38645"/>
            <a:ext cx="1619896" cy="703043"/>
          </a:xfrm>
          <a:prstGeom prst="rect">
            <a:avLst/>
          </a:prstGeom>
        </p:spPr>
      </p:pic>
      <p:sp>
        <p:nvSpPr>
          <p:cNvPr id="116" name="TextBox 115">
            <a:extLst>
              <a:ext uri="{FF2B5EF4-FFF2-40B4-BE49-F238E27FC236}">
                <a16:creationId xmlns:a16="http://schemas.microsoft.com/office/drawing/2014/main" id="{6788BFA8-5A14-47DE-B4DD-DF76921DD547}"/>
              </a:ext>
            </a:extLst>
          </p:cNvPr>
          <p:cNvSpPr txBox="1"/>
          <p:nvPr/>
        </p:nvSpPr>
        <p:spPr>
          <a:xfrm>
            <a:off x="180755" y="6203044"/>
            <a:ext cx="11996068" cy="48795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rtl="1"/>
            <a:r>
              <a:rPr lang="ar-SA" b="1" dirty="0"/>
              <a:t>هي خدمة النفاذ إلى الإنترنت عريض النطاق عبر الألياف الضوئية  توفر سرعة وجودة عالية في تصفح الإنترنت</a:t>
            </a:r>
          </a:p>
        </p:txBody>
      </p:sp>
    </p:spTree>
    <p:extLst>
      <p:ext uri="{BB962C8B-B14F-4D97-AF65-F5344CB8AC3E}">
        <p14:creationId xmlns:p14="http://schemas.microsoft.com/office/powerpoint/2010/main" val="292399694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1000" fill="hold"/>
                                        <p:tgtEl>
                                          <p:spTgt spid="130"/>
                                        </p:tgtEl>
                                        <p:attrNameLst>
                                          <p:attrName>ppt_w</p:attrName>
                                        </p:attrNameLst>
                                      </p:cBhvr>
                                      <p:tavLst>
                                        <p:tav tm="0">
                                          <p:val>
                                            <p:fltVal val="0"/>
                                          </p:val>
                                        </p:tav>
                                        <p:tav tm="100000">
                                          <p:val>
                                            <p:strVal val="#ppt_w"/>
                                          </p:val>
                                        </p:tav>
                                      </p:tavLst>
                                    </p:anim>
                                    <p:anim calcmode="lin" valueType="num">
                                      <p:cBhvr>
                                        <p:cTn id="8" dur="1000" fill="hold"/>
                                        <p:tgtEl>
                                          <p:spTgt spid="130"/>
                                        </p:tgtEl>
                                        <p:attrNameLst>
                                          <p:attrName>ppt_h</p:attrName>
                                        </p:attrNameLst>
                                      </p:cBhvr>
                                      <p:tavLst>
                                        <p:tav tm="0">
                                          <p:val>
                                            <p:fltVal val="0"/>
                                          </p:val>
                                        </p:tav>
                                        <p:tav tm="100000">
                                          <p:val>
                                            <p:strVal val="#ppt_h"/>
                                          </p:val>
                                        </p:tav>
                                      </p:tavLst>
                                    </p:anim>
                                    <p:animEffect transition="in" filter="fade">
                                      <p:cBhvr>
                                        <p:cTn id="9" dur="1000"/>
                                        <p:tgtEl>
                                          <p:spTgt spid="130"/>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0-#ppt_w/2"/>
                                          </p:val>
                                        </p:tav>
                                        <p:tav tm="100000">
                                          <p:val>
                                            <p:strVal val="#ppt_x"/>
                                          </p:val>
                                        </p:tav>
                                      </p:tavLst>
                                    </p:anim>
                                    <p:anim calcmode="lin" valueType="num">
                                      <p:cBhvr additive="base">
                                        <p:cTn id="14" dur="20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3000"/>
                            </p:stCondLst>
                            <p:childTnLst>
                              <p:par>
                                <p:cTn id="16" presetID="26" presetClass="entr" presetSubtype="0" fill="hold" grpId="0" nodeType="afterEffect">
                                  <p:stCondLst>
                                    <p:cond delay="0"/>
                                  </p:stCondLst>
                                  <p:childTnLst>
                                    <p:set>
                                      <p:cBhvr>
                                        <p:cTn id="17" dur="1" fill="hold">
                                          <p:stCondLst>
                                            <p:cond delay="0"/>
                                          </p:stCondLst>
                                        </p:cTn>
                                        <p:tgtEl>
                                          <p:spTgt spid="238"/>
                                        </p:tgtEl>
                                        <p:attrNameLst>
                                          <p:attrName>style.visibility</p:attrName>
                                        </p:attrNameLst>
                                      </p:cBhvr>
                                      <p:to>
                                        <p:strVal val="visible"/>
                                      </p:to>
                                    </p:set>
                                    <p:animEffect transition="in" filter="wipe(down)">
                                      <p:cBhvr>
                                        <p:cTn id="18" dur="580">
                                          <p:stCondLst>
                                            <p:cond delay="0"/>
                                          </p:stCondLst>
                                        </p:cTn>
                                        <p:tgtEl>
                                          <p:spTgt spid="238"/>
                                        </p:tgtEl>
                                      </p:cBhvr>
                                    </p:animEffect>
                                    <p:anim calcmode="lin" valueType="num">
                                      <p:cBhvr>
                                        <p:cTn id="19" dur="1822" tmFilter="0,0; 0.14,0.36; 0.43,0.73; 0.71,0.91; 1.0,1.0">
                                          <p:stCondLst>
                                            <p:cond delay="0"/>
                                          </p:stCondLst>
                                        </p:cTn>
                                        <p:tgtEl>
                                          <p:spTgt spid="238"/>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238"/>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238"/>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238"/>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238"/>
                                        </p:tgtEl>
                                        <p:attrNameLst>
                                          <p:attrName>ppt_y</p:attrName>
                                        </p:attrNameLst>
                                      </p:cBhvr>
                                      <p:tavLst>
                                        <p:tav tm="0" fmla="#ppt_y-sin(pi*$)/81">
                                          <p:val>
                                            <p:fltVal val="0"/>
                                          </p:val>
                                        </p:tav>
                                        <p:tav tm="100000">
                                          <p:val>
                                            <p:fltVal val="1"/>
                                          </p:val>
                                        </p:tav>
                                      </p:tavLst>
                                    </p:anim>
                                    <p:animScale>
                                      <p:cBhvr>
                                        <p:cTn id="24" dur="26">
                                          <p:stCondLst>
                                            <p:cond delay="650"/>
                                          </p:stCondLst>
                                        </p:cTn>
                                        <p:tgtEl>
                                          <p:spTgt spid="238"/>
                                        </p:tgtEl>
                                      </p:cBhvr>
                                      <p:to x="100000" y="60000"/>
                                    </p:animScale>
                                    <p:animScale>
                                      <p:cBhvr>
                                        <p:cTn id="25" dur="166" decel="50000">
                                          <p:stCondLst>
                                            <p:cond delay="676"/>
                                          </p:stCondLst>
                                        </p:cTn>
                                        <p:tgtEl>
                                          <p:spTgt spid="238"/>
                                        </p:tgtEl>
                                      </p:cBhvr>
                                      <p:to x="100000" y="100000"/>
                                    </p:animScale>
                                    <p:animScale>
                                      <p:cBhvr>
                                        <p:cTn id="26" dur="26">
                                          <p:stCondLst>
                                            <p:cond delay="1312"/>
                                          </p:stCondLst>
                                        </p:cTn>
                                        <p:tgtEl>
                                          <p:spTgt spid="238"/>
                                        </p:tgtEl>
                                      </p:cBhvr>
                                      <p:to x="100000" y="80000"/>
                                    </p:animScale>
                                    <p:animScale>
                                      <p:cBhvr>
                                        <p:cTn id="27" dur="166" decel="50000">
                                          <p:stCondLst>
                                            <p:cond delay="1338"/>
                                          </p:stCondLst>
                                        </p:cTn>
                                        <p:tgtEl>
                                          <p:spTgt spid="238"/>
                                        </p:tgtEl>
                                      </p:cBhvr>
                                      <p:to x="100000" y="100000"/>
                                    </p:animScale>
                                    <p:animScale>
                                      <p:cBhvr>
                                        <p:cTn id="28" dur="26">
                                          <p:stCondLst>
                                            <p:cond delay="1642"/>
                                          </p:stCondLst>
                                        </p:cTn>
                                        <p:tgtEl>
                                          <p:spTgt spid="238"/>
                                        </p:tgtEl>
                                      </p:cBhvr>
                                      <p:to x="100000" y="90000"/>
                                    </p:animScale>
                                    <p:animScale>
                                      <p:cBhvr>
                                        <p:cTn id="29" dur="166" decel="50000">
                                          <p:stCondLst>
                                            <p:cond delay="1668"/>
                                          </p:stCondLst>
                                        </p:cTn>
                                        <p:tgtEl>
                                          <p:spTgt spid="238"/>
                                        </p:tgtEl>
                                      </p:cBhvr>
                                      <p:to x="100000" y="100000"/>
                                    </p:animScale>
                                    <p:animScale>
                                      <p:cBhvr>
                                        <p:cTn id="30" dur="26">
                                          <p:stCondLst>
                                            <p:cond delay="1808"/>
                                          </p:stCondLst>
                                        </p:cTn>
                                        <p:tgtEl>
                                          <p:spTgt spid="238"/>
                                        </p:tgtEl>
                                      </p:cBhvr>
                                      <p:to x="100000" y="95000"/>
                                    </p:animScale>
                                    <p:animScale>
                                      <p:cBhvr>
                                        <p:cTn id="31" dur="166" decel="50000">
                                          <p:stCondLst>
                                            <p:cond delay="1834"/>
                                          </p:stCondLst>
                                        </p:cTn>
                                        <p:tgtEl>
                                          <p:spTgt spid="238"/>
                                        </p:tgtEl>
                                      </p:cBhvr>
                                      <p:to x="100000" y="100000"/>
                                    </p:animScale>
                                  </p:childTnLst>
                                </p:cTn>
                              </p:par>
                              <p:par>
                                <p:cTn id="32" presetID="2" presetClass="entr" presetSubtype="8" fill="hold" nodeType="withEffect">
                                  <p:stCondLst>
                                    <p:cond delay="0"/>
                                  </p:stCondLst>
                                  <p:childTnLst>
                                    <p:set>
                                      <p:cBhvr>
                                        <p:cTn id="33" dur="1" fill="hold">
                                          <p:stCondLst>
                                            <p:cond delay="0"/>
                                          </p:stCondLst>
                                        </p:cTn>
                                        <p:tgtEl>
                                          <p:spTgt spid="147"/>
                                        </p:tgtEl>
                                        <p:attrNameLst>
                                          <p:attrName>style.visibility</p:attrName>
                                        </p:attrNameLst>
                                      </p:cBhvr>
                                      <p:to>
                                        <p:strVal val="visible"/>
                                      </p:to>
                                    </p:set>
                                    <p:anim calcmode="lin" valueType="num">
                                      <p:cBhvr additive="base">
                                        <p:cTn id="34" dur="500" fill="hold"/>
                                        <p:tgtEl>
                                          <p:spTgt spid="147"/>
                                        </p:tgtEl>
                                        <p:attrNameLst>
                                          <p:attrName>ppt_x</p:attrName>
                                        </p:attrNameLst>
                                      </p:cBhvr>
                                      <p:tavLst>
                                        <p:tav tm="0">
                                          <p:val>
                                            <p:strVal val="0-#ppt_w/2"/>
                                          </p:val>
                                        </p:tav>
                                        <p:tav tm="100000">
                                          <p:val>
                                            <p:strVal val="#ppt_x"/>
                                          </p:val>
                                        </p:tav>
                                      </p:tavLst>
                                    </p:anim>
                                    <p:anim calcmode="lin" valueType="num">
                                      <p:cBhvr additive="base">
                                        <p:cTn id="35" dur="500" fill="hold"/>
                                        <p:tgtEl>
                                          <p:spTgt spid="147"/>
                                        </p:tgtEl>
                                        <p:attrNameLst>
                                          <p:attrName>ppt_y</p:attrName>
                                        </p:attrNameLst>
                                      </p:cBhvr>
                                      <p:tavLst>
                                        <p:tav tm="0">
                                          <p:val>
                                            <p:strVal val="#ppt_y"/>
                                          </p:val>
                                        </p:tav>
                                        <p:tav tm="100000">
                                          <p:val>
                                            <p:strVal val="#ppt_y"/>
                                          </p:val>
                                        </p:tav>
                                      </p:tavLst>
                                    </p:anim>
                                  </p:childTnLst>
                                </p:cTn>
                              </p:par>
                            </p:childTnLst>
                          </p:cTn>
                        </p:par>
                        <p:par>
                          <p:cTn id="36" fill="hold">
                            <p:stCondLst>
                              <p:cond delay="5000"/>
                            </p:stCondLst>
                            <p:childTnLst>
                              <p:par>
                                <p:cTn id="37" presetID="2" presetClass="entr" presetSubtype="8" fill="hold" nodeType="afterEffect">
                                  <p:stCondLst>
                                    <p:cond delay="0"/>
                                  </p:stCondLst>
                                  <p:childTnLst>
                                    <p:set>
                                      <p:cBhvr>
                                        <p:cTn id="38" dur="1" fill="hold">
                                          <p:stCondLst>
                                            <p:cond delay="0"/>
                                          </p:stCondLst>
                                        </p:cTn>
                                        <p:tgtEl>
                                          <p:spTgt spid="127"/>
                                        </p:tgtEl>
                                        <p:attrNameLst>
                                          <p:attrName>style.visibility</p:attrName>
                                        </p:attrNameLst>
                                      </p:cBhvr>
                                      <p:to>
                                        <p:strVal val="visible"/>
                                      </p:to>
                                    </p:set>
                                    <p:anim calcmode="lin" valueType="num">
                                      <p:cBhvr additive="base">
                                        <p:cTn id="39" dur="500" fill="hold"/>
                                        <p:tgtEl>
                                          <p:spTgt spid="127"/>
                                        </p:tgtEl>
                                        <p:attrNameLst>
                                          <p:attrName>ppt_x</p:attrName>
                                        </p:attrNameLst>
                                      </p:cBhvr>
                                      <p:tavLst>
                                        <p:tav tm="0">
                                          <p:val>
                                            <p:strVal val="0-#ppt_w/2"/>
                                          </p:val>
                                        </p:tav>
                                        <p:tav tm="100000">
                                          <p:val>
                                            <p:strVal val="#ppt_x"/>
                                          </p:val>
                                        </p:tav>
                                      </p:tavLst>
                                    </p:anim>
                                    <p:anim calcmode="lin" valueType="num">
                                      <p:cBhvr additive="base">
                                        <p:cTn id="40" dur="500" fill="hold"/>
                                        <p:tgtEl>
                                          <p:spTgt spid="127"/>
                                        </p:tgtEl>
                                        <p:attrNameLst>
                                          <p:attrName>ppt_y</p:attrName>
                                        </p:attrNameLst>
                                      </p:cBhvr>
                                      <p:tavLst>
                                        <p:tav tm="0">
                                          <p:val>
                                            <p:strVal val="#ppt_y"/>
                                          </p:val>
                                        </p:tav>
                                        <p:tav tm="100000">
                                          <p:val>
                                            <p:strVal val="#ppt_y"/>
                                          </p:val>
                                        </p:tav>
                                      </p:tavLst>
                                    </p:anim>
                                  </p:childTnLst>
                                </p:cTn>
                              </p:par>
                            </p:childTnLst>
                          </p:cTn>
                        </p:par>
                        <p:par>
                          <p:cTn id="41" fill="hold">
                            <p:stCondLst>
                              <p:cond delay="5500"/>
                            </p:stCondLst>
                            <p:childTnLst>
                              <p:par>
                                <p:cTn id="42" presetID="2" presetClass="entr" presetSubtype="8" fill="hold" nodeType="afterEffect">
                                  <p:stCondLst>
                                    <p:cond delay="0"/>
                                  </p:stCondLst>
                                  <p:childTnLst>
                                    <p:set>
                                      <p:cBhvr>
                                        <p:cTn id="43" dur="1" fill="hold">
                                          <p:stCondLst>
                                            <p:cond delay="0"/>
                                          </p:stCondLst>
                                        </p:cTn>
                                        <p:tgtEl>
                                          <p:spTgt spid="202"/>
                                        </p:tgtEl>
                                        <p:attrNameLst>
                                          <p:attrName>style.visibility</p:attrName>
                                        </p:attrNameLst>
                                      </p:cBhvr>
                                      <p:to>
                                        <p:strVal val="visible"/>
                                      </p:to>
                                    </p:set>
                                    <p:anim calcmode="lin" valueType="num">
                                      <p:cBhvr additive="base">
                                        <p:cTn id="44" dur="500" fill="hold"/>
                                        <p:tgtEl>
                                          <p:spTgt spid="202"/>
                                        </p:tgtEl>
                                        <p:attrNameLst>
                                          <p:attrName>ppt_x</p:attrName>
                                        </p:attrNameLst>
                                      </p:cBhvr>
                                      <p:tavLst>
                                        <p:tav tm="0">
                                          <p:val>
                                            <p:strVal val="0-#ppt_w/2"/>
                                          </p:val>
                                        </p:tav>
                                        <p:tav tm="100000">
                                          <p:val>
                                            <p:strVal val="#ppt_x"/>
                                          </p:val>
                                        </p:tav>
                                      </p:tavLst>
                                    </p:anim>
                                    <p:anim calcmode="lin" valueType="num">
                                      <p:cBhvr additive="base">
                                        <p:cTn id="45" dur="500" fill="hold"/>
                                        <p:tgtEl>
                                          <p:spTgt spid="202"/>
                                        </p:tgtEl>
                                        <p:attrNameLst>
                                          <p:attrName>ppt_y</p:attrName>
                                        </p:attrNameLst>
                                      </p:cBhvr>
                                      <p:tavLst>
                                        <p:tav tm="0">
                                          <p:val>
                                            <p:strVal val="#ppt_y"/>
                                          </p:val>
                                        </p:tav>
                                        <p:tav tm="100000">
                                          <p:val>
                                            <p:strVal val="#ppt_y"/>
                                          </p:val>
                                        </p:tav>
                                      </p:tavLst>
                                    </p:anim>
                                  </p:childTnLst>
                                </p:cTn>
                              </p:par>
                            </p:childTnLst>
                          </p:cTn>
                        </p:par>
                        <p:par>
                          <p:cTn id="46" fill="hold">
                            <p:stCondLst>
                              <p:cond delay="6000"/>
                            </p:stCondLst>
                            <p:childTnLst>
                              <p:par>
                                <p:cTn id="47" presetID="26" presetClass="entr" presetSubtype="0" fill="hold" grpId="0" nodeType="afterEffect">
                                  <p:stCondLst>
                                    <p:cond delay="0"/>
                                  </p:stCondLst>
                                  <p:childTnLst>
                                    <p:set>
                                      <p:cBhvr>
                                        <p:cTn id="48" dur="1" fill="hold">
                                          <p:stCondLst>
                                            <p:cond delay="0"/>
                                          </p:stCondLst>
                                        </p:cTn>
                                        <p:tgtEl>
                                          <p:spTgt spid="239"/>
                                        </p:tgtEl>
                                        <p:attrNameLst>
                                          <p:attrName>style.visibility</p:attrName>
                                        </p:attrNameLst>
                                      </p:cBhvr>
                                      <p:to>
                                        <p:strVal val="visible"/>
                                      </p:to>
                                    </p:set>
                                    <p:animEffect transition="in" filter="wipe(down)">
                                      <p:cBhvr>
                                        <p:cTn id="49" dur="580">
                                          <p:stCondLst>
                                            <p:cond delay="0"/>
                                          </p:stCondLst>
                                        </p:cTn>
                                        <p:tgtEl>
                                          <p:spTgt spid="239"/>
                                        </p:tgtEl>
                                      </p:cBhvr>
                                    </p:animEffect>
                                    <p:anim calcmode="lin" valueType="num">
                                      <p:cBhvr>
                                        <p:cTn id="50" dur="1822" tmFilter="0,0; 0.14,0.36; 0.43,0.73; 0.71,0.91; 1.0,1.0">
                                          <p:stCondLst>
                                            <p:cond delay="0"/>
                                          </p:stCondLst>
                                        </p:cTn>
                                        <p:tgtEl>
                                          <p:spTgt spid="239"/>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239"/>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239"/>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239"/>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239"/>
                                        </p:tgtEl>
                                        <p:attrNameLst>
                                          <p:attrName>ppt_y</p:attrName>
                                        </p:attrNameLst>
                                      </p:cBhvr>
                                      <p:tavLst>
                                        <p:tav tm="0" fmla="#ppt_y-sin(pi*$)/81">
                                          <p:val>
                                            <p:fltVal val="0"/>
                                          </p:val>
                                        </p:tav>
                                        <p:tav tm="100000">
                                          <p:val>
                                            <p:fltVal val="1"/>
                                          </p:val>
                                        </p:tav>
                                      </p:tavLst>
                                    </p:anim>
                                    <p:animScale>
                                      <p:cBhvr>
                                        <p:cTn id="55" dur="26">
                                          <p:stCondLst>
                                            <p:cond delay="650"/>
                                          </p:stCondLst>
                                        </p:cTn>
                                        <p:tgtEl>
                                          <p:spTgt spid="239"/>
                                        </p:tgtEl>
                                      </p:cBhvr>
                                      <p:to x="100000" y="60000"/>
                                    </p:animScale>
                                    <p:animScale>
                                      <p:cBhvr>
                                        <p:cTn id="56" dur="166" decel="50000">
                                          <p:stCondLst>
                                            <p:cond delay="676"/>
                                          </p:stCondLst>
                                        </p:cTn>
                                        <p:tgtEl>
                                          <p:spTgt spid="239"/>
                                        </p:tgtEl>
                                      </p:cBhvr>
                                      <p:to x="100000" y="100000"/>
                                    </p:animScale>
                                    <p:animScale>
                                      <p:cBhvr>
                                        <p:cTn id="57" dur="26">
                                          <p:stCondLst>
                                            <p:cond delay="1312"/>
                                          </p:stCondLst>
                                        </p:cTn>
                                        <p:tgtEl>
                                          <p:spTgt spid="239"/>
                                        </p:tgtEl>
                                      </p:cBhvr>
                                      <p:to x="100000" y="80000"/>
                                    </p:animScale>
                                    <p:animScale>
                                      <p:cBhvr>
                                        <p:cTn id="58" dur="166" decel="50000">
                                          <p:stCondLst>
                                            <p:cond delay="1338"/>
                                          </p:stCondLst>
                                        </p:cTn>
                                        <p:tgtEl>
                                          <p:spTgt spid="239"/>
                                        </p:tgtEl>
                                      </p:cBhvr>
                                      <p:to x="100000" y="100000"/>
                                    </p:animScale>
                                    <p:animScale>
                                      <p:cBhvr>
                                        <p:cTn id="59" dur="26">
                                          <p:stCondLst>
                                            <p:cond delay="1642"/>
                                          </p:stCondLst>
                                        </p:cTn>
                                        <p:tgtEl>
                                          <p:spTgt spid="239"/>
                                        </p:tgtEl>
                                      </p:cBhvr>
                                      <p:to x="100000" y="90000"/>
                                    </p:animScale>
                                    <p:animScale>
                                      <p:cBhvr>
                                        <p:cTn id="60" dur="166" decel="50000">
                                          <p:stCondLst>
                                            <p:cond delay="1668"/>
                                          </p:stCondLst>
                                        </p:cTn>
                                        <p:tgtEl>
                                          <p:spTgt spid="239"/>
                                        </p:tgtEl>
                                      </p:cBhvr>
                                      <p:to x="100000" y="100000"/>
                                    </p:animScale>
                                    <p:animScale>
                                      <p:cBhvr>
                                        <p:cTn id="61" dur="26">
                                          <p:stCondLst>
                                            <p:cond delay="1808"/>
                                          </p:stCondLst>
                                        </p:cTn>
                                        <p:tgtEl>
                                          <p:spTgt spid="239"/>
                                        </p:tgtEl>
                                      </p:cBhvr>
                                      <p:to x="100000" y="95000"/>
                                    </p:animScale>
                                    <p:animScale>
                                      <p:cBhvr>
                                        <p:cTn id="62" dur="166" decel="50000">
                                          <p:stCondLst>
                                            <p:cond delay="1834"/>
                                          </p:stCondLst>
                                        </p:cTn>
                                        <p:tgtEl>
                                          <p:spTgt spid="239"/>
                                        </p:tgtEl>
                                      </p:cBhvr>
                                      <p:to x="100000" y="100000"/>
                                    </p:animScale>
                                  </p:childTnLst>
                                </p:cTn>
                              </p:par>
                            </p:childTnLst>
                          </p:cTn>
                        </p:par>
                        <p:par>
                          <p:cTn id="63" fill="hold">
                            <p:stCondLst>
                              <p:cond delay="8000"/>
                            </p:stCondLst>
                            <p:childTnLst>
                              <p:par>
                                <p:cTn id="64" presetID="2" presetClass="entr" presetSubtype="1" fill="hold" nodeType="afterEffect">
                                  <p:stCondLst>
                                    <p:cond delay="0"/>
                                  </p:stCondLst>
                                  <p:childTnLst>
                                    <p:set>
                                      <p:cBhvr>
                                        <p:cTn id="65" dur="1" fill="hold">
                                          <p:stCondLst>
                                            <p:cond delay="0"/>
                                          </p:stCondLst>
                                        </p:cTn>
                                        <p:tgtEl>
                                          <p:spTgt spid="165"/>
                                        </p:tgtEl>
                                        <p:attrNameLst>
                                          <p:attrName>style.visibility</p:attrName>
                                        </p:attrNameLst>
                                      </p:cBhvr>
                                      <p:to>
                                        <p:strVal val="visible"/>
                                      </p:to>
                                    </p:set>
                                    <p:anim calcmode="lin" valueType="num">
                                      <p:cBhvr additive="base">
                                        <p:cTn id="66" dur="500" fill="hold"/>
                                        <p:tgtEl>
                                          <p:spTgt spid="165"/>
                                        </p:tgtEl>
                                        <p:attrNameLst>
                                          <p:attrName>ppt_x</p:attrName>
                                        </p:attrNameLst>
                                      </p:cBhvr>
                                      <p:tavLst>
                                        <p:tav tm="0">
                                          <p:val>
                                            <p:strVal val="#ppt_x"/>
                                          </p:val>
                                        </p:tav>
                                        <p:tav tm="100000">
                                          <p:val>
                                            <p:strVal val="#ppt_x"/>
                                          </p:val>
                                        </p:tav>
                                      </p:tavLst>
                                    </p:anim>
                                    <p:anim calcmode="lin" valueType="num">
                                      <p:cBhvr additive="base">
                                        <p:cTn id="67" dur="500" fill="hold"/>
                                        <p:tgtEl>
                                          <p:spTgt spid="165"/>
                                        </p:tgtEl>
                                        <p:attrNameLst>
                                          <p:attrName>ppt_y</p:attrName>
                                        </p:attrNameLst>
                                      </p:cBhvr>
                                      <p:tavLst>
                                        <p:tav tm="0">
                                          <p:val>
                                            <p:strVal val="0-#ppt_h/2"/>
                                          </p:val>
                                        </p:tav>
                                        <p:tav tm="100000">
                                          <p:val>
                                            <p:strVal val="#ppt_y"/>
                                          </p:val>
                                        </p:tav>
                                      </p:tavLst>
                                    </p:anim>
                                  </p:childTnLst>
                                </p:cTn>
                              </p:par>
                            </p:childTnLst>
                          </p:cTn>
                        </p:par>
                        <p:par>
                          <p:cTn id="68" fill="hold">
                            <p:stCondLst>
                              <p:cond delay="8500"/>
                            </p:stCondLst>
                            <p:childTnLst>
                              <p:par>
                                <p:cTn id="69" presetID="6" presetClass="emph" presetSubtype="0" fill="hold" nodeType="afterEffect">
                                  <p:stCondLst>
                                    <p:cond delay="0"/>
                                  </p:stCondLst>
                                  <p:childTnLst>
                                    <p:animScale>
                                      <p:cBhvr>
                                        <p:cTn id="70" dur="2000" fill="hold"/>
                                        <p:tgtEl>
                                          <p:spTgt spid="165"/>
                                        </p:tgtEl>
                                      </p:cBhvr>
                                      <p:by x="150000" y="150000"/>
                                    </p:animScale>
                                  </p:childTnLst>
                                </p:cTn>
                              </p:par>
                            </p:childTnLst>
                          </p:cTn>
                        </p:par>
                        <p:par>
                          <p:cTn id="71" fill="hold">
                            <p:stCondLst>
                              <p:cond delay="10500"/>
                            </p:stCondLst>
                            <p:childTnLst>
                              <p:par>
                                <p:cTn id="72" presetID="2" presetClass="entr" presetSubtype="1" fill="hold" nodeType="afterEffect">
                                  <p:stCondLst>
                                    <p:cond delay="0"/>
                                  </p:stCondLst>
                                  <p:childTnLst>
                                    <p:set>
                                      <p:cBhvr>
                                        <p:cTn id="73" dur="1" fill="hold">
                                          <p:stCondLst>
                                            <p:cond delay="0"/>
                                          </p:stCondLst>
                                        </p:cTn>
                                        <p:tgtEl>
                                          <p:spTgt spid="183"/>
                                        </p:tgtEl>
                                        <p:attrNameLst>
                                          <p:attrName>style.visibility</p:attrName>
                                        </p:attrNameLst>
                                      </p:cBhvr>
                                      <p:to>
                                        <p:strVal val="visible"/>
                                      </p:to>
                                    </p:set>
                                    <p:anim calcmode="lin" valueType="num">
                                      <p:cBhvr additive="base">
                                        <p:cTn id="74" dur="500" fill="hold"/>
                                        <p:tgtEl>
                                          <p:spTgt spid="183"/>
                                        </p:tgtEl>
                                        <p:attrNameLst>
                                          <p:attrName>ppt_x</p:attrName>
                                        </p:attrNameLst>
                                      </p:cBhvr>
                                      <p:tavLst>
                                        <p:tav tm="0">
                                          <p:val>
                                            <p:strVal val="#ppt_x"/>
                                          </p:val>
                                        </p:tav>
                                        <p:tav tm="100000">
                                          <p:val>
                                            <p:strVal val="#ppt_x"/>
                                          </p:val>
                                        </p:tav>
                                      </p:tavLst>
                                    </p:anim>
                                    <p:anim calcmode="lin" valueType="num">
                                      <p:cBhvr additive="base">
                                        <p:cTn id="75" dur="500" fill="hold"/>
                                        <p:tgtEl>
                                          <p:spTgt spid="183"/>
                                        </p:tgtEl>
                                        <p:attrNameLst>
                                          <p:attrName>ppt_y</p:attrName>
                                        </p:attrNameLst>
                                      </p:cBhvr>
                                      <p:tavLst>
                                        <p:tav tm="0">
                                          <p:val>
                                            <p:strVal val="0-#ppt_h/2"/>
                                          </p:val>
                                        </p:tav>
                                        <p:tav tm="100000">
                                          <p:val>
                                            <p:strVal val="#ppt_y"/>
                                          </p:val>
                                        </p:tav>
                                      </p:tavLst>
                                    </p:anim>
                                  </p:childTnLst>
                                </p:cTn>
                              </p:par>
                            </p:childTnLst>
                          </p:cTn>
                        </p:par>
                        <p:par>
                          <p:cTn id="76" fill="hold">
                            <p:stCondLst>
                              <p:cond delay="11000"/>
                            </p:stCondLst>
                            <p:childTnLst>
                              <p:par>
                                <p:cTn id="77" presetID="6" presetClass="emph" presetSubtype="0" fill="hold" nodeType="afterEffect">
                                  <p:stCondLst>
                                    <p:cond delay="0"/>
                                  </p:stCondLst>
                                  <p:childTnLst>
                                    <p:animScale>
                                      <p:cBhvr>
                                        <p:cTn id="78" dur="2000" fill="hold"/>
                                        <p:tgtEl>
                                          <p:spTgt spid="183"/>
                                        </p:tgtEl>
                                      </p:cBhvr>
                                      <p:by x="150000" y="150000"/>
                                    </p:animScale>
                                  </p:childTnLst>
                                </p:cTn>
                              </p:par>
                            </p:childTnLst>
                          </p:cTn>
                        </p:par>
                        <p:par>
                          <p:cTn id="79" fill="hold">
                            <p:stCondLst>
                              <p:cond delay="13000"/>
                            </p:stCondLst>
                            <p:childTnLst>
                              <p:par>
                                <p:cTn id="80" presetID="2" presetClass="entr" presetSubtype="1" fill="hold" nodeType="afterEffect">
                                  <p:stCondLst>
                                    <p:cond delay="0"/>
                                  </p:stCondLst>
                                  <p:childTnLst>
                                    <p:set>
                                      <p:cBhvr>
                                        <p:cTn id="81" dur="1" fill="hold">
                                          <p:stCondLst>
                                            <p:cond delay="0"/>
                                          </p:stCondLst>
                                        </p:cTn>
                                        <p:tgtEl>
                                          <p:spTgt spid="220"/>
                                        </p:tgtEl>
                                        <p:attrNameLst>
                                          <p:attrName>style.visibility</p:attrName>
                                        </p:attrNameLst>
                                      </p:cBhvr>
                                      <p:to>
                                        <p:strVal val="visible"/>
                                      </p:to>
                                    </p:set>
                                    <p:anim calcmode="lin" valueType="num">
                                      <p:cBhvr additive="base">
                                        <p:cTn id="82" dur="500" fill="hold"/>
                                        <p:tgtEl>
                                          <p:spTgt spid="220"/>
                                        </p:tgtEl>
                                        <p:attrNameLst>
                                          <p:attrName>ppt_x</p:attrName>
                                        </p:attrNameLst>
                                      </p:cBhvr>
                                      <p:tavLst>
                                        <p:tav tm="0">
                                          <p:val>
                                            <p:strVal val="#ppt_x"/>
                                          </p:val>
                                        </p:tav>
                                        <p:tav tm="100000">
                                          <p:val>
                                            <p:strVal val="#ppt_x"/>
                                          </p:val>
                                        </p:tav>
                                      </p:tavLst>
                                    </p:anim>
                                    <p:anim calcmode="lin" valueType="num">
                                      <p:cBhvr additive="base">
                                        <p:cTn id="83" dur="500" fill="hold"/>
                                        <p:tgtEl>
                                          <p:spTgt spid="220"/>
                                        </p:tgtEl>
                                        <p:attrNameLst>
                                          <p:attrName>ppt_y</p:attrName>
                                        </p:attrNameLst>
                                      </p:cBhvr>
                                      <p:tavLst>
                                        <p:tav tm="0">
                                          <p:val>
                                            <p:strVal val="0-#ppt_h/2"/>
                                          </p:val>
                                        </p:tav>
                                        <p:tav tm="100000">
                                          <p:val>
                                            <p:strVal val="#ppt_y"/>
                                          </p:val>
                                        </p:tav>
                                      </p:tavLst>
                                    </p:anim>
                                  </p:childTnLst>
                                </p:cTn>
                              </p:par>
                            </p:childTnLst>
                          </p:cTn>
                        </p:par>
                        <p:par>
                          <p:cTn id="84" fill="hold">
                            <p:stCondLst>
                              <p:cond delay="13500"/>
                            </p:stCondLst>
                            <p:childTnLst>
                              <p:par>
                                <p:cTn id="85" presetID="6" presetClass="emph" presetSubtype="0" fill="hold" nodeType="afterEffect">
                                  <p:stCondLst>
                                    <p:cond delay="0"/>
                                  </p:stCondLst>
                                  <p:childTnLst>
                                    <p:animScale>
                                      <p:cBhvr>
                                        <p:cTn id="86" dur="2000" fill="hold"/>
                                        <p:tgtEl>
                                          <p:spTgt spid="22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238" grpId="0" animBg="1"/>
      <p:bldP spid="23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Title 5">
            <a:extLst>
              <a:ext uri="{FF2B5EF4-FFF2-40B4-BE49-F238E27FC236}">
                <a16:creationId xmlns:a16="http://schemas.microsoft.com/office/drawing/2014/main" id="{0B103FF4-4FA0-45E5-9810-BCBEE6E3CB86}"/>
              </a:ext>
            </a:extLst>
          </p:cNvPr>
          <p:cNvSpPr txBox="1">
            <a:spLocks/>
          </p:cNvSpPr>
          <p:nvPr/>
        </p:nvSpPr>
        <p:spPr>
          <a:xfrm>
            <a:off x="489423" y="453176"/>
            <a:ext cx="11248593" cy="808939"/>
          </a:xfrm>
          <a:prstGeom prst="rect">
            <a:avLst/>
          </a:prstGeom>
        </p:spPr>
        <p:txBody>
          <a:bodyPr vert="horz" wrap="none" lIns="91440" tIns="45720" rIns="91440" bIns="45720" rtlCol="0" anchor="b">
            <a:spAutoFit/>
          </a:bodyPr>
          <a:lstStyle>
            <a:lvl1pPr algn="ctr" defTabSz="914364" rtl="1"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gn="r"/>
            <a:r>
              <a:rPr lang="ar-SA" sz="4800" b="1" dirty="0">
                <a:latin typeface="Hacen Tunisia" panose="02000000000000000000" pitchFamily="2" charset="-78"/>
                <a:cs typeface="Hacen Tunisia" panose="02000000000000000000" pitchFamily="2" charset="-78"/>
              </a:rPr>
              <a:t>(</a:t>
            </a:r>
            <a:r>
              <a:rPr lang="en-US" sz="4800" b="1" dirty="0">
                <a:latin typeface="Hacen Tunisia" panose="02000000000000000000" pitchFamily="2" charset="-78"/>
                <a:cs typeface="Hacen Tunisia" panose="02000000000000000000" pitchFamily="2" charset="-78"/>
              </a:rPr>
              <a:t>3.2</a:t>
            </a:r>
            <a:r>
              <a:rPr lang="ar-SA" sz="4800" b="1" dirty="0">
                <a:latin typeface="Hacen Tunisia" panose="02000000000000000000" pitchFamily="2" charset="-78"/>
                <a:cs typeface="Hacen Tunisia" panose="02000000000000000000" pitchFamily="2" charset="-78"/>
              </a:rPr>
              <a:t>) خدمة الانترنت المخصص فائق السرعة </a:t>
            </a:r>
            <a:r>
              <a:rPr lang="en-US" sz="4800" b="1" dirty="0">
                <a:latin typeface="Hacen Tunisia" panose="02000000000000000000" pitchFamily="2" charset="-78"/>
                <a:cs typeface="Hacen Tunisia" panose="02000000000000000000" pitchFamily="2" charset="-78"/>
              </a:rPr>
              <a:t>DIA)</a:t>
            </a:r>
            <a:r>
              <a:rPr lang="ar-SA" sz="4800" b="1" dirty="0">
                <a:latin typeface="Hacen Tunisia" panose="02000000000000000000" pitchFamily="2" charset="-78"/>
                <a:cs typeface="Hacen Tunisia" panose="02000000000000000000" pitchFamily="2" charset="-78"/>
              </a:rPr>
              <a:t>)</a:t>
            </a:r>
            <a:endParaRPr lang="en-US" sz="4800" dirty="0"/>
          </a:p>
        </p:txBody>
      </p:sp>
      <p:pic>
        <p:nvPicPr>
          <p:cNvPr id="240" name="Picture 239">
            <a:extLst>
              <a:ext uri="{FF2B5EF4-FFF2-40B4-BE49-F238E27FC236}">
                <a16:creationId xmlns:a16="http://schemas.microsoft.com/office/drawing/2014/main" id="{E39A5DFF-1591-4800-A899-E18601BC62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7" y="-38645"/>
            <a:ext cx="1619896" cy="703043"/>
          </a:xfrm>
          <a:prstGeom prst="rect">
            <a:avLst/>
          </a:prstGeom>
        </p:spPr>
      </p:pic>
      <p:pic>
        <p:nvPicPr>
          <p:cNvPr id="115" name="Picture 114">
            <a:extLst>
              <a:ext uri="{FF2B5EF4-FFF2-40B4-BE49-F238E27FC236}">
                <a16:creationId xmlns:a16="http://schemas.microsoft.com/office/drawing/2014/main" id="{091D9709-A568-45F6-B396-9EE827F2B8F0}"/>
              </a:ext>
            </a:extLst>
          </p:cNvPr>
          <p:cNvPicPr>
            <a:picLocks noChangeAspect="1"/>
          </p:cNvPicPr>
          <p:nvPr/>
        </p:nvPicPr>
        <p:blipFill>
          <a:blip r:embed="rId3"/>
          <a:stretch>
            <a:fillRect/>
          </a:stretch>
        </p:blipFill>
        <p:spPr>
          <a:xfrm>
            <a:off x="159488" y="2828262"/>
            <a:ext cx="11908465" cy="4028153"/>
          </a:xfrm>
          <a:prstGeom prst="rect">
            <a:avLst/>
          </a:prstGeom>
        </p:spPr>
      </p:pic>
      <p:pic>
        <p:nvPicPr>
          <p:cNvPr id="116" name="Picture 115">
            <a:extLst>
              <a:ext uri="{FF2B5EF4-FFF2-40B4-BE49-F238E27FC236}">
                <a16:creationId xmlns:a16="http://schemas.microsoft.com/office/drawing/2014/main" id="{86007E7E-B679-4DEB-87F2-5870083B96DA}"/>
              </a:ext>
            </a:extLst>
          </p:cNvPr>
          <p:cNvPicPr>
            <a:picLocks noChangeAspect="1"/>
          </p:cNvPicPr>
          <p:nvPr/>
        </p:nvPicPr>
        <p:blipFill>
          <a:blip r:embed="rId4"/>
          <a:stretch>
            <a:fillRect/>
          </a:stretch>
        </p:blipFill>
        <p:spPr>
          <a:xfrm>
            <a:off x="74428" y="1262114"/>
            <a:ext cx="11993525" cy="1481085"/>
          </a:xfrm>
          <a:prstGeom prst="rect">
            <a:avLst/>
          </a:prstGeom>
        </p:spPr>
      </p:pic>
      <p:grpSp>
        <p:nvGrpSpPr>
          <p:cNvPr id="117" name="Group 51">
            <a:extLst>
              <a:ext uri="{FF2B5EF4-FFF2-40B4-BE49-F238E27FC236}">
                <a16:creationId xmlns:a16="http://schemas.microsoft.com/office/drawing/2014/main" id="{3B3AB63F-6ECA-4263-8180-26E72AD8BBFF}"/>
              </a:ext>
            </a:extLst>
          </p:cNvPr>
          <p:cNvGrpSpPr>
            <a:grpSpLocks/>
          </p:cNvGrpSpPr>
          <p:nvPr/>
        </p:nvGrpSpPr>
        <p:grpSpPr bwMode="auto">
          <a:xfrm>
            <a:off x="6113719" y="5386327"/>
            <a:ext cx="1900065" cy="1470088"/>
            <a:chOff x="624" y="2604"/>
            <a:chExt cx="1102" cy="1092"/>
          </a:xfrm>
        </p:grpSpPr>
        <p:sp>
          <p:nvSpPr>
            <p:cNvPr id="118" name="Oval 54">
              <a:extLst>
                <a:ext uri="{FF2B5EF4-FFF2-40B4-BE49-F238E27FC236}">
                  <a16:creationId xmlns:a16="http://schemas.microsoft.com/office/drawing/2014/main" id="{3A408B2D-E46D-4B66-AC39-27BA0BFAD0DB}"/>
                </a:ext>
              </a:extLst>
            </p:cNvPr>
            <p:cNvSpPr>
              <a:spLocks noChangeArrowheads="1"/>
            </p:cNvSpPr>
            <p:nvPr/>
          </p:nvSpPr>
          <p:spPr bwMode="gray">
            <a:xfrm>
              <a:off x="624" y="2604"/>
              <a:ext cx="1102" cy="1092"/>
            </a:xfrm>
            <a:prstGeom prst="ellipse">
              <a:avLst/>
            </a:prstGeom>
            <a:gradFill rotWithShape="1">
              <a:gsLst>
                <a:gs pos="0">
                  <a:srgbClr val="B2B2B2"/>
                </a:gs>
                <a:gs pos="100000">
                  <a:srgbClr val="EFEFEF"/>
                </a:gs>
              </a:gsLst>
              <a:lin ang="5400000" scaled="1"/>
            </a:gradFill>
            <a:ln w="19050" algn="ctr">
              <a:noFill/>
              <a:round/>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119" name="Oval 55">
              <a:extLst>
                <a:ext uri="{FF2B5EF4-FFF2-40B4-BE49-F238E27FC236}">
                  <a16:creationId xmlns:a16="http://schemas.microsoft.com/office/drawing/2014/main" id="{63EE72B2-581E-4ECF-8A40-1FCE78B97F02}"/>
                </a:ext>
              </a:extLst>
            </p:cNvPr>
            <p:cNvSpPr>
              <a:spLocks noChangeArrowheads="1"/>
            </p:cNvSpPr>
            <p:nvPr/>
          </p:nvSpPr>
          <p:spPr bwMode="gray">
            <a:xfrm>
              <a:off x="671" y="2654"/>
              <a:ext cx="1005"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950773"/>
              <a:endParaRPr lang="zh-TW" altLang="en-US" sz="1900">
                <a:solidFill>
                  <a:prstClr val="white"/>
                </a:solidFill>
                <a:latin typeface="Constantia"/>
                <a:ea typeface="新細明體" charset="-120"/>
              </a:endParaRPr>
            </a:p>
          </p:txBody>
        </p:sp>
        <p:pic>
          <p:nvPicPr>
            <p:cNvPr id="120" name="Picture 56" descr="circuler_1">
              <a:extLst>
                <a:ext uri="{FF2B5EF4-FFF2-40B4-BE49-F238E27FC236}">
                  <a16:creationId xmlns:a16="http://schemas.microsoft.com/office/drawing/2014/main" id="{708E7434-3CA4-46EB-8134-4BF35A4B0D33}"/>
                </a:ext>
              </a:extLst>
            </p:cNvPr>
            <p:cNvPicPr>
              <a:picLocks noChangeAspect="1" noChangeArrowheads="1"/>
            </p:cNvPicPr>
            <p:nvPr/>
          </p:nvPicPr>
          <p:blipFill>
            <a:blip r:embed="rId5" cstate="print"/>
            <a:srcRect/>
            <a:stretch>
              <a:fillRect/>
            </a:stretch>
          </p:blipFill>
          <p:spPr bwMode="gray">
            <a:xfrm>
              <a:off x="707" y="2690"/>
              <a:ext cx="940" cy="918"/>
            </a:xfrm>
            <a:prstGeom prst="rect">
              <a:avLst/>
            </a:prstGeom>
            <a:noFill/>
            <a:ln w="9525">
              <a:noFill/>
              <a:miter lim="800000"/>
              <a:headEnd/>
              <a:tailEnd/>
            </a:ln>
          </p:spPr>
        </p:pic>
        <p:sp>
          <p:nvSpPr>
            <p:cNvPr id="121" name="Oval 57">
              <a:extLst>
                <a:ext uri="{FF2B5EF4-FFF2-40B4-BE49-F238E27FC236}">
                  <a16:creationId xmlns:a16="http://schemas.microsoft.com/office/drawing/2014/main" id="{8BC0D777-13A4-40C1-BCD9-1749F683CC77}"/>
                </a:ext>
              </a:extLst>
            </p:cNvPr>
            <p:cNvSpPr>
              <a:spLocks noChangeArrowheads="1"/>
            </p:cNvSpPr>
            <p:nvPr/>
          </p:nvSpPr>
          <p:spPr bwMode="gray">
            <a:xfrm>
              <a:off x="707" y="2690"/>
              <a:ext cx="934" cy="920"/>
            </a:xfrm>
            <a:prstGeom prst="ellipse">
              <a:avLst/>
            </a:prstGeom>
            <a:gradFill rotWithShape="1">
              <a:gsLst>
                <a:gs pos="0">
                  <a:srgbClr val="FFFF99">
                    <a:gamma/>
                    <a:shade val="26275"/>
                    <a:invGamma/>
                    <a:alpha val="89999"/>
                  </a:srgbClr>
                </a:gs>
                <a:gs pos="50000">
                  <a:srgbClr val="FFFF99">
                    <a:alpha val="45000"/>
                  </a:srgbClr>
                </a:gs>
                <a:gs pos="100000">
                  <a:srgbClr val="FFFF99">
                    <a:gamma/>
                    <a:shade val="26275"/>
                    <a:invGamma/>
                    <a:alpha val="89999"/>
                  </a:srgbClr>
                </a:gs>
              </a:gsLst>
              <a:lin ang="5400000" scaled="1"/>
            </a:gradFill>
            <a:ln>
              <a:noFill/>
            </a:ln>
            <a:effectLst/>
          </p:spPr>
          <p:txBody>
            <a:bodyPr wrap="none" anchor="ctr"/>
            <a:lstStyle/>
            <a:p>
              <a:pPr defTabSz="950773"/>
              <a:endParaRPr lang="zh-TW" altLang="en-US" sz="1900">
                <a:solidFill>
                  <a:prstClr val="white"/>
                </a:solidFill>
                <a:latin typeface="Constantia"/>
                <a:ea typeface="新細明體" charset="-120"/>
              </a:endParaRPr>
            </a:p>
          </p:txBody>
        </p:sp>
        <p:sp>
          <p:nvSpPr>
            <p:cNvPr id="122" name="Freeform 58">
              <a:extLst>
                <a:ext uri="{FF2B5EF4-FFF2-40B4-BE49-F238E27FC236}">
                  <a16:creationId xmlns:a16="http://schemas.microsoft.com/office/drawing/2014/main" id="{9566D131-1D1B-412D-850F-345B9D65C04F}"/>
                </a:ext>
              </a:extLst>
            </p:cNvPr>
            <p:cNvSpPr>
              <a:spLocks/>
            </p:cNvSpPr>
            <p:nvPr/>
          </p:nvSpPr>
          <p:spPr bwMode="gray">
            <a:xfrm>
              <a:off x="803" y="2708"/>
              <a:ext cx="734" cy="320"/>
            </a:xfrm>
            <a:custGeom>
              <a:avLst/>
              <a:gdLst>
                <a:gd name="T0" fmla="*/ 69 w 1321"/>
                <a:gd name="T1" fmla="*/ 7 h 712"/>
                <a:gd name="T2" fmla="*/ 70 w 1321"/>
                <a:gd name="T3" fmla="*/ 8 h 712"/>
                <a:gd name="T4" fmla="*/ 70 w 1321"/>
                <a:gd name="T5" fmla="*/ 9 h 712"/>
                <a:gd name="T6" fmla="*/ 70 w 1321"/>
                <a:gd name="T7" fmla="*/ 9 h 712"/>
                <a:gd name="T8" fmla="*/ 69 w 1321"/>
                <a:gd name="T9" fmla="*/ 10 h 712"/>
                <a:gd name="T10" fmla="*/ 67 w 1321"/>
                <a:gd name="T11" fmla="*/ 11 h 712"/>
                <a:gd name="T12" fmla="*/ 66 w 1321"/>
                <a:gd name="T13" fmla="*/ 11 h 712"/>
                <a:gd name="T14" fmla="*/ 63 w 1321"/>
                <a:gd name="T15" fmla="*/ 12 h 712"/>
                <a:gd name="T16" fmla="*/ 61 w 1321"/>
                <a:gd name="T17" fmla="*/ 12 h 712"/>
                <a:gd name="T18" fmla="*/ 58 w 1321"/>
                <a:gd name="T19" fmla="*/ 12 h 712"/>
                <a:gd name="T20" fmla="*/ 54 w 1321"/>
                <a:gd name="T21" fmla="*/ 13 h 712"/>
                <a:gd name="T22" fmla="*/ 51 w 1321"/>
                <a:gd name="T23" fmla="*/ 13 h 712"/>
                <a:gd name="T24" fmla="*/ 48 w 1321"/>
                <a:gd name="T25" fmla="*/ 13 h 712"/>
                <a:gd name="T26" fmla="*/ 43 w 1321"/>
                <a:gd name="T27" fmla="*/ 13 h 712"/>
                <a:gd name="T28" fmla="*/ 42 w 1321"/>
                <a:gd name="T29" fmla="*/ 13 h 712"/>
                <a:gd name="T30" fmla="*/ 26 w 1321"/>
                <a:gd name="T31" fmla="*/ 13 h 712"/>
                <a:gd name="T32" fmla="*/ 25 w 1321"/>
                <a:gd name="T33" fmla="*/ 13 h 712"/>
                <a:gd name="T34" fmla="*/ 22 w 1321"/>
                <a:gd name="T35" fmla="*/ 13 h 712"/>
                <a:gd name="T36" fmla="*/ 18 w 1321"/>
                <a:gd name="T37" fmla="*/ 13 h 712"/>
                <a:gd name="T38" fmla="*/ 15 w 1321"/>
                <a:gd name="T39" fmla="*/ 13 h 712"/>
                <a:gd name="T40" fmla="*/ 13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5 w 1321"/>
                <a:gd name="T89" fmla="*/ 0 h 712"/>
                <a:gd name="T90" fmla="*/ 49 w 1321"/>
                <a:gd name="T91" fmla="*/ 1 h 712"/>
                <a:gd name="T92" fmla="*/ 53 w 1321"/>
                <a:gd name="T93" fmla="*/ 2 h 712"/>
                <a:gd name="T94" fmla="*/ 57 w 1321"/>
                <a:gd name="T95" fmla="*/ 3 h 712"/>
                <a:gd name="T96" fmla="*/ 61 w 1321"/>
                <a:gd name="T97" fmla="*/ 4 h 712"/>
                <a:gd name="T98" fmla="*/ 64 w 1321"/>
                <a:gd name="T99" fmla="*/ 4 h 712"/>
                <a:gd name="T100" fmla="*/ 67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FF99">
                    <a:alpha val="17998"/>
                  </a:srgbClr>
                </a:gs>
              </a:gsLst>
              <a:lin ang="5400000" scaled="1"/>
            </a:gradFill>
            <a:ln w="0">
              <a:noFill/>
              <a:prstDash val="solid"/>
              <a:round/>
              <a:headEnd/>
              <a:tailEnd/>
            </a:ln>
          </p:spPr>
          <p:txBody>
            <a:bodyPr/>
            <a:lstStyle/>
            <a:p>
              <a:pPr defTabSz="950773"/>
              <a:endParaRPr lang="ar-SA" sz="1900">
                <a:solidFill>
                  <a:prstClr val="white"/>
                </a:solidFill>
                <a:latin typeface="Constantia"/>
              </a:endParaRPr>
            </a:p>
          </p:txBody>
        </p:sp>
        <p:sp>
          <p:nvSpPr>
            <p:cNvPr id="123" name="Rectangle 59">
              <a:extLst>
                <a:ext uri="{FF2B5EF4-FFF2-40B4-BE49-F238E27FC236}">
                  <a16:creationId xmlns:a16="http://schemas.microsoft.com/office/drawing/2014/main" id="{17C136EF-CC08-4F52-8A34-FE360DFACCA8}"/>
                </a:ext>
              </a:extLst>
            </p:cNvPr>
            <p:cNvSpPr>
              <a:spLocks noChangeArrowheads="1"/>
            </p:cNvSpPr>
            <p:nvPr/>
          </p:nvSpPr>
          <p:spPr bwMode="black">
            <a:xfrm>
              <a:off x="845" y="2891"/>
              <a:ext cx="641" cy="389"/>
            </a:xfrm>
            <a:prstGeom prst="rect">
              <a:avLst/>
            </a:prstGeom>
            <a:noFill/>
            <a:ln w="9525" algn="ctr">
              <a:noFill/>
              <a:miter lim="800000"/>
              <a:headEnd/>
              <a:tailEnd/>
            </a:ln>
          </p:spPr>
          <p:txBody>
            <a:bodyPr wrap="none">
              <a:spAutoFit/>
            </a:bodyPr>
            <a:lstStyle/>
            <a:p>
              <a:pPr algn="ctr" defTabSz="950773" rtl="1"/>
              <a:r>
                <a:rPr lang="en-US" altLang="zh-TW" sz="2800" b="1" dirty="0">
                  <a:solidFill>
                    <a:srgbClr val="000066"/>
                  </a:solidFill>
                  <a:latin typeface="Hacen Tunisia" panose="02000000000000000000" pitchFamily="2" charset="-78"/>
                  <a:ea typeface="標楷體" pitchFamily="65" charset="-120"/>
                  <a:cs typeface="Hacen Tunisia" panose="02000000000000000000" pitchFamily="2" charset="-78"/>
                </a:rPr>
                <a:t>10Mb</a:t>
              </a:r>
              <a:endParaRPr lang="zh-TW" altLang="en-US" sz="2800" b="1" dirty="0">
                <a:solidFill>
                  <a:srgbClr val="000066"/>
                </a:solidFill>
                <a:latin typeface="Hacen Tunisia" panose="02000000000000000000" pitchFamily="2" charset="-78"/>
                <a:ea typeface="標楷體" pitchFamily="65" charset="-120"/>
                <a:cs typeface="Hacen Tunisia" panose="02000000000000000000" pitchFamily="2" charset="-78"/>
              </a:endParaRPr>
            </a:p>
          </p:txBody>
        </p:sp>
        <p:grpSp>
          <p:nvGrpSpPr>
            <p:cNvPr id="124" name="Group 60">
              <a:extLst>
                <a:ext uri="{FF2B5EF4-FFF2-40B4-BE49-F238E27FC236}">
                  <a16:creationId xmlns:a16="http://schemas.microsoft.com/office/drawing/2014/main" id="{87F9A56E-B252-4D0A-8824-3D3D8C0AB628}"/>
                </a:ext>
              </a:extLst>
            </p:cNvPr>
            <p:cNvGrpSpPr>
              <a:grpSpLocks/>
            </p:cNvGrpSpPr>
            <p:nvPr/>
          </p:nvGrpSpPr>
          <p:grpSpPr bwMode="auto">
            <a:xfrm rot="-1297425" flipH="1" flipV="1">
              <a:off x="779" y="3400"/>
              <a:ext cx="820" cy="189"/>
              <a:chOff x="2522" y="1060"/>
              <a:chExt cx="900" cy="236"/>
            </a:xfrm>
          </p:grpSpPr>
          <p:grpSp>
            <p:nvGrpSpPr>
              <p:cNvPr id="125" name="Group 61">
                <a:extLst>
                  <a:ext uri="{FF2B5EF4-FFF2-40B4-BE49-F238E27FC236}">
                    <a16:creationId xmlns:a16="http://schemas.microsoft.com/office/drawing/2014/main" id="{33112722-4012-40F3-8449-3CADCAA3A784}"/>
                  </a:ext>
                </a:extLst>
              </p:cNvPr>
              <p:cNvGrpSpPr>
                <a:grpSpLocks/>
              </p:cNvGrpSpPr>
              <p:nvPr/>
            </p:nvGrpSpPr>
            <p:grpSpPr bwMode="auto">
              <a:xfrm>
                <a:off x="2522" y="1060"/>
                <a:ext cx="742" cy="186"/>
                <a:chOff x="1565" y="2568"/>
                <a:chExt cx="1118" cy="279"/>
              </a:xfrm>
            </p:grpSpPr>
            <p:sp>
              <p:nvSpPr>
                <p:cNvPr id="243" name="AutoShape 62">
                  <a:extLst>
                    <a:ext uri="{FF2B5EF4-FFF2-40B4-BE49-F238E27FC236}">
                      <a16:creationId xmlns:a16="http://schemas.microsoft.com/office/drawing/2014/main" id="{AF1D6D43-2549-439D-B558-63D684552A34}"/>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44" name="AutoShape 63">
                  <a:extLst>
                    <a:ext uri="{FF2B5EF4-FFF2-40B4-BE49-F238E27FC236}">
                      <a16:creationId xmlns:a16="http://schemas.microsoft.com/office/drawing/2014/main" id="{B3EC7431-9432-48F7-8C4C-BB3F6E2D2505}"/>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45" name="AutoShape 64">
                  <a:extLst>
                    <a:ext uri="{FF2B5EF4-FFF2-40B4-BE49-F238E27FC236}">
                      <a16:creationId xmlns:a16="http://schemas.microsoft.com/office/drawing/2014/main" id="{50C6679E-6ECB-400A-A039-A28F6CDBEE75}"/>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46" name="AutoShape 65">
                  <a:extLst>
                    <a:ext uri="{FF2B5EF4-FFF2-40B4-BE49-F238E27FC236}">
                      <a16:creationId xmlns:a16="http://schemas.microsoft.com/office/drawing/2014/main" id="{D34915E7-42BF-4A28-AB1A-3CBC89029CB5}"/>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grpSp>
          <p:grpSp>
            <p:nvGrpSpPr>
              <p:cNvPr id="126" name="Group 66">
                <a:extLst>
                  <a:ext uri="{FF2B5EF4-FFF2-40B4-BE49-F238E27FC236}">
                    <a16:creationId xmlns:a16="http://schemas.microsoft.com/office/drawing/2014/main" id="{3842F7E7-9E74-4B5E-8E69-A985DE0F5942}"/>
                  </a:ext>
                </a:extLst>
              </p:cNvPr>
              <p:cNvGrpSpPr>
                <a:grpSpLocks/>
              </p:cNvGrpSpPr>
              <p:nvPr/>
            </p:nvGrpSpPr>
            <p:grpSpPr bwMode="auto">
              <a:xfrm rot="1353540">
                <a:off x="2680" y="1110"/>
                <a:ext cx="742" cy="186"/>
                <a:chOff x="1565" y="2568"/>
                <a:chExt cx="1118" cy="279"/>
              </a:xfrm>
            </p:grpSpPr>
            <p:sp>
              <p:nvSpPr>
                <p:cNvPr id="133" name="AutoShape 67">
                  <a:extLst>
                    <a:ext uri="{FF2B5EF4-FFF2-40B4-BE49-F238E27FC236}">
                      <a16:creationId xmlns:a16="http://schemas.microsoft.com/office/drawing/2014/main" id="{89C448EE-7F4D-456D-B775-340B91BBC5F1}"/>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01" name="AutoShape 68">
                  <a:extLst>
                    <a:ext uri="{FF2B5EF4-FFF2-40B4-BE49-F238E27FC236}">
                      <a16:creationId xmlns:a16="http://schemas.microsoft.com/office/drawing/2014/main" id="{CEACE8F8-862A-4AE1-8B93-775351DCEEF3}"/>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41" name="AutoShape 69">
                  <a:extLst>
                    <a:ext uri="{FF2B5EF4-FFF2-40B4-BE49-F238E27FC236}">
                      <a16:creationId xmlns:a16="http://schemas.microsoft.com/office/drawing/2014/main" id="{1C4E61D9-2800-4677-B24D-3C084F4F3918}"/>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42" name="AutoShape 70">
                  <a:extLst>
                    <a:ext uri="{FF2B5EF4-FFF2-40B4-BE49-F238E27FC236}">
                      <a16:creationId xmlns:a16="http://schemas.microsoft.com/office/drawing/2014/main" id="{E565EF46-9769-4CCE-AC90-5ECF76DFA151}"/>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grpSp>
        </p:grpSp>
      </p:grpSp>
      <p:grpSp>
        <p:nvGrpSpPr>
          <p:cNvPr id="247" name="Group 51">
            <a:extLst>
              <a:ext uri="{FF2B5EF4-FFF2-40B4-BE49-F238E27FC236}">
                <a16:creationId xmlns:a16="http://schemas.microsoft.com/office/drawing/2014/main" id="{257A583F-7A9F-41E9-9EB0-41EC56F9D906}"/>
              </a:ext>
            </a:extLst>
          </p:cNvPr>
          <p:cNvGrpSpPr>
            <a:grpSpLocks/>
          </p:cNvGrpSpPr>
          <p:nvPr/>
        </p:nvGrpSpPr>
        <p:grpSpPr bwMode="auto">
          <a:xfrm>
            <a:off x="10167888" y="2809125"/>
            <a:ext cx="1900065" cy="1470088"/>
            <a:chOff x="624" y="2604"/>
            <a:chExt cx="1102" cy="1092"/>
          </a:xfrm>
        </p:grpSpPr>
        <p:sp>
          <p:nvSpPr>
            <p:cNvPr id="248" name="Oval 54">
              <a:extLst>
                <a:ext uri="{FF2B5EF4-FFF2-40B4-BE49-F238E27FC236}">
                  <a16:creationId xmlns:a16="http://schemas.microsoft.com/office/drawing/2014/main" id="{13FF7AED-8AA4-4D48-A303-EE06E32114FD}"/>
                </a:ext>
              </a:extLst>
            </p:cNvPr>
            <p:cNvSpPr>
              <a:spLocks noChangeArrowheads="1"/>
            </p:cNvSpPr>
            <p:nvPr/>
          </p:nvSpPr>
          <p:spPr bwMode="gray">
            <a:xfrm>
              <a:off x="624" y="2604"/>
              <a:ext cx="1102" cy="1092"/>
            </a:xfrm>
            <a:prstGeom prst="ellipse">
              <a:avLst/>
            </a:prstGeom>
            <a:gradFill rotWithShape="1">
              <a:gsLst>
                <a:gs pos="0">
                  <a:srgbClr val="B2B2B2"/>
                </a:gs>
                <a:gs pos="100000">
                  <a:srgbClr val="EFEFEF"/>
                </a:gs>
              </a:gsLst>
              <a:lin ang="5400000" scaled="1"/>
            </a:gradFill>
            <a:ln w="19050" algn="ctr">
              <a:noFill/>
              <a:round/>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49" name="Oval 55">
              <a:extLst>
                <a:ext uri="{FF2B5EF4-FFF2-40B4-BE49-F238E27FC236}">
                  <a16:creationId xmlns:a16="http://schemas.microsoft.com/office/drawing/2014/main" id="{138F5D27-4166-45CA-9604-9B6B91F6C2CD}"/>
                </a:ext>
              </a:extLst>
            </p:cNvPr>
            <p:cNvSpPr>
              <a:spLocks noChangeArrowheads="1"/>
            </p:cNvSpPr>
            <p:nvPr/>
          </p:nvSpPr>
          <p:spPr bwMode="gray">
            <a:xfrm>
              <a:off x="671" y="2654"/>
              <a:ext cx="1005" cy="997"/>
            </a:xfrm>
            <a:prstGeom prst="ellipse">
              <a:avLst/>
            </a:prstGeom>
            <a:gradFill rotWithShape="1">
              <a:gsLst>
                <a:gs pos="0">
                  <a:srgbClr val="DDDDDD"/>
                </a:gs>
                <a:gs pos="50000">
                  <a:srgbClr val="F6F6F6"/>
                </a:gs>
                <a:gs pos="100000">
                  <a:srgbClr val="DDDDDD"/>
                </a:gs>
              </a:gsLst>
              <a:lin ang="5400000" scaled="1"/>
            </a:gradFill>
            <a:ln w="19050" algn="ctr">
              <a:noFill/>
              <a:round/>
              <a:headEnd/>
              <a:tailEnd/>
            </a:ln>
          </p:spPr>
          <p:txBody>
            <a:bodyPr wrap="none" anchor="ctr"/>
            <a:lstStyle/>
            <a:p>
              <a:pPr defTabSz="950773"/>
              <a:endParaRPr lang="zh-TW" altLang="en-US" sz="1900">
                <a:solidFill>
                  <a:prstClr val="white"/>
                </a:solidFill>
                <a:latin typeface="Constantia"/>
                <a:ea typeface="新細明體" charset="-120"/>
              </a:endParaRPr>
            </a:p>
          </p:txBody>
        </p:sp>
        <p:pic>
          <p:nvPicPr>
            <p:cNvPr id="250" name="Picture 56" descr="circuler_1">
              <a:extLst>
                <a:ext uri="{FF2B5EF4-FFF2-40B4-BE49-F238E27FC236}">
                  <a16:creationId xmlns:a16="http://schemas.microsoft.com/office/drawing/2014/main" id="{E9447F0F-FC46-458C-9C8C-02943B72A2ED}"/>
                </a:ext>
              </a:extLst>
            </p:cNvPr>
            <p:cNvPicPr>
              <a:picLocks noChangeAspect="1" noChangeArrowheads="1"/>
            </p:cNvPicPr>
            <p:nvPr/>
          </p:nvPicPr>
          <p:blipFill>
            <a:blip r:embed="rId5" cstate="print"/>
            <a:srcRect/>
            <a:stretch>
              <a:fillRect/>
            </a:stretch>
          </p:blipFill>
          <p:spPr bwMode="gray">
            <a:xfrm>
              <a:off x="707" y="2690"/>
              <a:ext cx="940" cy="918"/>
            </a:xfrm>
            <a:prstGeom prst="rect">
              <a:avLst/>
            </a:prstGeom>
            <a:noFill/>
            <a:ln w="9525">
              <a:noFill/>
              <a:miter lim="800000"/>
              <a:headEnd/>
              <a:tailEnd/>
            </a:ln>
          </p:spPr>
        </p:pic>
        <p:sp>
          <p:nvSpPr>
            <p:cNvPr id="251" name="Oval 57">
              <a:extLst>
                <a:ext uri="{FF2B5EF4-FFF2-40B4-BE49-F238E27FC236}">
                  <a16:creationId xmlns:a16="http://schemas.microsoft.com/office/drawing/2014/main" id="{9D710754-4466-499F-8C80-D679EBF834C2}"/>
                </a:ext>
              </a:extLst>
            </p:cNvPr>
            <p:cNvSpPr>
              <a:spLocks noChangeArrowheads="1"/>
            </p:cNvSpPr>
            <p:nvPr/>
          </p:nvSpPr>
          <p:spPr bwMode="gray">
            <a:xfrm>
              <a:off x="707" y="2690"/>
              <a:ext cx="934" cy="920"/>
            </a:xfrm>
            <a:prstGeom prst="ellipse">
              <a:avLst/>
            </a:prstGeom>
            <a:gradFill rotWithShape="1">
              <a:gsLst>
                <a:gs pos="0">
                  <a:srgbClr val="FFFF99">
                    <a:gamma/>
                    <a:shade val="26275"/>
                    <a:invGamma/>
                    <a:alpha val="89999"/>
                  </a:srgbClr>
                </a:gs>
                <a:gs pos="50000">
                  <a:srgbClr val="FFFF99">
                    <a:alpha val="45000"/>
                  </a:srgbClr>
                </a:gs>
                <a:gs pos="100000">
                  <a:srgbClr val="FFFF99">
                    <a:gamma/>
                    <a:shade val="26275"/>
                    <a:invGamma/>
                    <a:alpha val="89999"/>
                  </a:srgbClr>
                </a:gs>
              </a:gsLst>
              <a:lin ang="5400000" scaled="1"/>
            </a:gradFill>
            <a:ln>
              <a:noFill/>
            </a:ln>
            <a:effectLst/>
          </p:spPr>
          <p:txBody>
            <a:bodyPr wrap="none" anchor="ctr"/>
            <a:lstStyle/>
            <a:p>
              <a:pPr defTabSz="950773"/>
              <a:endParaRPr lang="zh-TW" altLang="en-US" sz="1900">
                <a:solidFill>
                  <a:prstClr val="white"/>
                </a:solidFill>
                <a:latin typeface="Constantia"/>
                <a:ea typeface="新細明體" charset="-120"/>
              </a:endParaRPr>
            </a:p>
          </p:txBody>
        </p:sp>
        <p:sp>
          <p:nvSpPr>
            <p:cNvPr id="252" name="Freeform 58">
              <a:extLst>
                <a:ext uri="{FF2B5EF4-FFF2-40B4-BE49-F238E27FC236}">
                  <a16:creationId xmlns:a16="http://schemas.microsoft.com/office/drawing/2014/main" id="{13A7B011-CB40-4B63-8340-253023117E71}"/>
                </a:ext>
              </a:extLst>
            </p:cNvPr>
            <p:cNvSpPr>
              <a:spLocks/>
            </p:cNvSpPr>
            <p:nvPr/>
          </p:nvSpPr>
          <p:spPr bwMode="gray">
            <a:xfrm>
              <a:off x="803" y="2708"/>
              <a:ext cx="734" cy="320"/>
            </a:xfrm>
            <a:custGeom>
              <a:avLst/>
              <a:gdLst>
                <a:gd name="T0" fmla="*/ 69 w 1321"/>
                <a:gd name="T1" fmla="*/ 7 h 712"/>
                <a:gd name="T2" fmla="*/ 70 w 1321"/>
                <a:gd name="T3" fmla="*/ 8 h 712"/>
                <a:gd name="T4" fmla="*/ 70 w 1321"/>
                <a:gd name="T5" fmla="*/ 9 h 712"/>
                <a:gd name="T6" fmla="*/ 70 w 1321"/>
                <a:gd name="T7" fmla="*/ 9 h 712"/>
                <a:gd name="T8" fmla="*/ 69 w 1321"/>
                <a:gd name="T9" fmla="*/ 10 h 712"/>
                <a:gd name="T10" fmla="*/ 67 w 1321"/>
                <a:gd name="T11" fmla="*/ 11 h 712"/>
                <a:gd name="T12" fmla="*/ 66 w 1321"/>
                <a:gd name="T13" fmla="*/ 11 h 712"/>
                <a:gd name="T14" fmla="*/ 63 w 1321"/>
                <a:gd name="T15" fmla="*/ 12 h 712"/>
                <a:gd name="T16" fmla="*/ 61 w 1321"/>
                <a:gd name="T17" fmla="*/ 12 h 712"/>
                <a:gd name="T18" fmla="*/ 58 w 1321"/>
                <a:gd name="T19" fmla="*/ 12 h 712"/>
                <a:gd name="T20" fmla="*/ 54 w 1321"/>
                <a:gd name="T21" fmla="*/ 13 h 712"/>
                <a:gd name="T22" fmla="*/ 51 w 1321"/>
                <a:gd name="T23" fmla="*/ 13 h 712"/>
                <a:gd name="T24" fmla="*/ 48 w 1321"/>
                <a:gd name="T25" fmla="*/ 13 h 712"/>
                <a:gd name="T26" fmla="*/ 43 w 1321"/>
                <a:gd name="T27" fmla="*/ 13 h 712"/>
                <a:gd name="T28" fmla="*/ 42 w 1321"/>
                <a:gd name="T29" fmla="*/ 13 h 712"/>
                <a:gd name="T30" fmla="*/ 26 w 1321"/>
                <a:gd name="T31" fmla="*/ 13 h 712"/>
                <a:gd name="T32" fmla="*/ 25 w 1321"/>
                <a:gd name="T33" fmla="*/ 13 h 712"/>
                <a:gd name="T34" fmla="*/ 22 w 1321"/>
                <a:gd name="T35" fmla="*/ 13 h 712"/>
                <a:gd name="T36" fmla="*/ 18 w 1321"/>
                <a:gd name="T37" fmla="*/ 13 h 712"/>
                <a:gd name="T38" fmla="*/ 15 w 1321"/>
                <a:gd name="T39" fmla="*/ 13 h 712"/>
                <a:gd name="T40" fmla="*/ 13 w 1321"/>
                <a:gd name="T41" fmla="*/ 13 h 712"/>
                <a:gd name="T42" fmla="*/ 10 w 1321"/>
                <a:gd name="T43" fmla="*/ 13 h 712"/>
                <a:gd name="T44" fmla="*/ 7 w 1321"/>
                <a:gd name="T45" fmla="*/ 12 h 712"/>
                <a:gd name="T46" fmla="*/ 6 w 1321"/>
                <a:gd name="T47" fmla="*/ 12 h 712"/>
                <a:gd name="T48" fmla="*/ 4 w 1321"/>
                <a:gd name="T49" fmla="*/ 12 h 712"/>
                <a:gd name="T50" fmla="*/ 2 w 1321"/>
                <a:gd name="T51" fmla="*/ 11 h 712"/>
                <a:gd name="T52" fmla="*/ 1 w 1321"/>
                <a:gd name="T53" fmla="*/ 11 h 712"/>
                <a:gd name="T54" fmla="*/ 1 w 1321"/>
                <a:gd name="T55" fmla="*/ 10 h 712"/>
                <a:gd name="T56" fmla="*/ 0 w 1321"/>
                <a:gd name="T57" fmla="*/ 10 h 712"/>
                <a:gd name="T58" fmla="*/ 0 w 1321"/>
                <a:gd name="T59" fmla="*/ 9 h 712"/>
                <a:gd name="T60" fmla="*/ 1 w 1321"/>
                <a:gd name="T61" fmla="*/ 9 h 712"/>
                <a:gd name="T62" fmla="*/ 1 w 1321"/>
                <a:gd name="T63" fmla="*/ 8 h 712"/>
                <a:gd name="T64" fmla="*/ 3 w 1321"/>
                <a:gd name="T65" fmla="*/ 7 h 712"/>
                <a:gd name="T66" fmla="*/ 5 w 1321"/>
                <a:gd name="T67" fmla="*/ 5 h 712"/>
                <a:gd name="T68" fmla="*/ 8 w 1321"/>
                <a:gd name="T69" fmla="*/ 4 h 712"/>
                <a:gd name="T70" fmla="*/ 11 w 1321"/>
                <a:gd name="T71" fmla="*/ 3 h 712"/>
                <a:gd name="T72" fmla="*/ 14 w 1321"/>
                <a:gd name="T73" fmla="*/ 2 h 712"/>
                <a:gd name="T74" fmla="*/ 18 w 1321"/>
                <a:gd name="T75" fmla="*/ 2 h 712"/>
                <a:gd name="T76" fmla="*/ 22 w 1321"/>
                <a:gd name="T77" fmla="*/ 1 h 712"/>
                <a:gd name="T78" fmla="*/ 26 w 1321"/>
                <a:gd name="T79" fmla="*/ 0 h 712"/>
                <a:gd name="T80" fmla="*/ 31 w 1321"/>
                <a:gd name="T81" fmla="*/ 0 h 712"/>
                <a:gd name="T82" fmla="*/ 35 w 1321"/>
                <a:gd name="T83" fmla="*/ 0 h 712"/>
                <a:gd name="T84" fmla="*/ 35 w 1321"/>
                <a:gd name="T85" fmla="*/ 0 h 712"/>
                <a:gd name="T86" fmla="*/ 40 w 1321"/>
                <a:gd name="T87" fmla="*/ 0 h 712"/>
                <a:gd name="T88" fmla="*/ 45 w 1321"/>
                <a:gd name="T89" fmla="*/ 0 h 712"/>
                <a:gd name="T90" fmla="*/ 49 w 1321"/>
                <a:gd name="T91" fmla="*/ 1 h 712"/>
                <a:gd name="T92" fmla="*/ 53 w 1321"/>
                <a:gd name="T93" fmla="*/ 2 h 712"/>
                <a:gd name="T94" fmla="*/ 57 w 1321"/>
                <a:gd name="T95" fmla="*/ 3 h 712"/>
                <a:gd name="T96" fmla="*/ 61 w 1321"/>
                <a:gd name="T97" fmla="*/ 4 h 712"/>
                <a:gd name="T98" fmla="*/ 64 w 1321"/>
                <a:gd name="T99" fmla="*/ 4 h 712"/>
                <a:gd name="T100" fmla="*/ 67 w 1321"/>
                <a:gd name="T101" fmla="*/ 6 h 712"/>
                <a:gd name="T102" fmla="*/ 69 w 1321"/>
                <a:gd name="T103" fmla="*/ 7 h 712"/>
                <a:gd name="T104" fmla="*/ 69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FF99">
                    <a:alpha val="17998"/>
                  </a:srgbClr>
                </a:gs>
              </a:gsLst>
              <a:lin ang="5400000" scaled="1"/>
            </a:gradFill>
            <a:ln w="0">
              <a:noFill/>
              <a:prstDash val="solid"/>
              <a:round/>
              <a:headEnd/>
              <a:tailEnd/>
            </a:ln>
          </p:spPr>
          <p:txBody>
            <a:bodyPr/>
            <a:lstStyle/>
            <a:p>
              <a:pPr defTabSz="950773"/>
              <a:endParaRPr lang="ar-SA" sz="1900">
                <a:solidFill>
                  <a:prstClr val="white"/>
                </a:solidFill>
                <a:latin typeface="Constantia"/>
              </a:endParaRPr>
            </a:p>
          </p:txBody>
        </p:sp>
        <p:sp>
          <p:nvSpPr>
            <p:cNvPr id="253" name="Rectangle 59">
              <a:extLst>
                <a:ext uri="{FF2B5EF4-FFF2-40B4-BE49-F238E27FC236}">
                  <a16:creationId xmlns:a16="http://schemas.microsoft.com/office/drawing/2014/main" id="{E8A4C783-4DF2-495D-A430-E183A7DBF324}"/>
                </a:ext>
              </a:extLst>
            </p:cNvPr>
            <p:cNvSpPr>
              <a:spLocks noChangeArrowheads="1"/>
            </p:cNvSpPr>
            <p:nvPr/>
          </p:nvSpPr>
          <p:spPr bwMode="black">
            <a:xfrm>
              <a:off x="851" y="2891"/>
              <a:ext cx="629" cy="389"/>
            </a:xfrm>
            <a:prstGeom prst="rect">
              <a:avLst/>
            </a:prstGeom>
            <a:noFill/>
            <a:ln w="9525" algn="ctr">
              <a:noFill/>
              <a:miter lim="800000"/>
              <a:headEnd/>
              <a:tailEnd/>
            </a:ln>
          </p:spPr>
          <p:txBody>
            <a:bodyPr wrap="none">
              <a:spAutoFit/>
            </a:bodyPr>
            <a:lstStyle/>
            <a:p>
              <a:pPr algn="ctr" defTabSz="950773" rtl="1"/>
              <a:r>
                <a:rPr lang="en-US" altLang="zh-TW" sz="2800" b="1" dirty="0">
                  <a:solidFill>
                    <a:srgbClr val="000066"/>
                  </a:solidFill>
                  <a:latin typeface="Hacen Tunisia" panose="02000000000000000000" pitchFamily="2" charset="-78"/>
                  <a:ea typeface="標楷體" pitchFamily="65" charset="-120"/>
                  <a:cs typeface="Hacen Tunisia" panose="02000000000000000000" pitchFamily="2" charset="-78"/>
                </a:rPr>
                <a:t>15Gb</a:t>
              </a:r>
              <a:endParaRPr lang="zh-TW" altLang="en-US" sz="2800" b="1" dirty="0">
                <a:solidFill>
                  <a:srgbClr val="000066"/>
                </a:solidFill>
                <a:latin typeface="Hacen Tunisia" panose="02000000000000000000" pitchFamily="2" charset="-78"/>
                <a:ea typeface="標楷體" pitchFamily="65" charset="-120"/>
                <a:cs typeface="Hacen Tunisia" panose="02000000000000000000" pitchFamily="2" charset="-78"/>
              </a:endParaRPr>
            </a:p>
          </p:txBody>
        </p:sp>
        <p:grpSp>
          <p:nvGrpSpPr>
            <p:cNvPr id="254" name="Group 60">
              <a:extLst>
                <a:ext uri="{FF2B5EF4-FFF2-40B4-BE49-F238E27FC236}">
                  <a16:creationId xmlns:a16="http://schemas.microsoft.com/office/drawing/2014/main" id="{07D07C2B-030F-45BD-986C-604FBB91AA98}"/>
                </a:ext>
              </a:extLst>
            </p:cNvPr>
            <p:cNvGrpSpPr>
              <a:grpSpLocks/>
            </p:cNvGrpSpPr>
            <p:nvPr/>
          </p:nvGrpSpPr>
          <p:grpSpPr bwMode="auto">
            <a:xfrm rot="-1297425" flipH="1" flipV="1">
              <a:off x="779" y="3400"/>
              <a:ext cx="820" cy="189"/>
              <a:chOff x="2522" y="1060"/>
              <a:chExt cx="900" cy="236"/>
            </a:xfrm>
          </p:grpSpPr>
          <p:grpSp>
            <p:nvGrpSpPr>
              <p:cNvPr id="255" name="Group 61">
                <a:extLst>
                  <a:ext uri="{FF2B5EF4-FFF2-40B4-BE49-F238E27FC236}">
                    <a16:creationId xmlns:a16="http://schemas.microsoft.com/office/drawing/2014/main" id="{D8179822-002C-416B-A9CA-1F59C147C547}"/>
                  </a:ext>
                </a:extLst>
              </p:cNvPr>
              <p:cNvGrpSpPr>
                <a:grpSpLocks/>
              </p:cNvGrpSpPr>
              <p:nvPr/>
            </p:nvGrpSpPr>
            <p:grpSpPr bwMode="auto">
              <a:xfrm>
                <a:off x="2522" y="1060"/>
                <a:ext cx="742" cy="186"/>
                <a:chOff x="1565" y="2568"/>
                <a:chExt cx="1118" cy="279"/>
              </a:xfrm>
            </p:grpSpPr>
            <p:sp>
              <p:nvSpPr>
                <p:cNvPr id="261" name="AutoShape 62">
                  <a:extLst>
                    <a:ext uri="{FF2B5EF4-FFF2-40B4-BE49-F238E27FC236}">
                      <a16:creationId xmlns:a16="http://schemas.microsoft.com/office/drawing/2014/main" id="{98F07781-D632-4ACC-B71E-0E7209FBA61C}"/>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62" name="AutoShape 63">
                  <a:extLst>
                    <a:ext uri="{FF2B5EF4-FFF2-40B4-BE49-F238E27FC236}">
                      <a16:creationId xmlns:a16="http://schemas.microsoft.com/office/drawing/2014/main" id="{13ED141C-A35E-4B61-98DE-1B7F9D829982}"/>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63" name="AutoShape 64">
                  <a:extLst>
                    <a:ext uri="{FF2B5EF4-FFF2-40B4-BE49-F238E27FC236}">
                      <a16:creationId xmlns:a16="http://schemas.microsoft.com/office/drawing/2014/main" id="{37EDEBD7-17D2-4B76-ADC5-CBA6CC880C31}"/>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64" name="AutoShape 65">
                  <a:extLst>
                    <a:ext uri="{FF2B5EF4-FFF2-40B4-BE49-F238E27FC236}">
                      <a16:creationId xmlns:a16="http://schemas.microsoft.com/office/drawing/2014/main" id="{131B30AD-DF4F-4512-BBA5-CB1E1C75A580}"/>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grpSp>
          <p:grpSp>
            <p:nvGrpSpPr>
              <p:cNvPr id="256" name="Group 66">
                <a:extLst>
                  <a:ext uri="{FF2B5EF4-FFF2-40B4-BE49-F238E27FC236}">
                    <a16:creationId xmlns:a16="http://schemas.microsoft.com/office/drawing/2014/main" id="{7E35F8E8-9EF3-4CDD-9B25-204DAFB77CEF}"/>
                  </a:ext>
                </a:extLst>
              </p:cNvPr>
              <p:cNvGrpSpPr>
                <a:grpSpLocks/>
              </p:cNvGrpSpPr>
              <p:nvPr/>
            </p:nvGrpSpPr>
            <p:grpSpPr bwMode="auto">
              <a:xfrm rot="1353540">
                <a:off x="2680" y="1110"/>
                <a:ext cx="742" cy="186"/>
                <a:chOff x="1565" y="2568"/>
                <a:chExt cx="1118" cy="279"/>
              </a:xfrm>
            </p:grpSpPr>
            <p:sp>
              <p:nvSpPr>
                <p:cNvPr id="257" name="AutoShape 67">
                  <a:extLst>
                    <a:ext uri="{FF2B5EF4-FFF2-40B4-BE49-F238E27FC236}">
                      <a16:creationId xmlns:a16="http://schemas.microsoft.com/office/drawing/2014/main" id="{BCAAB2DC-2F35-42BB-98FF-5945E7A42B52}"/>
                    </a:ext>
                  </a:extLst>
                </p:cNvPr>
                <p:cNvSpPr>
                  <a:spLocks noChangeArrowheads="1"/>
                </p:cNvSpPr>
                <p:nvPr/>
              </p:nvSpPr>
              <p:spPr bwMode="white">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58" name="AutoShape 68">
                  <a:extLst>
                    <a:ext uri="{FF2B5EF4-FFF2-40B4-BE49-F238E27FC236}">
                      <a16:creationId xmlns:a16="http://schemas.microsoft.com/office/drawing/2014/main" id="{0FB07E32-9665-4B32-9DDA-AABEDFC71E3F}"/>
                    </a:ext>
                  </a:extLst>
                </p:cNvPr>
                <p:cNvSpPr>
                  <a:spLocks noChangeArrowheads="1"/>
                </p:cNvSpPr>
                <p:nvPr/>
              </p:nvSpPr>
              <p:spPr bwMode="white">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59" name="AutoShape 69">
                  <a:extLst>
                    <a:ext uri="{FF2B5EF4-FFF2-40B4-BE49-F238E27FC236}">
                      <a16:creationId xmlns:a16="http://schemas.microsoft.com/office/drawing/2014/main" id="{E8C09678-A930-47BC-A08F-CBD5F80831A7}"/>
                    </a:ext>
                  </a:extLst>
                </p:cNvPr>
                <p:cNvSpPr>
                  <a:spLocks noChangeArrowheads="1"/>
                </p:cNvSpPr>
                <p:nvPr/>
              </p:nvSpPr>
              <p:spPr bwMode="white">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sp>
              <p:nvSpPr>
                <p:cNvPr id="260" name="AutoShape 70">
                  <a:extLst>
                    <a:ext uri="{FF2B5EF4-FFF2-40B4-BE49-F238E27FC236}">
                      <a16:creationId xmlns:a16="http://schemas.microsoft.com/office/drawing/2014/main" id="{43C87C57-AF97-436A-A489-36A8721C5A6D}"/>
                    </a:ext>
                  </a:extLst>
                </p:cNvPr>
                <p:cNvSpPr>
                  <a:spLocks noChangeArrowheads="1"/>
                </p:cNvSpPr>
                <p:nvPr/>
              </p:nvSpPr>
              <p:spPr bwMode="white">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pPr defTabSz="950773"/>
                  <a:endParaRPr lang="zh-TW" altLang="en-US" sz="1900">
                    <a:solidFill>
                      <a:prstClr val="white"/>
                    </a:solidFill>
                    <a:latin typeface="Constantia"/>
                    <a:ea typeface="新細明體" charset="-120"/>
                  </a:endParaRPr>
                </a:p>
              </p:txBody>
            </p:sp>
          </p:grpSp>
        </p:grpSp>
      </p:grpSp>
      <p:sp>
        <p:nvSpPr>
          <p:cNvPr id="265" name="Freeform 9">
            <a:extLst>
              <a:ext uri="{FF2B5EF4-FFF2-40B4-BE49-F238E27FC236}">
                <a16:creationId xmlns:a16="http://schemas.microsoft.com/office/drawing/2014/main" id="{3658F862-E84F-47A3-A76C-324430335FA4}"/>
              </a:ext>
            </a:extLst>
          </p:cNvPr>
          <p:cNvSpPr>
            <a:spLocks/>
          </p:cNvSpPr>
          <p:nvPr/>
        </p:nvSpPr>
        <p:spPr bwMode="gray">
          <a:xfrm rot="20667144">
            <a:off x="6960319" y="4021399"/>
            <a:ext cx="4080151" cy="1370729"/>
          </a:xfrm>
          <a:custGeom>
            <a:avLst/>
            <a:gdLst>
              <a:gd name="T0" fmla="*/ 0 w 4371"/>
              <a:gd name="T1" fmla="*/ 2147483647 h 1066"/>
              <a:gd name="T2" fmla="*/ 2147483647 w 4371"/>
              <a:gd name="T3" fmla="*/ 2147483647 h 1066"/>
              <a:gd name="T4" fmla="*/ 2147483647 w 4371"/>
              <a:gd name="T5" fmla="*/ 2147483647 h 1066"/>
              <a:gd name="T6" fmla="*/ 2147483647 w 4371"/>
              <a:gd name="T7" fmla="*/ 2147483647 h 1066"/>
              <a:gd name="T8" fmla="*/ 2147483647 w 4371"/>
              <a:gd name="T9" fmla="*/ 2147483647 h 1066"/>
              <a:gd name="T10" fmla="*/ 2147483647 w 4371"/>
              <a:gd name="T11" fmla="*/ 2147483647 h 1066"/>
              <a:gd name="T12" fmla="*/ 2147483647 w 4371"/>
              <a:gd name="T13" fmla="*/ 0 h 1066"/>
              <a:gd name="T14" fmla="*/ 2147483647 w 4371"/>
              <a:gd name="T15" fmla="*/ 2147483647 h 1066"/>
              <a:gd name="T16" fmla="*/ 2147483647 w 4371"/>
              <a:gd name="T17" fmla="*/ 2147483647 h 1066"/>
              <a:gd name="T18" fmla="*/ 2147483647 w 4371"/>
              <a:gd name="T19" fmla="*/ 2147483647 h 1066"/>
              <a:gd name="T20" fmla="*/ 2147483647 w 4371"/>
              <a:gd name="T21" fmla="*/ 2147483647 h 1066"/>
              <a:gd name="T22" fmla="*/ 2147483647 w 4371"/>
              <a:gd name="T23" fmla="*/ 2147483647 h 1066"/>
              <a:gd name="T24" fmla="*/ 2147483647 w 4371"/>
              <a:gd name="T25" fmla="*/ 2147483647 h 1066"/>
              <a:gd name="T26" fmla="*/ 2147483647 w 4371"/>
              <a:gd name="T27" fmla="*/ 2147483647 h 1066"/>
              <a:gd name="T28" fmla="*/ 2147483647 w 4371"/>
              <a:gd name="T29" fmla="*/ 2147483647 h 1066"/>
              <a:gd name="T30" fmla="*/ 0 w 4371"/>
              <a:gd name="T31" fmla="*/ 2147483647 h 106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371"/>
              <a:gd name="T49" fmla="*/ 0 h 1066"/>
              <a:gd name="T50" fmla="*/ 4371 w 4371"/>
              <a:gd name="T51" fmla="*/ 1066 h 106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371" h="1066">
                <a:moveTo>
                  <a:pt x="0" y="845"/>
                </a:moveTo>
                <a:lnTo>
                  <a:pt x="1523" y="313"/>
                </a:lnTo>
                <a:lnTo>
                  <a:pt x="1610" y="617"/>
                </a:lnTo>
                <a:lnTo>
                  <a:pt x="2720" y="243"/>
                </a:lnTo>
                <a:lnTo>
                  <a:pt x="2784" y="538"/>
                </a:lnTo>
                <a:lnTo>
                  <a:pt x="3882" y="266"/>
                </a:lnTo>
                <a:lnTo>
                  <a:pt x="3795" y="0"/>
                </a:lnTo>
                <a:lnTo>
                  <a:pt x="4371" y="269"/>
                </a:lnTo>
                <a:lnTo>
                  <a:pt x="3961" y="832"/>
                </a:lnTo>
                <a:lnTo>
                  <a:pt x="3912" y="542"/>
                </a:lnTo>
                <a:lnTo>
                  <a:pt x="2594" y="921"/>
                </a:lnTo>
                <a:lnTo>
                  <a:pt x="2509" y="620"/>
                </a:lnTo>
                <a:lnTo>
                  <a:pt x="1344" y="968"/>
                </a:lnTo>
                <a:lnTo>
                  <a:pt x="1280" y="666"/>
                </a:lnTo>
                <a:lnTo>
                  <a:pt x="67" y="1066"/>
                </a:lnTo>
                <a:lnTo>
                  <a:pt x="0" y="845"/>
                </a:lnTo>
                <a:close/>
              </a:path>
            </a:pathLst>
          </a:custGeom>
          <a:gradFill rotWithShape="1">
            <a:gsLst>
              <a:gs pos="0">
                <a:srgbClr val="990000"/>
              </a:gs>
              <a:gs pos="100000">
                <a:srgbClr val="FF9933"/>
              </a:gs>
            </a:gsLst>
            <a:lin ang="0" scaled="1"/>
          </a:gradFill>
          <a:ln w="9525">
            <a:round/>
            <a:headEnd/>
            <a:tailEnd/>
          </a:ln>
          <a:scene3d>
            <a:camera prst="legacyPerspectiveTopRight">
              <a:rot lat="600000" lon="20999991" rev="0"/>
            </a:camera>
            <a:lightRig rig="legacyFlat4" dir="b"/>
          </a:scene3d>
          <a:sp3d extrusionH="163500" prstMaterial="legacyMatte">
            <a:bevelT w="13500" h="13500" prst="angle"/>
            <a:bevelB w="13500" h="13500" prst="angle"/>
            <a:extrusionClr>
              <a:srgbClr val="FF9933"/>
            </a:extrusionClr>
          </a:sp3d>
        </p:spPr>
        <p:txBody>
          <a:bodyPr wrap="none" anchor="ctr">
            <a:flatTx/>
          </a:bodyPr>
          <a:lstStyle/>
          <a:p>
            <a:pPr defTabSz="950811"/>
            <a:endParaRPr lang="ar-SA" sz="1900">
              <a:solidFill>
                <a:prstClr val="white"/>
              </a:solidFill>
              <a:latin typeface="Constantia"/>
            </a:endParaRPr>
          </a:p>
        </p:txBody>
      </p:sp>
    </p:spTree>
    <p:extLst>
      <p:ext uri="{BB962C8B-B14F-4D97-AF65-F5344CB8AC3E}">
        <p14:creationId xmlns:p14="http://schemas.microsoft.com/office/powerpoint/2010/main" val="381280780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1000" fill="hold"/>
                                        <p:tgtEl>
                                          <p:spTgt spid="130"/>
                                        </p:tgtEl>
                                        <p:attrNameLst>
                                          <p:attrName>ppt_w</p:attrName>
                                        </p:attrNameLst>
                                      </p:cBhvr>
                                      <p:tavLst>
                                        <p:tav tm="0">
                                          <p:val>
                                            <p:fltVal val="0"/>
                                          </p:val>
                                        </p:tav>
                                        <p:tav tm="100000">
                                          <p:val>
                                            <p:strVal val="#ppt_w"/>
                                          </p:val>
                                        </p:tav>
                                      </p:tavLst>
                                    </p:anim>
                                    <p:anim calcmode="lin" valueType="num">
                                      <p:cBhvr>
                                        <p:cTn id="8" dur="1000" fill="hold"/>
                                        <p:tgtEl>
                                          <p:spTgt spid="130"/>
                                        </p:tgtEl>
                                        <p:attrNameLst>
                                          <p:attrName>ppt_h</p:attrName>
                                        </p:attrNameLst>
                                      </p:cBhvr>
                                      <p:tavLst>
                                        <p:tav tm="0">
                                          <p:val>
                                            <p:fltVal val="0"/>
                                          </p:val>
                                        </p:tav>
                                        <p:tav tm="100000">
                                          <p:val>
                                            <p:strVal val="#ppt_h"/>
                                          </p:val>
                                        </p:tav>
                                      </p:tavLst>
                                    </p:anim>
                                    <p:animEffect transition="in" filter="fade">
                                      <p:cBhvr>
                                        <p:cTn id="9" dur="1000"/>
                                        <p:tgtEl>
                                          <p:spTgt spid="130"/>
                                        </p:tgtEl>
                                      </p:cBhvr>
                                    </p:animEffect>
                                  </p:childTnLst>
                                </p:cTn>
                              </p:par>
                            </p:childTnLst>
                          </p:cTn>
                        </p:par>
                        <p:par>
                          <p:cTn id="10" fill="hold">
                            <p:stCondLst>
                              <p:cond delay="1000"/>
                            </p:stCondLst>
                            <p:childTnLst>
                              <p:par>
                                <p:cTn id="11" presetID="2" presetClass="entr" presetSubtype="1" fill="hold" nodeType="afterEffect">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cBhvr additive="base">
                                        <p:cTn id="13" dur="1000" fill="hold"/>
                                        <p:tgtEl>
                                          <p:spTgt spid="116"/>
                                        </p:tgtEl>
                                        <p:attrNameLst>
                                          <p:attrName>ppt_x</p:attrName>
                                        </p:attrNameLst>
                                      </p:cBhvr>
                                      <p:tavLst>
                                        <p:tav tm="0">
                                          <p:val>
                                            <p:strVal val="#ppt_x"/>
                                          </p:val>
                                        </p:tav>
                                        <p:tav tm="100000">
                                          <p:val>
                                            <p:strVal val="#ppt_x"/>
                                          </p:val>
                                        </p:tav>
                                      </p:tavLst>
                                    </p:anim>
                                    <p:anim calcmode="lin" valueType="num">
                                      <p:cBhvr additive="base">
                                        <p:cTn id="14" dur="1000" fill="hold"/>
                                        <p:tgtEl>
                                          <p:spTgt spid="116"/>
                                        </p:tgtEl>
                                        <p:attrNameLst>
                                          <p:attrName>ppt_y</p:attrName>
                                        </p:attrNameLst>
                                      </p:cBhvr>
                                      <p:tavLst>
                                        <p:tav tm="0">
                                          <p:val>
                                            <p:strVal val="0-#ppt_h/2"/>
                                          </p:val>
                                        </p:tav>
                                        <p:tav tm="100000">
                                          <p:val>
                                            <p:strVal val="#ppt_y"/>
                                          </p:val>
                                        </p:tav>
                                      </p:tavLst>
                                    </p:anim>
                                  </p:childTnLst>
                                </p:cTn>
                              </p:par>
                            </p:childTnLst>
                          </p:cTn>
                        </p:par>
                        <p:par>
                          <p:cTn id="15" fill="hold">
                            <p:stCondLst>
                              <p:cond delay="2000"/>
                            </p:stCondLst>
                            <p:childTnLst>
                              <p:par>
                                <p:cTn id="16" presetID="2" presetClass="entr" presetSubtype="4" fill="hold" nodeType="afterEffect">
                                  <p:stCondLst>
                                    <p:cond delay="0"/>
                                  </p:stCondLst>
                                  <p:childTnLst>
                                    <p:set>
                                      <p:cBhvr>
                                        <p:cTn id="17" dur="1" fill="hold">
                                          <p:stCondLst>
                                            <p:cond delay="0"/>
                                          </p:stCondLst>
                                        </p:cTn>
                                        <p:tgtEl>
                                          <p:spTgt spid="115"/>
                                        </p:tgtEl>
                                        <p:attrNameLst>
                                          <p:attrName>style.visibility</p:attrName>
                                        </p:attrNameLst>
                                      </p:cBhvr>
                                      <p:to>
                                        <p:strVal val="visible"/>
                                      </p:to>
                                    </p:set>
                                    <p:anim calcmode="lin" valueType="num">
                                      <p:cBhvr additive="base">
                                        <p:cTn id="18" dur="1000" fill="hold"/>
                                        <p:tgtEl>
                                          <p:spTgt spid="115"/>
                                        </p:tgtEl>
                                        <p:attrNameLst>
                                          <p:attrName>ppt_x</p:attrName>
                                        </p:attrNameLst>
                                      </p:cBhvr>
                                      <p:tavLst>
                                        <p:tav tm="0">
                                          <p:val>
                                            <p:strVal val="#ppt_x"/>
                                          </p:val>
                                        </p:tav>
                                        <p:tav tm="100000">
                                          <p:val>
                                            <p:strVal val="#ppt_x"/>
                                          </p:val>
                                        </p:tav>
                                      </p:tavLst>
                                    </p:anim>
                                    <p:anim calcmode="lin" valueType="num">
                                      <p:cBhvr additive="base">
                                        <p:cTn id="19" dur="1000" fill="hold"/>
                                        <p:tgtEl>
                                          <p:spTgt spid="115"/>
                                        </p:tgtEl>
                                        <p:attrNameLst>
                                          <p:attrName>ppt_y</p:attrName>
                                        </p:attrNameLst>
                                      </p:cBhvr>
                                      <p:tavLst>
                                        <p:tav tm="0">
                                          <p:val>
                                            <p:strVal val="1+#ppt_h/2"/>
                                          </p:val>
                                        </p:tav>
                                        <p:tav tm="100000">
                                          <p:val>
                                            <p:strVal val="#ppt_y"/>
                                          </p:val>
                                        </p:tav>
                                      </p:tavLst>
                                    </p:anim>
                                  </p:childTnLst>
                                </p:cTn>
                              </p:par>
                            </p:childTnLst>
                          </p:cTn>
                        </p:par>
                        <p:par>
                          <p:cTn id="20" fill="hold">
                            <p:stCondLst>
                              <p:cond delay="3000"/>
                            </p:stCondLst>
                            <p:childTnLst>
                              <p:par>
                                <p:cTn id="21" presetID="2" presetClass="entr" presetSubtype="1" fill="hold" nodeType="afterEffect">
                                  <p:stCondLst>
                                    <p:cond delay="0"/>
                                  </p:stCondLst>
                                  <p:childTnLst>
                                    <p:set>
                                      <p:cBhvr>
                                        <p:cTn id="22" dur="1" fill="hold">
                                          <p:stCondLst>
                                            <p:cond delay="0"/>
                                          </p:stCondLst>
                                        </p:cTn>
                                        <p:tgtEl>
                                          <p:spTgt spid="117"/>
                                        </p:tgtEl>
                                        <p:attrNameLst>
                                          <p:attrName>style.visibility</p:attrName>
                                        </p:attrNameLst>
                                      </p:cBhvr>
                                      <p:to>
                                        <p:strVal val="visible"/>
                                      </p:to>
                                    </p:set>
                                    <p:anim calcmode="lin" valueType="num">
                                      <p:cBhvr additive="base">
                                        <p:cTn id="23" dur="500" fill="hold"/>
                                        <p:tgtEl>
                                          <p:spTgt spid="117"/>
                                        </p:tgtEl>
                                        <p:attrNameLst>
                                          <p:attrName>ppt_x</p:attrName>
                                        </p:attrNameLst>
                                      </p:cBhvr>
                                      <p:tavLst>
                                        <p:tav tm="0">
                                          <p:val>
                                            <p:strVal val="#ppt_x"/>
                                          </p:val>
                                        </p:tav>
                                        <p:tav tm="100000">
                                          <p:val>
                                            <p:strVal val="#ppt_x"/>
                                          </p:val>
                                        </p:tav>
                                      </p:tavLst>
                                    </p:anim>
                                    <p:anim calcmode="lin" valueType="num">
                                      <p:cBhvr additive="base">
                                        <p:cTn id="24" dur="500" fill="hold"/>
                                        <p:tgtEl>
                                          <p:spTgt spid="117"/>
                                        </p:tgtEl>
                                        <p:attrNameLst>
                                          <p:attrName>ppt_y</p:attrName>
                                        </p:attrNameLst>
                                      </p:cBhvr>
                                      <p:tavLst>
                                        <p:tav tm="0">
                                          <p:val>
                                            <p:strVal val="0-#ppt_h/2"/>
                                          </p:val>
                                        </p:tav>
                                        <p:tav tm="100000">
                                          <p:val>
                                            <p:strVal val="#ppt_y"/>
                                          </p:val>
                                        </p:tav>
                                      </p:tavLst>
                                    </p:anim>
                                  </p:childTnLst>
                                </p:cTn>
                              </p:par>
                            </p:childTnLst>
                          </p:cTn>
                        </p:par>
                        <p:par>
                          <p:cTn id="25" fill="hold">
                            <p:stCondLst>
                              <p:cond delay="3500"/>
                            </p:stCondLst>
                            <p:childTnLst>
                              <p:par>
                                <p:cTn id="26" presetID="6" presetClass="emph" presetSubtype="0" fill="hold" nodeType="afterEffect">
                                  <p:stCondLst>
                                    <p:cond delay="0"/>
                                  </p:stCondLst>
                                  <p:childTnLst>
                                    <p:animScale>
                                      <p:cBhvr>
                                        <p:cTn id="27" dur="500" fill="hold"/>
                                        <p:tgtEl>
                                          <p:spTgt spid="117"/>
                                        </p:tgtEl>
                                      </p:cBhvr>
                                      <p:by x="150000" y="150000"/>
                                    </p:animScale>
                                  </p:childTnLst>
                                </p:cTn>
                              </p:par>
                            </p:childTnLst>
                          </p:cTn>
                        </p:par>
                        <p:par>
                          <p:cTn id="28" fill="hold">
                            <p:stCondLst>
                              <p:cond delay="4000"/>
                            </p:stCondLst>
                            <p:childTnLst>
                              <p:par>
                                <p:cTn id="29" presetID="2" presetClass="entr" presetSubtype="1" fill="hold" nodeType="afterEffect">
                                  <p:stCondLst>
                                    <p:cond delay="0"/>
                                  </p:stCondLst>
                                  <p:childTnLst>
                                    <p:set>
                                      <p:cBhvr>
                                        <p:cTn id="30" dur="1" fill="hold">
                                          <p:stCondLst>
                                            <p:cond delay="0"/>
                                          </p:stCondLst>
                                        </p:cTn>
                                        <p:tgtEl>
                                          <p:spTgt spid="247"/>
                                        </p:tgtEl>
                                        <p:attrNameLst>
                                          <p:attrName>style.visibility</p:attrName>
                                        </p:attrNameLst>
                                      </p:cBhvr>
                                      <p:to>
                                        <p:strVal val="visible"/>
                                      </p:to>
                                    </p:set>
                                    <p:anim calcmode="lin" valueType="num">
                                      <p:cBhvr additive="base">
                                        <p:cTn id="31" dur="500" fill="hold"/>
                                        <p:tgtEl>
                                          <p:spTgt spid="247"/>
                                        </p:tgtEl>
                                        <p:attrNameLst>
                                          <p:attrName>ppt_x</p:attrName>
                                        </p:attrNameLst>
                                      </p:cBhvr>
                                      <p:tavLst>
                                        <p:tav tm="0">
                                          <p:val>
                                            <p:strVal val="#ppt_x"/>
                                          </p:val>
                                        </p:tav>
                                        <p:tav tm="100000">
                                          <p:val>
                                            <p:strVal val="#ppt_x"/>
                                          </p:val>
                                        </p:tav>
                                      </p:tavLst>
                                    </p:anim>
                                    <p:anim calcmode="lin" valueType="num">
                                      <p:cBhvr additive="base">
                                        <p:cTn id="32" dur="500" fill="hold"/>
                                        <p:tgtEl>
                                          <p:spTgt spid="247"/>
                                        </p:tgtEl>
                                        <p:attrNameLst>
                                          <p:attrName>ppt_y</p:attrName>
                                        </p:attrNameLst>
                                      </p:cBhvr>
                                      <p:tavLst>
                                        <p:tav tm="0">
                                          <p:val>
                                            <p:strVal val="0-#ppt_h/2"/>
                                          </p:val>
                                        </p:tav>
                                        <p:tav tm="100000">
                                          <p:val>
                                            <p:strVal val="#ppt_y"/>
                                          </p:val>
                                        </p:tav>
                                      </p:tavLst>
                                    </p:anim>
                                  </p:childTnLst>
                                </p:cTn>
                              </p:par>
                            </p:childTnLst>
                          </p:cTn>
                        </p:par>
                        <p:par>
                          <p:cTn id="33" fill="hold">
                            <p:stCondLst>
                              <p:cond delay="4500"/>
                            </p:stCondLst>
                            <p:childTnLst>
                              <p:par>
                                <p:cTn id="34" presetID="6" presetClass="emph" presetSubtype="0" fill="hold" nodeType="afterEffect">
                                  <p:stCondLst>
                                    <p:cond delay="0"/>
                                  </p:stCondLst>
                                  <p:childTnLst>
                                    <p:animScale>
                                      <p:cBhvr>
                                        <p:cTn id="35" dur="500" fill="hold"/>
                                        <p:tgtEl>
                                          <p:spTgt spid="247"/>
                                        </p:tgtEl>
                                      </p:cBhvr>
                                      <p:by x="150000" y="150000"/>
                                    </p:animScale>
                                  </p:childTnLst>
                                </p:cTn>
                              </p:par>
                            </p:childTnLst>
                          </p:cTn>
                        </p:par>
                        <p:par>
                          <p:cTn id="36" fill="hold">
                            <p:stCondLst>
                              <p:cond delay="5000"/>
                            </p:stCondLst>
                            <p:childTnLst>
                              <p:par>
                                <p:cTn id="37" presetID="2" presetClass="entr" presetSubtype="8" fill="hold" grpId="0" nodeType="afterEffect">
                                  <p:stCondLst>
                                    <p:cond delay="0"/>
                                  </p:stCondLst>
                                  <p:childTnLst>
                                    <p:set>
                                      <p:cBhvr>
                                        <p:cTn id="38" dur="1" fill="hold">
                                          <p:stCondLst>
                                            <p:cond delay="0"/>
                                          </p:stCondLst>
                                        </p:cTn>
                                        <p:tgtEl>
                                          <p:spTgt spid="265"/>
                                        </p:tgtEl>
                                        <p:attrNameLst>
                                          <p:attrName>style.visibility</p:attrName>
                                        </p:attrNameLst>
                                      </p:cBhvr>
                                      <p:to>
                                        <p:strVal val="visible"/>
                                      </p:to>
                                    </p:set>
                                    <p:anim calcmode="lin" valueType="num">
                                      <p:cBhvr additive="base">
                                        <p:cTn id="39" dur="500" fill="hold"/>
                                        <p:tgtEl>
                                          <p:spTgt spid="265"/>
                                        </p:tgtEl>
                                        <p:attrNameLst>
                                          <p:attrName>ppt_x</p:attrName>
                                        </p:attrNameLst>
                                      </p:cBhvr>
                                      <p:tavLst>
                                        <p:tav tm="0">
                                          <p:val>
                                            <p:strVal val="0-#ppt_w/2"/>
                                          </p:val>
                                        </p:tav>
                                        <p:tav tm="100000">
                                          <p:val>
                                            <p:strVal val="#ppt_x"/>
                                          </p:val>
                                        </p:tav>
                                      </p:tavLst>
                                    </p:anim>
                                    <p:anim calcmode="lin" valueType="num">
                                      <p:cBhvr additive="base">
                                        <p:cTn id="40" dur="500" fill="hold"/>
                                        <p:tgtEl>
                                          <p:spTgt spid="2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26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7D76FD-4266-4004-AC45-213A1F048CF3}"/>
              </a:ext>
            </a:extLst>
          </p:cNvPr>
          <p:cNvPicPr>
            <a:picLocks noChangeAspect="1"/>
          </p:cNvPicPr>
          <p:nvPr/>
        </p:nvPicPr>
        <p:blipFill>
          <a:blip r:embed="rId2"/>
          <a:stretch>
            <a:fillRect/>
          </a:stretch>
        </p:blipFill>
        <p:spPr>
          <a:xfrm>
            <a:off x="66096" y="1286506"/>
            <a:ext cx="12125904" cy="5293198"/>
          </a:xfrm>
          <a:prstGeom prst="rect">
            <a:avLst/>
          </a:prstGeom>
        </p:spPr>
      </p:pic>
      <p:sp>
        <p:nvSpPr>
          <p:cNvPr id="4" name="Title 5">
            <a:extLst>
              <a:ext uri="{FF2B5EF4-FFF2-40B4-BE49-F238E27FC236}">
                <a16:creationId xmlns:a16="http://schemas.microsoft.com/office/drawing/2014/main" id="{035A5BA5-7E04-4F97-A047-361D7499CE81}"/>
              </a:ext>
            </a:extLst>
          </p:cNvPr>
          <p:cNvSpPr txBox="1">
            <a:spLocks/>
          </p:cNvSpPr>
          <p:nvPr/>
        </p:nvSpPr>
        <p:spPr>
          <a:xfrm>
            <a:off x="1247984" y="233639"/>
            <a:ext cx="10709983" cy="790281"/>
          </a:xfrm>
          <a:prstGeom prst="rect">
            <a:avLst/>
          </a:prstGeom>
        </p:spPr>
        <p:txBody>
          <a:bodyPr wrap="none">
            <a:spAutoFit/>
          </a:bodyPr>
          <a:lstStyle>
            <a:lvl1pPr algn="ctr" defTabSz="914364" rtl="1"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defTabSz="914400">
              <a:defRPr/>
            </a:pPr>
            <a:r>
              <a:rPr lang="ar-SA" sz="4800" b="1" kern="0" dirty="0">
                <a:latin typeface="Hacen Tunisia" panose="02000000000000000000" pitchFamily="2" charset="-78"/>
                <a:cs typeface="Hacen Tunisia" panose="02000000000000000000" pitchFamily="2" charset="-78"/>
              </a:rPr>
              <a:t>(</a:t>
            </a:r>
            <a:r>
              <a:rPr lang="en-US" sz="4800" b="1" kern="0" dirty="0">
                <a:latin typeface="Hacen Tunisia" panose="02000000000000000000" pitchFamily="2" charset="-78"/>
                <a:cs typeface="Hacen Tunisia" panose="02000000000000000000" pitchFamily="2" charset="-78"/>
              </a:rPr>
              <a:t>3.3</a:t>
            </a:r>
            <a:r>
              <a:rPr lang="ar-SA" sz="4800" b="1" kern="0" dirty="0">
                <a:latin typeface="Hacen Tunisia" panose="02000000000000000000" pitchFamily="2" charset="-78"/>
                <a:cs typeface="Hacen Tunisia" panose="02000000000000000000" pitchFamily="2" charset="-78"/>
              </a:rPr>
              <a:t>) خدمات الربط الشبكي (</a:t>
            </a:r>
            <a:r>
              <a:rPr lang="ar-SA" sz="3200" b="1" kern="0" dirty="0">
                <a:ln>
                  <a:solidFill>
                    <a:schemeClr val="accent3">
                      <a:lumMod val="75000"/>
                    </a:schemeClr>
                  </a:solidFill>
                </a:ln>
                <a:solidFill>
                  <a:schemeClr val="tx1"/>
                </a:solidFill>
                <a:effectLst>
                  <a:outerShdw blurRad="50800" dist="38100" dir="2700000" algn="tl" rotWithShape="0">
                    <a:prstClr val="black">
                      <a:alpha val="40000"/>
                    </a:prstClr>
                  </a:outerShdw>
                </a:effectLst>
                <a:latin typeface="Hacen Tunisia" panose="02000000000000000000" pitchFamily="2" charset="-78"/>
                <a:cs typeface="Hacen Tunisia" panose="02000000000000000000" pitchFamily="2" charset="-78"/>
              </a:rPr>
              <a:t>قطاع الأعمال – القطاع الحكومي</a:t>
            </a:r>
            <a:r>
              <a:rPr lang="ar-SA" sz="4800" b="1" kern="0" dirty="0">
                <a:ln>
                  <a:solidFill>
                    <a:schemeClr val="accent3">
                      <a:lumMod val="75000"/>
                    </a:schemeClr>
                  </a:solidFill>
                </a:ln>
                <a:solidFill>
                  <a:schemeClr val="tx2">
                    <a:lumMod val="60000"/>
                    <a:lumOff val="40000"/>
                  </a:schemeClr>
                </a:solidFill>
                <a:effectLst>
                  <a:outerShdw blurRad="50800" dist="38100" dir="2700000" algn="tl" rotWithShape="0">
                    <a:prstClr val="black">
                      <a:alpha val="40000"/>
                    </a:prstClr>
                  </a:outerShdw>
                </a:effectLst>
                <a:latin typeface="Hacen Tunisia" panose="02000000000000000000" pitchFamily="2" charset="-78"/>
                <a:cs typeface="Hacen Tunisia" panose="02000000000000000000" pitchFamily="2" charset="-78"/>
              </a:rPr>
              <a:t>)</a:t>
            </a:r>
            <a:r>
              <a:rPr lang="ar-SA" sz="2800" b="1" kern="0" dirty="0">
                <a:latin typeface="Hacen Tunisia" panose="02000000000000000000" pitchFamily="2" charset="-78"/>
                <a:cs typeface="Hacen Tunisia" panose="02000000000000000000" pitchFamily="2" charset="-78"/>
              </a:rPr>
              <a:t> </a:t>
            </a:r>
            <a:endParaRPr lang="ar-YE" sz="2800" b="1" kern="0" dirty="0">
              <a:latin typeface="Hacen Tunisia" panose="02000000000000000000" pitchFamily="2" charset="-78"/>
              <a:cs typeface="Hacen Tunisia" panose="02000000000000000000" pitchFamily="2" charset="-78"/>
            </a:endParaRPr>
          </a:p>
        </p:txBody>
      </p:sp>
      <p:pic>
        <p:nvPicPr>
          <p:cNvPr id="5" name="Picture 4">
            <a:extLst>
              <a:ext uri="{FF2B5EF4-FFF2-40B4-BE49-F238E27FC236}">
                <a16:creationId xmlns:a16="http://schemas.microsoft.com/office/drawing/2014/main" id="{8BE0D2BD-18F7-44BC-BC09-D092B9F84775}"/>
              </a:ext>
            </a:extLst>
          </p:cNvPr>
          <p:cNvPicPr>
            <a:picLocks noChangeAspect="1"/>
          </p:cNvPicPr>
          <p:nvPr/>
        </p:nvPicPr>
        <p:blipFill>
          <a:blip r:embed="rId3"/>
          <a:stretch>
            <a:fillRect/>
          </a:stretch>
        </p:blipFill>
        <p:spPr>
          <a:xfrm>
            <a:off x="3344407" y="2477290"/>
            <a:ext cx="1228896" cy="1371791"/>
          </a:xfrm>
          <a:prstGeom prst="rect">
            <a:avLst/>
          </a:prstGeom>
        </p:spPr>
      </p:pic>
      <p:pic>
        <p:nvPicPr>
          <p:cNvPr id="6" name="Picture 5">
            <a:extLst>
              <a:ext uri="{FF2B5EF4-FFF2-40B4-BE49-F238E27FC236}">
                <a16:creationId xmlns:a16="http://schemas.microsoft.com/office/drawing/2014/main" id="{2E7107CD-C780-41D3-AFBD-BD839CE1A0B2}"/>
              </a:ext>
            </a:extLst>
          </p:cNvPr>
          <p:cNvPicPr>
            <a:picLocks noChangeAspect="1"/>
          </p:cNvPicPr>
          <p:nvPr/>
        </p:nvPicPr>
        <p:blipFill>
          <a:blip r:embed="rId4"/>
          <a:stretch>
            <a:fillRect/>
          </a:stretch>
        </p:blipFill>
        <p:spPr>
          <a:xfrm>
            <a:off x="8387924" y="4408238"/>
            <a:ext cx="2391109" cy="933580"/>
          </a:xfrm>
          <a:prstGeom prst="rect">
            <a:avLst/>
          </a:prstGeom>
        </p:spPr>
      </p:pic>
      <p:pic>
        <p:nvPicPr>
          <p:cNvPr id="7" name="Picture 6">
            <a:extLst>
              <a:ext uri="{FF2B5EF4-FFF2-40B4-BE49-F238E27FC236}">
                <a16:creationId xmlns:a16="http://schemas.microsoft.com/office/drawing/2014/main" id="{F2D5CFF1-0BB7-4B0E-B191-C2E6CCA32B79}"/>
              </a:ext>
            </a:extLst>
          </p:cNvPr>
          <p:cNvPicPr>
            <a:picLocks noChangeAspect="1"/>
          </p:cNvPicPr>
          <p:nvPr/>
        </p:nvPicPr>
        <p:blipFill>
          <a:blip r:embed="rId4"/>
          <a:stretch>
            <a:fillRect/>
          </a:stretch>
        </p:blipFill>
        <p:spPr>
          <a:xfrm>
            <a:off x="459580" y="4902804"/>
            <a:ext cx="2391109" cy="933580"/>
          </a:xfrm>
          <a:prstGeom prst="rect">
            <a:avLst/>
          </a:prstGeom>
        </p:spPr>
      </p:pic>
      <p:sp>
        <p:nvSpPr>
          <p:cNvPr id="9" name="TextBox 8">
            <a:extLst>
              <a:ext uri="{FF2B5EF4-FFF2-40B4-BE49-F238E27FC236}">
                <a16:creationId xmlns:a16="http://schemas.microsoft.com/office/drawing/2014/main" id="{3519BB66-F15C-441A-84E4-6144F8385B6C}"/>
              </a:ext>
            </a:extLst>
          </p:cNvPr>
          <p:cNvSpPr txBox="1"/>
          <p:nvPr/>
        </p:nvSpPr>
        <p:spPr>
          <a:xfrm>
            <a:off x="2870789" y="1835119"/>
            <a:ext cx="2335876" cy="609398"/>
          </a:xfrm>
          <a:prstGeom prst="rect">
            <a:avLst/>
          </a:prstGeom>
          <a:solidFill>
            <a:srgbClr val="FF0000"/>
          </a:solidFill>
        </p:spPr>
        <p:txBody>
          <a:bodyPr wrap="square" rtlCol="0">
            <a:spAutoFit/>
          </a:bodyPr>
          <a:lstStyle/>
          <a:p>
            <a:pPr algn="ctr" defTabSz="1140973"/>
            <a:r>
              <a:rPr lang="ar-SA" sz="3360" b="1" dirty="0">
                <a:solidFill>
                  <a:schemeClr val="bg1"/>
                </a:solidFill>
                <a:latin typeface="Constantia"/>
              </a:rPr>
              <a:t>المركز الرئيسي</a:t>
            </a:r>
            <a:endParaRPr lang="en-US" sz="3360" b="1" dirty="0">
              <a:solidFill>
                <a:schemeClr val="bg1"/>
              </a:solidFill>
              <a:latin typeface="Constantia"/>
            </a:endParaRPr>
          </a:p>
        </p:txBody>
      </p:sp>
      <p:sp>
        <p:nvSpPr>
          <p:cNvPr id="12" name="Arrow: Up-Down 11">
            <a:extLst>
              <a:ext uri="{FF2B5EF4-FFF2-40B4-BE49-F238E27FC236}">
                <a16:creationId xmlns:a16="http://schemas.microsoft.com/office/drawing/2014/main" id="{7ACD1520-44D5-4811-9857-37A069A22873}"/>
              </a:ext>
            </a:extLst>
          </p:cNvPr>
          <p:cNvSpPr/>
          <p:nvPr/>
        </p:nvSpPr>
        <p:spPr>
          <a:xfrm rot="17817607">
            <a:off x="6216178" y="1851528"/>
            <a:ext cx="641105" cy="4417895"/>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ar-SA" sz="2800" b="1" dirty="0">
                <a:latin typeface="Arial" panose="020B0604020202020204" pitchFamily="34" charset="0"/>
                <a:cs typeface="Arial" panose="020B0604020202020204" pitchFamily="34" charset="0"/>
              </a:rPr>
              <a:t>1</a:t>
            </a:r>
            <a:r>
              <a:rPr lang="en-US" sz="2800" b="1" dirty="0">
                <a:latin typeface="Arial" panose="020B0604020202020204" pitchFamily="34" charset="0"/>
                <a:cs typeface="Arial" panose="020B0604020202020204" pitchFamily="34" charset="0"/>
              </a:rPr>
              <a:t>Mb ~ 10Gb</a:t>
            </a:r>
          </a:p>
        </p:txBody>
      </p:sp>
      <p:sp>
        <p:nvSpPr>
          <p:cNvPr id="14" name="Arrow: Up-Down 13">
            <a:extLst>
              <a:ext uri="{FF2B5EF4-FFF2-40B4-BE49-F238E27FC236}">
                <a16:creationId xmlns:a16="http://schemas.microsoft.com/office/drawing/2014/main" id="{69C8828D-EE4C-4244-BE1E-84ED335A935B}"/>
              </a:ext>
            </a:extLst>
          </p:cNvPr>
          <p:cNvSpPr/>
          <p:nvPr/>
        </p:nvSpPr>
        <p:spPr>
          <a:xfrm rot="2242577">
            <a:off x="2491470" y="3380997"/>
            <a:ext cx="641105" cy="1968311"/>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ar-SA" sz="2000" b="1" dirty="0">
                <a:latin typeface="Arial" panose="020B0604020202020204" pitchFamily="34" charset="0"/>
                <a:cs typeface="Arial" panose="020B0604020202020204" pitchFamily="34" charset="0"/>
              </a:rPr>
              <a:t>1</a:t>
            </a:r>
            <a:r>
              <a:rPr lang="en-US" sz="2000" b="1" dirty="0">
                <a:latin typeface="Arial" panose="020B0604020202020204" pitchFamily="34" charset="0"/>
                <a:cs typeface="Arial" panose="020B0604020202020204" pitchFamily="34" charset="0"/>
              </a:rPr>
              <a:t>Mb ~ 10Gb</a:t>
            </a:r>
          </a:p>
        </p:txBody>
      </p:sp>
      <p:pic>
        <p:nvPicPr>
          <p:cNvPr id="15" name="Picture 14">
            <a:extLst>
              <a:ext uri="{FF2B5EF4-FFF2-40B4-BE49-F238E27FC236}">
                <a16:creationId xmlns:a16="http://schemas.microsoft.com/office/drawing/2014/main" id="{C75F2529-29B5-4242-AC0D-4DB7B6072DE0}"/>
              </a:ext>
            </a:extLst>
          </p:cNvPr>
          <p:cNvPicPr>
            <a:picLocks noChangeAspect="1"/>
          </p:cNvPicPr>
          <p:nvPr/>
        </p:nvPicPr>
        <p:blipFill>
          <a:blip r:embed="rId5"/>
          <a:stretch>
            <a:fillRect/>
          </a:stretch>
        </p:blipFill>
        <p:spPr>
          <a:xfrm>
            <a:off x="539448" y="2286000"/>
            <a:ext cx="1129864" cy="1493044"/>
          </a:xfrm>
          <a:prstGeom prst="rect">
            <a:avLst/>
          </a:prstGeom>
        </p:spPr>
      </p:pic>
      <p:sp>
        <p:nvSpPr>
          <p:cNvPr id="16" name="TextBox 15">
            <a:extLst>
              <a:ext uri="{FF2B5EF4-FFF2-40B4-BE49-F238E27FC236}">
                <a16:creationId xmlns:a16="http://schemas.microsoft.com/office/drawing/2014/main" id="{B0688DD8-680B-457C-8D64-CDB4BA7F126C}"/>
              </a:ext>
            </a:extLst>
          </p:cNvPr>
          <p:cNvSpPr txBox="1"/>
          <p:nvPr/>
        </p:nvSpPr>
        <p:spPr>
          <a:xfrm>
            <a:off x="-17729" y="1700440"/>
            <a:ext cx="2335876" cy="523220"/>
          </a:xfrm>
          <a:prstGeom prst="rect">
            <a:avLst/>
          </a:prstGeom>
          <a:solidFill>
            <a:srgbClr val="FF0000"/>
          </a:solidFill>
        </p:spPr>
        <p:txBody>
          <a:bodyPr wrap="square" rtlCol="0">
            <a:spAutoFit/>
          </a:bodyPr>
          <a:lstStyle/>
          <a:p>
            <a:pPr algn="ctr" defTabSz="1140973"/>
            <a:r>
              <a:rPr lang="ar-SA" sz="2800" b="1" dirty="0">
                <a:solidFill>
                  <a:schemeClr val="bg1"/>
                </a:solidFill>
                <a:highlight>
                  <a:srgbClr val="000080"/>
                </a:highlight>
                <a:latin typeface="Constantia"/>
              </a:rPr>
              <a:t>الموقع الاحتياطي</a:t>
            </a:r>
            <a:endParaRPr lang="en-US" sz="3360" b="1" dirty="0">
              <a:solidFill>
                <a:schemeClr val="bg1"/>
              </a:solidFill>
              <a:highlight>
                <a:srgbClr val="000080"/>
              </a:highlight>
              <a:latin typeface="Constantia"/>
            </a:endParaRPr>
          </a:p>
        </p:txBody>
      </p:sp>
      <p:sp>
        <p:nvSpPr>
          <p:cNvPr id="18" name="Arrow: Up-Down 17">
            <a:extLst>
              <a:ext uri="{FF2B5EF4-FFF2-40B4-BE49-F238E27FC236}">
                <a16:creationId xmlns:a16="http://schemas.microsoft.com/office/drawing/2014/main" id="{E1A8DA1B-1948-4A0C-87F2-2680733A4809}"/>
              </a:ext>
            </a:extLst>
          </p:cNvPr>
          <p:cNvSpPr/>
          <p:nvPr/>
        </p:nvSpPr>
        <p:spPr>
          <a:xfrm rot="5400000">
            <a:off x="2129781" y="1912909"/>
            <a:ext cx="641105" cy="1704322"/>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b="1" dirty="0">
                <a:highlight>
                  <a:srgbClr val="000080"/>
                </a:highlight>
                <a:latin typeface="Arial" panose="020B0604020202020204" pitchFamily="34" charset="0"/>
                <a:cs typeface="Arial" panose="020B0604020202020204" pitchFamily="34" charset="0"/>
              </a:rPr>
              <a:t>10M ~ 10G </a:t>
            </a:r>
          </a:p>
        </p:txBody>
      </p:sp>
      <p:pic>
        <p:nvPicPr>
          <p:cNvPr id="19" name="Picture 18">
            <a:extLst>
              <a:ext uri="{FF2B5EF4-FFF2-40B4-BE49-F238E27FC236}">
                <a16:creationId xmlns:a16="http://schemas.microsoft.com/office/drawing/2014/main" id="{D43E32FC-6EFE-439E-8B11-433923EAD93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47" y="-38645"/>
            <a:ext cx="1619896" cy="703043"/>
          </a:xfrm>
          <a:prstGeom prst="rect">
            <a:avLst/>
          </a:prstGeom>
        </p:spPr>
      </p:pic>
      <p:sp>
        <p:nvSpPr>
          <p:cNvPr id="17" name="TextBox 16">
            <a:extLst>
              <a:ext uri="{FF2B5EF4-FFF2-40B4-BE49-F238E27FC236}">
                <a16:creationId xmlns:a16="http://schemas.microsoft.com/office/drawing/2014/main" id="{D455705F-F817-4BED-A766-263BC13C9A9B}"/>
              </a:ext>
            </a:extLst>
          </p:cNvPr>
          <p:cNvSpPr txBox="1"/>
          <p:nvPr/>
        </p:nvSpPr>
        <p:spPr>
          <a:xfrm>
            <a:off x="180755" y="6266842"/>
            <a:ext cx="11996068" cy="48795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rtl="1"/>
            <a:r>
              <a:rPr lang="ar-SA" b="1" dirty="0"/>
              <a:t>خدمة تمنح المشترك امكانية ربط موقعين او عدة مواقع الى المركز الرئيسي ونقل البيانات بموثوقية وسرعة عالية</a:t>
            </a:r>
          </a:p>
        </p:txBody>
      </p:sp>
      <p:sp>
        <p:nvSpPr>
          <p:cNvPr id="21" name="TextBox 20">
            <a:extLst>
              <a:ext uri="{FF2B5EF4-FFF2-40B4-BE49-F238E27FC236}">
                <a16:creationId xmlns:a16="http://schemas.microsoft.com/office/drawing/2014/main" id="{3184D7CD-8A37-4DEC-A9AC-1104DDBE8758}"/>
              </a:ext>
            </a:extLst>
          </p:cNvPr>
          <p:cNvSpPr txBox="1"/>
          <p:nvPr/>
        </p:nvSpPr>
        <p:spPr>
          <a:xfrm>
            <a:off x="8502516" y="5340326"/>
            <a:ext cx="2335876" cy="609398"/>
          </a:xfrm>
          <a:prstGeom prst="rect">
            <a:avLst/>
          </a:prstGeom>
          <a:solidFill>
            <a:srgbClr val="FF0000"/>
          </a:solidFill>
        </p:spPr>
        <p:txBody>
          <a:bodyPr wrap="square" rtlCol="0">
            <a:spAutoFit/>
          </a:bodyPr>
          <a:lstStyle/>
          <a:p>
            <a:pPr algn="ctr" defTabSz="1140973"/>
            <a:r>
              <a:rPr lang="ar-SA" sz="3360" b="1" dirty="0">
                <a:solidFill>
                  <a:schemeClr val="bg1"/>
                </a:solidFill>
                <a:latin typeface="Constantia"/>
              </a:rPr>
              <a:t>فرع (1)</a:t>
            </a:r>
            <a:endParaRPr lang="en-US" sz="3360" b="1" dirty="0">
              <a:solidFill>
                <a:schemeClr val="bg1"/>
              </a:solidFill>
              <a:latin typeface="Constantia"/>
            </a:endParaRPr>
          </a:p>
        </p:txBody>
      </p:sp>
      <p:sp>
        <p:nvSpPr>
          <p:cNvPr id="22" name="TextBox 21">
            <a:extLst>
              <a:ext uri="{FF2B5EF4-FFF2-40B4-BE49-F238E27FC236}">
                <a16:creationId xmlns:a16="http://schemas.microsoft.com/office/drawing/2014/main" id="{C66337E8-3ADE-443B-9A8E-39B82C7C5762}"/>
              </a:ext>
            </a:extLst>
          </p:cNvPr>
          <p:cNvSpPr txBox="1"/>
          <p:nvPr/>
        </p:nvSpPr>
        <p:spPr>
          <a:xfrm>
            <a:off x="459580" y="5676390"/>
            <a:ext cx="2335876" cy="609398"/>
          </a:xfrm>
          <a:prstGeom prst="rect">
            <a:avLst/>
          </a:prstGeom>
          <a:solidFill>
            <a:srgbClr val="FF0000"/>
          </a:solidFill>
        </p:spPr>
        <p:txBody>
          <a:bodyPr wrap="square" rtlCol="0">
            <a:spAutoFit/>
          </a:bodyPr>
          <a:lstStyle/>
          <a:p>
            <a:pPr algn="ctr" defTabSz="1140973"/>
            <a:r>
              <a:rPr lang="ar-SA" sz="3360" b="1" dirty="0">
                <a:solidFill>
                  <a:schemeClr val="bg1"/>
                </a:solidFill>
                <a:latin typeface="Constantia"/>
              </a:rPr>
              <a:t>فرع (2)</a:t>
            </a:r>
            <a:endParaRPr lang="en-US" sz="3360" b="1" dirty="0">
              <a:solidFill>
                <a:schemeClr val="bg1"/>
              </a:solidFill>
              <a:latin typeface="Constantia"/>
            </a:endParaRPr>
          </a:p>
        </p:txBody>
      </p:sp>
    </p:spTree>
    <p:extLst>
      <p:ext uri="{BB962C8B-B14F-4D97-AF65-F5344CB8AC3E}">
        <p14:creationId xmlns:p14="http://schemas.microsoft.com/office/powerpoint/2010/main" val="187121416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1000"/>
                                        <p:tgtEl>
                                          <p:spTgt spid="3"/>
                                        </p:tgtEl>
                                      </p:cBhvr>
                                    </p:animEffect>
                                  </p:childTnLst>
                                </p:cTn>
                              </p:par>
                            </p:childTnLst>
                          </p:cTn>
                        </p:par>
                        <p:par>
                          <p:cTn id="14" fill="hold">
                            <p:stCondLst>
                              <p:cond delay="2000"/>
                            </p:stCondLst>
                            <p:childTnLst>
                              <p:par>
                                <p:cTn id="15" presetID="1" presetClass="entr" presetSubtype="0" fill="hold" nodeType="afterEffect">
                                  <p:stCondLst>
                                    <p:cond delay="0"/>
                                  </p:stCondLst>
                                  <p:childTnLst>
                                    <p:set>
                                      <p:cBhvr>
                                        <p:cTn id="16" dur="1" fill="hold">
                                          <p:stCondLst>
                                            <p:cond delay="999"/>
                                          </p:stCondLst>
                                        </p:cTn>
                                        <p:tgtEl>
                                          <p:spTgt spid="3"/>
                                        </p:tgtEl>
                                        <p:attrNameLst>
                                          <p:attrName>style.visibility</p:attrName>
                                        </p:attrNameLst>
                                      </p:cBhvr>
                                      <p:to>
                                        <p:strVal val="visible"/>
                                      </p:to>
                                    </p:set>
                                  </p:childTnLst>
                                </p:cTn>
                              </p:par>
                            </p:childTnLst>
                          </p:cTn>
                        </p:par>
                        <p:par>
                          <p:cTn id="17" fill="hold">
                            <p:stCondLst>
                              <p:cond delay="3000"/>
                            </p:stCondLst>
                            <p:childTnLst>
                              <p:par>
                                <p:cTn id="18" presetID="1" presetClass="entr" presetSubtype="0" fill="hold" grpId="0" nodeType="afterEffect">
                                  <p:stCondLst>
                                    <p:cond delay="0"/>
                                  </p:stCondLst>
                                  <p:childTnLst>
                                    <p:set>
                                      <p:cBhvr>
                                        <p:cTn id="19" dur="1" fill="hold">
                                          <p:stCondLst>
                                            <p:cond delay="499"/>
                                          </p:stCondLst>
                                        </p:cTn>
                                        <p:tgtEl>
                                          <p:spTgt spid="9"/>
                                        </p:tgtEl>
                                        <p:attrNameLst>
                                          <p:attrName>style.visibility</p:attrName>
                                        </p:attrNameLst>
                                      </p:cBhvr>
                                      <p:to>
                                        <p:strVal val="visible"/>
                                      </p:to>
                                    </p:set>
                                  </p:childTnLst>
                                </p:cTn>
                              </p:par>
                            </p:childTnLst>
                          </p:cTn>
                        </p:par>
                        <p:par>
                          <p:cTn id="20" fill="hold">
                            <p:stCondLst>
                              <p:cond delay="3500"/>
                            </p:stCondLst>
                            <p:childTnLst>
                              <p:par>
                                <p:cTn id="21" presetID="1" presetClass="entr" presetSubtype="0" fill="hold" grpId="0" nodeType="afterEffect">
                                  <p:stCondLst>
                                    <p:cond delay="0"/>
                                  </p:stCondLst>
                                  <p:childTnLst>
                                    <p:set>
                                      <p:cBhvr>
                                        <p:cTn id="22" dur="1" fill="hold">
                                          <p:stCondLst>
                                            <p:cond delay="499"/>
                                          </p:stCondLst>
                                        </p:cTn>
                                        <p:tgtEl>
                                          <p:spTgt spid="22"/>
                                        </p:tgtEl>
                                        <p:attrNameLst>
                                          <p:attrName>style.visibility</p:attrName>
                                        </p:attrNameLst>
                                      </p:cBhvr>
                                      <p:to>
                                        <p:strVal val="visible"/>
                                      </p:to>
                                    </p:set>
                                  </p:childTnLst>
                                </p:cTn>
                              </p:par>
                            </p:childTnLst>
                          </p:cTn>
                        </p:par>
                        <p:par>
                          <p:cTn id="23" fill="hold">
                            <p:stCondLst>
                              <p:cond delay="4000"/>
                            </p:stCondLst>
                            <p:childTnLst>
                              <p:par>
                                <p:cTn id="24" presetID="1" presetClass="entr" presetSubtype="0" fill="hold" grpId="0" nodeType="afterEffect">
                                  <p:stCondLst>
                                    <p:cond delay="0"/>
                                  </p:stCondLst>
                                  <p:childTnLst>
                                    <p:set>
                                      <p:cBhvr>
                                        <p:cTn id="25" dur="1" fill="hold">
                                          <p:stCondLst>
                                            <p:cond delay="499"/>
                                          </p:stCondLst>
                                        </p:cTn>
                                        <p:tgtEl>
                                          <p:spTgt spid="16"/>
                                        </p:tgtEl>
                                        <p:attrNameLst>
                                          <p:attrName>style.visibility</p:attrName>
                                        </p:attrNameLst>
                                      </p:cBhvr>
                                      <p:to>
                                        <p:strVal val="visible"/>
                                      </p:to>
                                    </p:set>
                                  </p:childTnLst>
                                </p:cTn>
                              </p:par>
                            </p:childTnLst>
                          </p:cTn>
                        </p:par>
                        <p:par>
                          <p:cTn id="26" fill="hold">
                            <p:stCondLst>
                              <p:cond delay="4500"/>
                            </p:stCondLst>
                            <p:childTnLst>
                              <p:par>
                                <p:cTn id="27" presetID="1" presetClass="entr" presetSubtype="0" fill="hold" grpId="0" nodeType="afterEffect">
                                  <p:stCondLst>
                                    <p:cond delay="0"/>
                                  </p:stCondLst>
                                  <p:childTnLst>
                                    <p:set>
                                      <p:cBhvr>
                                        <p:cTn id="28" dur="1" fill="hold">
                                          <p:stCondLst>
                                            <p:cond delay="499"/>
                                          </p:stCondLst>
                                        </p:cTn>
                                        <p:tgtEl>
                                          <p:spTgt spid="21"/>
                                        </p:tgtEl>
                                        <p:attrNameLst>
                                          <p:attrName>style.visibility</p:attrName>
                                        </p:attrNameLst>
                                      </p:cBhvr>
                                      <p:to>
                                        <p:strVal val="visible"/>
                                      </p:to>
                                    </p:set>
                                  </p:childTnLst>
                                </p:cTn>
                              </p:par>
                            </p:childTnLst>
                          </p:cTn>
                        </p:par>
                        <p:par>
                          <p:cTn id="29" fill="hold">
                            <p:stCondLst>
                              <p:cond delay="5000"/>
                            </p:stCondLst>
                            <p:childTnLst>
                              <p:par>
                                <p:cTn id="30" presetID="26"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80">
                                          <p:stCondLst>
                                            <p:cond delay="0"/>
                                          </p:stCondLst>
                                        </p:cTn>
                                        <p:tgtEl>
                                          <p:spTgt spid="5"/>
                                        </p:tgtEl>
                                      </p:cBhvr>
                                    </p:animEffect>
                                    <p:anim calcmode="lin" valueType="num">
                                      <p:cBhvr>
                                        <p:cTn id="3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8" dur="26">
                                          <p:stCondLst>
                                            <p:cond delay="650"/>
                                          </p:stCondLst>
                                        </p:cTn>
                                        <p:tgtEl>
                                          <p:spTgt spid="5"/>
                                        </p:tgtEl>
                                      </p:cBhvr>
                                      <p:to x="100000" y="60000"/>
                                    </p:animScale>
                                    <p:animScale>
                                      <p:cBhvr>
                                        <p:cTn id="39" dur="166" decel="50000">
                                          <p:stCondLst>
                                            <p:cond delay="676"/>
                                          </p:stCondLst>
                                        </p:cTn>
                                        <p:tgtEl>
                                          <p:spTgt spid="5"/>
                                        </p:tgtEl>
                                      </p:cBhvr>
                                      <p:to x="100000" y="100000"/>
                                    </p:animScale>
                                    <p:animScale>
                                      <p:cBhvr>
                                        <p:cTn id="40" dur="26">
                                          <p:stCondLst>
                                            <p:cond delay="1312"/>
                                          </p:stCondLst>
                                        </p:cTn>
                                        <p:tgtEl>
                                          <p:spTgt spid="5"/>
                                        </p:tgtEl>
                                      </p:cBhvr>
                                      <p:to x="100000" y="80000"/>
                                    </p:animScale>
                                    <p:animScale>
                                      <p:cBhvr>
                                        <p:cTn id="41" dur="166" decel="50000">
                                          <p:stCondLst>
                                            <p:cond delay="1338"/>
                                          </p:stCondLst>
                                        </p:cTn>
                                        <p:tgtEl>
                                          <p:spTgt spid="5"/>
                                        </p:tgtEl>
                                      </p:cBhvr>
                                      <p:to x="100000" y="100000"/>
                                    </p:animScale>
                                    <p:animScale>
                                      <p:cBhvr>
                                        <p:cTn id="42" dur="26">
                                          <p:stCondLst>
                                            <p:cond delay="1642"/>
                                          </p:stCondLst>
                                        </p:cTn>
                                        <p:tgtEl>
                                          <p:spTgt spid="5"/>
                                        </p:tgtEl>
                                      </p:cBhvr>
                                      <p:to x="100000" y="90000"/>
                                    </p:animScale>
                                    <p:animScale>
                                      <p:cBhvr>
                                        <p:cTn id="43" dur="166" decel="50000">
                                          <p:stCondLst>
                                            <p:cond delay="1668"/>
                                          </p:stCondLst>
                                        </p:cTn>
                                        <p:tgtEl>
                                          <p:spTgt spid="5"/>
                                        </p:tgtEl>
                                      </p:cBhvr>
                                      <p:to x="100000" y="100000"/>
                                    </p:animScale>
                                    <p:animScale>
                                      <p:cBhvr>
                                        <p:cTn id="44" dur="26">
                                          <p:stCondLst>
                                            <p:cond delay="1808"/>
                                          </p:stCondLst>
                                        </p:cTn>
                                        <p:tgtEl>
                                          <p:spTgt spid="5"/>
                                        </p:tgtEl>
                                      </p:cBhvr>
                                      <p:to x="100000" y="95000"/>
                                    </p:animScale>
                                    <p:animScale>
                                      <p:cBhvr>
                                        <p:cTn id="45" dur="166" decel="50000">
                                          <p:stCondLst>
                                            <p:cond delay="1834"/>
                                          </p:stCondLst>
                                        </p:cTn>
                                        <p:tgtEl>
                                          <p:spTgt spid="5"/>
                                        </p:tgtEl>
                                      </p:cBhvr>
                                      <p:to x="100000" y="100000"/>
                                    </p:animScale>
                                  </p:childTnLst>
                                </p:cTn>
                              </p:par>
                            </p:childTnLst>
                          </p:cTn>
                        </p:par>
                        <p:par>
                          <p:cTn id="46" fill="hold">
                            <p:stCondLst>
                              <p:cond delay="7000"/>
                            </p:stCondLst>
                            <p:childTnLst>
                              <p:par>
                                <p:cTn id="47" presetID="16" presetClass="entr" presetSubtype="21"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barn(inVertical)">
                                      <p:cBhvr>
                                        <p:cTn id="49" dur="1000"/>
                                        <p:tgtEl>
                                          <p:spTgt spid="12"/>
                                        </p:tgtEl>
                                      </p:cBhvr>
                                    </p:animEffect>
                                  </p:childTnLst>
                                </p:cTn>
                              </p:par>
                              <p:par>
                                <p:cTn id="50" presetID="2" presetClass="entr" presetSubtype="8" fill="hold" nodeType="with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500" fill="hold"/>
                                        <p:tgtEl>
                                          <p:spTgt spid="6"/>
                                        </p:tgtEl>
                                        <p:attrNameLst>
                                          <p:attrName>ppt_x</p:attrName>
                                        </p:attrNameLst>
                                      </p:cBhvr>
                                      <p:tavLst>
                                        <p:tav tm="0">
                                          <p:val>
                                            <p:strVal val="0-#ppt_w/2"/>
                                          </p:val>
                                        </p:tav>
                                        <p:tav tm="100000">
                                          <p:val>
                                            <p:strVal val="#ppt_x"/>
                                          </p:val>
                                        </p:tav>
                                      </p:tavLst>
                                    </p:anim>
                                    <p:anim calcmode="lin" valueType="num">
                                      <p:cBhvr additive="base">
                                        <p:cTn id="53" dur="500" fill="hold"/>
                                        <p:tgtEl>
                                          <p:spTgt spid="6"/>
                                        </p:tgtEl>
                                        <p:attrNameLst>
                                          <p:attrName>ppt_y</p:attrName>
                                        </p:attrNameLst>
                                      </p:cBhvr>
                                      <p:tavLst>
                                        <p:tav tm="0">
                                          <p:val>
                                            <p:strVal val="#ppt_y"/>
                                          </p:val>
                                        </p:tav>
                                        <p:tav tm="100000">
                                          <p:val>
                                            <p:strVal val="#ppt_y"/>
                                          </p:val>
                                        </p:tav>
                                      </p:tavLst>
                                    </p:anim>
                                  </p:childTnLst>
                                </p:cTn>
                              </p:par>
                              <p:par>
                                <p:cTn id="54" presetID="26" presetClass="emph" presetSubtype="0" repeatCount="indefinite" fill="hold" grpId="1" nodeType="withEffect">
                                  <p:stCondLst>
                                    <p:cond delay="0"/>
                                  </p:stCondLst>
                                  <p:childTnLst>
                                    <p:animEffect transition="out" filter="fade">
                                      <p:cBhvr>
                                        <p:cTn id="55" dur="1000" tmFilter="0, 0; .2, .5; .8, .5; 1, 0"/>
                                        <p:tgtEl>
                                          <p:spTgt spid="12"/>
                                        </p:tgtEl>
                                      </p:cBhvr>
                                    </p:animEffect>
                                    <p:animScale>
                                      <p:cBhvr>
                                        <p:cTn id="56" dur="500" autoRev="1" fill="hold"/>
                                        <p:tgtEl>
                                          <p:spTgt spid="12"/>
                                        </p:tgtEl>
                                      </p:cBhvr>
                                      <p:by x="105000" y="105000"/>
                                    </p:animScale>
                                  </p:childTnLst>
                                </p:cTn>
                              </p:par>
                              <p:par>
                                <p:cTn id="57" presetID="26" presetClass="emph" presetSubtype="0" repeatCount="indefinite" fill="hold" nodeType="withEffect">
                                  <p:stCondLst>
                                    <p:cond delay="0"/>
                                  </p:stCondLst>
                                  <p:childTnLst>
                                    <p:animEffect transition="out" filter="fade">
                                      <p:cBhvr>
                                        <p:cTn id="58" dur="1000" tmFilter="0, 0; .2, .5; .8, .5; 1, 0"/>
                                        <p:tgtEl>
                                          <p:spTgt spid="6"/>
                                        </p:tgtEl>
                                      </p:cBhvr>
                                    </p:animEffect>
                                    <p:animScale>
                                      <p:cBhvr>
                                        <p:cTn id="59" dur="500" autoRev="1" fill="hold"/>
                                        <p:tgtEl>
                                          <p:spTgt spid="6"/>
                                        </p:tgtEl>
                                      </p:cBhvr>
                                      <p:by x="105000" y="105000"/>
                                    </p:animScale>
                                  </p:childTnLst>
                                </p:cTn>
                              </p:par>
                            </p:childTnLst>
                          </p:cTn>
                        </p:par>
                        <p:par>
                          <p:cTn id="60" fill="hold">
                            <p:stCondLst>
                              <p:cond delay="8000"/>
                            </p:stCondLst>
                            <p:childTnLst>
                              <p:par>
                                <p:cTn id="61" presetID="16" presetClass="entr" presetSubtype="21"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barn(inVertical)">
                                      <p:cBhvr>
                                        <p:cTn id="63" dur="1000"/>
                                        <p:tgtEl>
                                          <p:spTgt spid="14"/>
                                        </p:tgtEl>
                                      </p:cBhvr>
                                    </p:animEffect>
                                  </p:childTnLst>
                                </p:cTn>
                              </p:par>
                            </p:childTnLst>
                          </p:cTn>
                        </p:par>
                        <p:par>
                          <p:cTn id="64" fill="hold">
                            <p:stCondLst>
                              <p:cond delay="9000"/>
                            </p:stCondLst>
                            <p:childTnLst>
                              <p:par>
                                <p:cTn id="65" presetID="2" presetClass="entr" presetSubtype="8" fill="hold" nodeType="after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additive="base">
                                        <p:cTn id="67" dur="1000" fill="hold"/>
                                        <p:tgtEl>
                                          <p:spTgt spid="7"/>
                                        </p:tgtEl>
                                        <p:attrNameLst>
                                          <p:attrName>ppt_x</p:attrName>
                                        </p:attrNameLst>
                                      </p:cBhvr>
                                      <p:tavLst>
                                        <p:tav tm="0">
                                          <p:val>
                                            <p:strVal val="0-#ppt_w/2"/>
                                          </p:val>
                                        </p:tav>
                                        <p:tav tm="100000">
                                          <p:val>
                                            <p:strVal val="#ppt_x"/>
                                          </p:val>
                                        </p:tav>
                                      </p:tavLst>
                                    </p:anim>
                                    <p:anim calcmode="lin" valueType="num">
                                      <p:cBhvr additive="base">
                                        <p:cTn id="68" dur="1000" fill="hold"/>
                                        <p:tgtEl>
                                          <p:spTgt spid="7"/>
                                        </p:tgtEl>
                                        <p:attrNameLst>
                                          <p:attrName>ppt_y</p:attrName>
                                        </p:attrNameLst>
                                      </p:cBhvr>
                                      <p:tavLst>
                                        <p:tav tm="0">
                                          <p:val>
                                            <p:strVal val="#ppt_y"/>
                                          </p:val>
                                        </p:tav>
                                        <p:tav tm="100000">
                                          <p:val>
                                            <p:strVal val="#ppt_y"/>
                                          </p:val>
                                        </p:tav>
                                      </p:tavLst>
                                    </p:anim>
                                  </p:childTnLst>
                                </p:cTn>
                              </p:par>
                            </p:childTnLst>
                          </p:cTn>
                        </p:par>
                        <p:par>
                          <p:cTn id="69" fill="hold">
                            <p:stCondLst>
                              <p:cond delay="10000"/>
                            </p:stCondLst>
                            <p:childTnLst>
                              <p:par>
                                <p:cTn id="70" presetID="26" presetClass="emph" presetSubtype="0" repeatCount="indefinite" fill="hold" grpId="1" nodeType="afterEffect">
                                  <p:stCondLst>
                                    <p:cond delay="0"/>
                                  </p:stCondLst>
                                  <p:childTnLst>
                                    <p:animEffect transition="out" filter="fade">
                                      <p:cBhvr>
                                        <p:cTn id="71" dur="1000" tmFilter="0, 0; .2, .5; .8, .5; 1, 0"/>
                                        <p:tgtEl>
                                          <p:spTgt spid="14"/>
                                        </p:tgtEl>
                                      </p:cBhvr>
                                    </p:animEffect>
                                    <p:animScale>
                                      <p:cBhvr>
                                        <p:cTn id="72" dur="500" autoRev="1" fill="hold"/>
                                        <p:tgtEl>
                                          <p:spTgt spid="14"/>
                                        </p:tgtEl>
                                      </p:cBhvr>
                                      <p:by x="105000" y="105000"/>
                                    </p:animScale>
                                  </p:childTnLst>
                                </p:cTn>
                              </p:par>
                            </p:childTnLst>
                          </p:cTn>
                        </p:par>
                        <p:par>
                          <p:cTn id="73" fill="hold">
                            <p:stCondLst>
                              <p:cond delay="11000"/>
                            </p:stCondLst>
                            <p:childTnLst>
                              <p:par>
                                <p:cTn id="74" presetID="26" presetClass="emph" presetSubtype="0" repeatCount="indefinite" fill="hold" nodeType="afterEffect">
                                  <p:stCondLst>
                                    <p:cond delay="0"/>
                                  </p:stCondLst>
                                  <p:childTnLst>
                                    <p:animEffect transition="out" filter="fade">
                                      <p:cBhvr>
                                        <p:cTn id="75" dur="1000" tmFilter="0, 0; .2, .5; .8, .5; 1, 0"/>
                                        <p:tgtEl>
                                          <p:spTgt spid="7"/>
                                        </p:tgtEl>
                                      </p:cBhvr>
                                    </p:animEffect>
                                    <p:animScale>
                                      <p:cBhvr>
                                        <p:cTn id="76" dur="500" autoRev="1" fill="hold"/>
                                        <p:tgtEl>
                                          <p:spTgt spid="7"/>
                                        </p:tgtEl>
                                      </p:cBhvr>
                                      <p:by x="105000" y="105000"/>
                                    </p:animScale>
                                  </p:childTnLst>
                                </p:cTn>
                              </p:par>
                            </p:childTnLst>
                          </p:cTn>
                        </p:par>
                        <p:par>
                          <p:cTn id="77" fill="hold">
                            <p:stCondLst>
                              <p:cond delay="12000"/>
                            </p:stCondLst>
                            <p:childTnLst>
                              <p:par>
                                <p:cTn id="78" presetID="2" presetClass="entr" presetSubtype="8" fill="hold" nodeType="afterEffect">
                                  <p:stCondLst>
                                    <p:cond delay="0"/>
                                  </p:stCondLst>
                                  <p:childTnLst>
                                    <p:set>
                                      <p:cBhvr>
                                        <p:cTn id="79" dur="1" fill="hold">
                                          <p:stCondLst>
                                            <p:cond delay="0"/>
                                          </p:stCondLst>
                                        </p:cTn>
                                        <p:tgtEl>
                                          <p:spTgt spid="15"/>
                                        </p:tgtEl>
                                        <p:attrNameLst>
                                          <p:attrName>style.visibility</p:attrName>
                                        </p:attrNameLst>
                                      </p:cBhvr>
                                      <p:to>
                                        <p:strVal val="visible"/>
                                      </p:to>
                                    </p:set>
                                    <p:anim calcmode="lin" valueType="num">
                                      <p:cBhvr additive="base">
                                        <p:cTn id="80" dur="500" fill="hold"/>
                                        <p:tgtEl>
                                          <p:spTgt spid="15"/>
                                        </p:tgtEl>
                                        <p:attrNameLst>
                                          <p:attrName>ppt_x</p:attrName>
                                        </p:attrNameLst>
                                      </p:cBhvr>
                                      <p:tavLst>
                                        <p:tav tm="0">
                                          <p:val>
                                            <p:strVal val="0-#ppt_w/2"/>
                                          </p:val>
                                        </p:tav>
                                        <p:tav tm="100000">
                                          <p:val>
                                            <p:strVal val="#ppt_x"/>
                                          </p:val>
                                        </p:tav>
                                      </p:tavLst>
                                    </p:anim>
                                    <p:anim calcmode="lin" valueType="num">
                                      <p:cBhvr additive="base">
                                        <p:cTn id="81" dur="500" fill="hold"/>
                                        <p:tgtEl>
                                          <p:spTgt spid="15"/>
                                        </p:tgtEl>
                                        <p:attrNameLst>
                                          <p:attrName>ppt_y</p:attrName>
                                        </p:attrNameLst>
                                      </p:cBhvr>
                                      <p:tavLst>
                                        <p:tav tm="0">
                                          <p:val>
                                            <p:strVal val="#ppt_y"/>
                                          </p:val>
                                        </p:tav>
                                        <p:tav tm="100000">
                                          <p:val>
                                            <p:strVal val="#ppt_y"/>
                                          </p:val>
                                        </p:tav>
                                      </p:tavLst>
                                    </p:anim>
                                  </p:childTnLst>
                                </p:cTn>
                              </p:par>
                            </p:childTnLst>
                          </p:cTn>
                        </p:par>
                        <p:par>
                          <p:cTn id="82" fill="hold">
                            <p:stCondLst>
                              <p:cond delay="12500"/>
                            </p:stCondLst>
                            <p:childTnLst>
                              <p:par>
                                <p:cTn id="83" presetID="16" presetClass="entr" presetSubtype="21"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barn(inVertical)">
                                      <p:cBhvr>
                                        <p:cTn id="85"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2" grpId="0" animBg="1"/>
      <p:bldP spid="12" grpId="1" animBg="1"/>
      <p:bldP spid="14" grpId="0" animBg="1"/>
      <p:bldP spid="14" grpId="1" animBg="1"/>
      <p:bldP spid="16" grpId="0" animBg="1"/>
      <p:bldP spid="18" grpId="0" animBg="1"/>
      <p:bldP spid="21" grpId="0" animBg="1"/>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Picture 134">
            <a:extLst>
              <a:ext uri="{FF2B5EF4-FFF2-40B4-BE49-F238E27FC236}">
                <a16:creationId xmlns:a16="http://schemas.microsoft.com/office/drawing/2014/main" id="{9DFC5B97-1899-4AC5-BB34-FB44DFD5F6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7" y="-38645"/>
            <a:ext cx="1619896" cy="703043"/>
          </a:xfrm>
          <a:prstGeom prst="rect">
            <a:avLst/>
          </a:prstGeom>
        </p:spPr>
      </p:pic>
      <p:sp>
        <p:nvSpPr>
          <p:cNvPr id="130" name="Title 5">
            <a:extLst>
              <a:ext uri="{FF2B5EF4-FFF2-40B4-BE49-F238E27FC236}">
                <a16:creationId xmlns:a16="http://schemas.microsoft.com/office/drawing/2014/main" id="{0B103FF4-4FA0-45E5-9810-BCBEE6E3CB86}"/>
              </a:ext>
            </a:extLst>
          </p:cNvPr>
          <p:cNvSpPr txBox="1">
            <a:spLocks/>
          </p:cNvSpPr>
          <p:nvPr/>
        </p:nvSpPr>
        <p:spPr>
          <a:xfrm>
            <a:off x="2020186" y="293925"/>
            <a:ext cx="8504187" cy="808939"/>
          </a:xfrm>
          <a:prstGeom prst="rect">
            <a:avLst/>
          </a:prstGeom>
          <a:ln>
            <a:solidFill>
              <a:srgbClr val="FF0000"/>
            </a:solidFill>
          </a:ln>
        </p:spPr>
        <p:txBody>
          <a:bodyPr vert="horz" wrap="square" lIns="91440" tIns="45720" rIns="91440" bIns="45720" rtlCol="0" anchor="b">
            <a:spAutoFit/>
          </a:bodyPr>
          <a:lstStyle>
            <a:lvl1pPr algn="ctr" defTabSz="914364" rtl="1"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defTabSz="914400">
              <a:defRPr/>
            </a:pPr>
            <a:r>
              <a:rPr lang="ar-SA" sz="4800" b="1" kern="0" dirty="0">
                <a:latin typeface="Hacen Tunisia" panose="02000000000000000000" pitchFamily="2" charset="-78"/>
                <a:cs typeface="Hacen Tunisia" panose="02000000000000000000" pitchFamily="2" charset="-78"/>
              </a:rPr>
              <a:t>(4) </a:t>
            </a:r>
            <a:r>
              <a:rPr lang="ar-SA" sz="4800" b="1" dirty="0">
                <a:latin typeface="Hacen Tunisia" panose="02000000000000000000" pitchFamily="2" charset="-78"/>
                <a:cs typeface="Hacen Tunisia" panose="02000000000000000000" pitchFamily="2" charset="-78"/>
              </a:rPr>
              <a:t>الميزات التقنية للشبكة الحديثة</a:t>
            </a:r>
            <a:endParaRPr lang="en-US" sz="4800" dirty="0"/>
          </a:p>
        </p:txBody>
      </p:sp>
      <p:pic>
        <p:nvPicPr>
          <p:cNvPr id="109" name="Picture 108">
            <a:extLst>
              <a:ext uri="{FF2B5EF4-FFF2-40B4-BE49-F238E27FC236}">
                <a16:creationId xmlns:a16="http://schemas.microsoft.com/office/drawing/2014/main" id="{3148BF28-3AA3-44BB-8828-43199FF08671}"/>
              </a:ext>
            </a:extLst>
          </p:cNvPr>
          <p:cNvPicPr>
            <a:picLocks noChangeAspect="1"/>
          </p:cNvPicPr>
          <p:nvPr/>
        </p:nvPicPr>
        <p:blipFill>
          <a:blip r:embed="rId4"/>
          <a:stretch>
            <a:fillRect/>
          </a:stretch>
        </p:blipFill>
        <p:spPr>
          <a:xfrm>
            <a:off x="-17300" y="1498435"/>
            <a:ext cx="12200187" cy="5348176"/>
          </a:xfrm>
          <a:prstGeom prst="rect">
            <a:avLst/>
          </a:prstGeom>
        </p:spPr>
      </p:pic>
      <p:sp>
        <p:nvSpPr>
          <p:cNvPr id="2" name="Oval 1">
            <a:extLst>
              <a:ext uri="{FF2B5EF4-FFF2-40B4-BE49-F238E27FC236}">
                <a16:creationId xmlns:a16="http://schemas.microsoft.com/office/drawing/2014/main" id="{34251C3D-AE96-404D-A838-99BA745778DB}"/>
              </a:ext>
            </a:extLst>
          </p:cNvPr>
          <p:cNvSpPr/>
          <p:nvPr/>
        </p:nvSpPr>
        <p:spPr>
          <a:xfrm>
            <a:off x="1190847" y="1786270"/>
            <a:ext cx="2158409"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A989D6E2-0ED8-44AF-8E09-E544ED8A94A9}"/>
              </a:ext>
            </a:extLst>
          </p:cNvPr>
          <p:cNvSpPr/>
          <p:nvPr/>
        </p:nvSpPr>
        <p:spPr>
          <a:xfrm>
            <a:off x="5016795" y="1735638"/>
            <a:ext cx="2158409"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7D56BA5-4568-487A-B1B5-2D441BB776CC}"/>
              </a:ext>
            </a:extLst>
          </p:cNvPr>
          <p:cNvSpPr/>
          <p:nvPr/>
        </p:nvSpPr>
        <p:spPr>
          <a:xfrm>
            <a:off x="8943753" y="1706271"/>
            <a:ext cx="2158409"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35ADF0A-7426-4ED7-AB49-CDBE2D25B58C}"/>
              </a:ext>
            </a:extLst>
          </p:cNvPr>
          <p:cNvSpPr/>
          <p:nvPr/>
        </p:nvSpPr>
        <p:spPr>
          <a:xfrm>
            <a:off x="5587402" y="4920853"/>
            <a:ext cx="2158409"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D46714CD-3A2B-4629-BC51-A1028FF7F773}"/>
              </a:ext>
            </a:extLst>
          </p:cNvPr>
          <p:cNvSpPr/>
          <p:nvPr/>
        </p:nvSpPr>
        <p:spPr>
          <a:xfrm>
            <a:off x="9269820" y="4796805"/>
            <a:ext cx="2158409"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B9B5C0C-FC38-4577-9140-28B385E2A43A}"/>
              </a:ext>
            </a:extLst>
          </p:cNvPr>
          <p:cNvSpPr/>
          <p:nvPr/>
        </p:nvSpPr>
        <p:spPr>
          <a:xfrm>
            <a:off x="916144" y="4949205"/>
            <a:ext cx="2158409"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F3C2CBE5-E60A-440A-A7C4-D4AE5E576328}"/>
              </a:ext>
            </a:extLst>
          </p:cNvPr>
          <p:cNvSpPr/>
          <p:nvPr/>
        </p:nvSpPr>
        <p:spPr>
          <a:xfrm>
            <a:off x="1798651" y="3014079"/>
            <a:ext cx="2158409"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04C66911-91AA-4A24-A5DE-4C7A5DD05897}"/>
              </a:ext>
            </a:extLst>
          </p:cNvPr>
          <p:cNvSpPr/>
          <p:nvPr/>
        </p:nvSpPr>
        <p:spPr>
          <a:xfrm>
            <a:off x="5403102" y="3173570"/>
            <a:ext cx="2158409"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3DE8023-2168-4509-AC67-274A077CEE1C}"/>
              </a:ext>
            </a:extLst>
          </p:cNvPr>
          <p:cNvSpPr/>
          <p:nvPr/>
        </p:nvSpPr>
        <p:spPr>
          <a:xfrm>
            <a:off x="8794900" y="3003446"/>
            <a:ext cx="2158409"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5E21820-88AB-43E7-A7F6-74C8004341A4}"/>
              </a:ext>
            </a:extLst>
          </p:cNvPr>
          <p:cNvSpPr txBox="1"/>
          <p:nvPr/>
        </p:nvSpPr>
        <p:spPr>
          <a:xfrm>
            <a:off x="1440772" y="2125444"/>
            <a:ext cx="1633781" cy="487954"/>
          </a:xfrm>
          <a:prstGeom prst="rect">
            <a:avLst/>
          </a:prstGeom>
          <a:noFill/>
        </p:spPr>
        <p:txBody>
          <a:bodyPr wrap="none" rtlCol="0">
            <a:spAutoFit/>
          </a:bodyPr>
          <a:lstStyle/>
          <a:p>
            <a:r>
              <a:rPr lang="ar-SA" b="1" dirty="0">
                <a:latin typeface="Arial" panose="020B0604020202020204" pitchFamily="34" charset="0"/>
                <a:cs typeface="Arial" panose="020B0604020202020204" pitchFamily="34" charset="0"/>
              </a:rPr>
              <a:t>الحياة الرقمية</a:t>
            </a:r>
            <a:endParaRPr lang="en-US" b="1"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75ACBC8E-0B9B-4622-91A0-09DE6F13DD02}"/>
              </a:ext>
            </a:extLst>
          </p:cNvPr>
          <p:cNvSpPr txBox="1"/>
          <p:nvPr/>
        </p:nvSpPr>
        <p:spPr>
          <a:xfrm>
            <a:off x="5138044" y="2026585"/>
            <a:ext cx="1915909" cy="487954"/>
          </a:xfrm>
          <a:prstGeom prst="rect">
            <a:avLst/>
          </a:prstGeom>
          <a:noFill/>
        </p:spPr>
        <p:txBody>
          <a:bodyPr wrap="none" rtlCol="0">
            <a:spAutoFit/>
          </a:bodyPr>
          <a:lstStyle/>
          <a:p>
            <a:r>
              <a:rPr lang="ar-SA" b="1" dirty="0">
                <a:latin typeface="Arial" panose="020B0604020202020204" pitchFamily="34" charset="0"/>
                <a:cs typeface="Arial" panose="020B0604020202020204" pitchFamily="34" charset="0"/>
              </a:rPr>
              <a:t>الصناعة الرقمية</a:t>
            </a:r>
            <a:endParaRPr lang="en-US"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81755A39-1A57-4403-B188-AF2E899CA4FB}"/>
              </a:ext>
            </a:extLst>
          </p:cNvPr>
          <p:cNvSpPr txBox="1"/>
          <p:nvPr/>
        </p:nvSpPr>
        <p:spPr>
          <a:xfrm>
            <a:off x="9136881" y="2002401"/>
            <a:ext cx="1901483" cy="487954"/>
          </a:xfrm>
          <a:prstGeom prst="rect">
            <a:avLst/>
          </a:prstGeom>
          <a:noFill/>
        </p:spPr>
        <p:txBody>
          <a:bodyPr wrap="none" rtlCol="0">
            <a:spAutoFit/>
          </a:bodyPr>
          <a:lstStyle/>
          <a:p>
            <a:pPr algn="ctr"/>
            <a:r>
              <a:rPr lang="ar-SA" b="1" dirty="0">
                <a:latin typeface="Arial" panose="020B0604020202020204" pitchFamily="34" charset="0"/>
                <a:cs typeface="Arial" panose="020B0604020202020204" pitchFamily="34" charset="0"/>
              </a:rPr>
              <a:t>الاستدامة البيئية</a:t>
            </a:r>
            <a:endParaRPr lang="en-US" b="1"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837BA9A8-BD86-4BD5-B90A-CECE0FA08220}"/>
              </a:ext>
            </a:extLst>
          </p:cNvPr>
          <p:cNvSpPr txBox="1"/>
          <p:nvPr/>
        </p:nvSpPr>
        <p:spPr>
          <a:xfrm>
            <a:off x="2072589" y="3270470"/>
            <a:ext cx="1667444" cy="487954"/>
          </a:xfrm>
          <a:prstGeom prst="rect">
            <a:avLst/>
          </a:prstGeom>
          <a:noFill/>
        </p:spPr>
        <p:txBody>
          <a:bodyPr wrap="none" rtlCol="0">
            <a:spAutoFit/>
          </a:bodyPr>
          <a:lstStyle/>
          <a:p>
            <a:r>
              <a:rPr lang="ar-SA" b="1" dirty="0">
                <a:latin typeface="Arial" panose="020B0604020202020204" pitchFamily="34" charset="0"/>
                <a:cs typeface="Arial" panose="020B0604020202020204" pitchFamily="34" charset="0"/>
              </a:rPr>
              <a:t>الطاقة الرقمية</a:t>
            </a:r>
            <a:endParaRPr lang="en-US" b="1"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04005C0D-9D5F-4B9C-BE4F-973F3130FFCE}"/>
              </a:ext>
            </a:extLst>
          </p:cNvPr>
          <p:cNvSpPr txBox="1"/>
          <p:nvPr/>
        </p:nvSpPr>
        <p:spPr>
          <a:xfrm>
            <a:off x="1136773" y="5238947"/>
            <a:ext cx="1801380" cy="487954"/>
          </a:xfrm>
          <a:prstGeom prst="rect">
            <a:avLst/>
          </a:prstGeom>
          <a:noFill/>
        </p:spPr>
        <p:txBody>
          <a:bodyPr wrap="square" rtlCol="0">
            <a:spAutoFit/>
          </a:bodyPr>
          <a:lstStyle/>
          <a:p>
            <a:pPr algn="ctr"/>
            <a:r>
              <a:rPr lang="ar-SA" b="1" dirty="0">
                <a:latin typeface="Arial" panose="020B0604020202020204" pitchFamily="34" charset="0"/>
                <a:cs typeface="Arial" panose="020B0604020202020204" pitchFamily="34" charset="0"/>
              </a:rPr>
              <a:t>الاجهزة الذكية</a:t>
            </a:r>
            <a:endParaRPr lang="en-US"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4C6D3804-9DEC-4045-BCDB-379CA990B81E}"/>
              </a:ext>
            </a:extLst>
          </p:cNvPr>
          <p:cNvSpPr txBox="1"/>
          <p:nvPr/>
        </p:nvSpPr>
        <p:spPr>
          <a:xfrm>
            <a:off x="9335988" y="4907752"/>
            <a:ext cx="1978427" cy="487954"/>
          </a:xfrm>
          <a:prstGeom prst="rect">
            <a:avLst/>
          </a:prstGeom>
          <a:noFill/>
        </p:spPr>
        <p:txBody>
          <a:bodyPr wrap="none" rtlCol="0">
            <a:spAutoFit/>
          </a:bodyPr>
          <a:lstStyle/>
          <a:p>
            <a:r>
              <a:rPr lang="ar-SA" b="1" dirty="0">
                <a:latin typeface="Arial" panose="020B0604020202020204" pitchFamily="34" charset="0"/>
                <a:cs typeface="Arial" panose="020B0604020202020204" pitchFamily="34" charset="0"/>
              </a:rPr>
              <a:t>التخزين السحابي</a:t>
            </a:r>
            <a:endParaRPr lang="en-US" b="1" dirty="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E9C8B180-88B5-40E4-8B5F-7BA3BFFF24BE}"/>
              </a:ext>
            </a:extLst>
          </p:cNvPr>
          <p:cNvSpPr txBox="1"/>
          <p:nvPr/>
        </p:nvSpPr>
        <p:spPr>
          <a:xfrm>
            <a:off x="5938827" y="5215011"/>
            <a:ext cx="1558440" cy="487954"/>
          </a:xfrm>
          <a:prstGeom prst="rect">
            <a:avLst/>
          </a:prstGeom>
          <a:noFill/>
        </p:spPr>
        <p:txBody>
          <a:bodyPr wrap="none" rtlCol="0">
            <a:spAutoFit/>
          </a:bodyPr>
          <a:lstStyle/>
          <a:p>
            <a:r>
              <a:rPr lang="ar-SA" b="1" dirty="0">
                <a:latin typeface="Arial" panose="020B0604020202020204" pitchFamily="34" charset="0"/>
                <a:cs typeface="Arial" panose="020B0604020202020204" pitchFamily="34" charset="0"/>
              </a:rPr>
              <a:t>البنية التحتية</a:t>
            </a:r>
            <a:endParaRPr lang="en-US"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3A702DC2-CCC2-460C-9491-82A3488A79F4}"/>
              </a:ext>
            </a:extLst>
          </p:cNvPr>
          <p:cNvSpPr txBox="1"/>
          <p:nvPr/>
        </p:nvSpPr>
        <p:spPr>
          <a:xfrm>
            <a:off x="5688752" y="3363375"/>
            <a:ext cx="1580882" cy="487954"/>
          </a:xfrm>
          <a:prstGeom prst="rect">
            <a:avLst/>
          </a:prstGeom>
          <a:noFill/>
        </p:spPr>
        <p:txBody>
          <a:bodyPr wrap="none" rtlCol="0">
            <a:spAutoFit/>
          </a:bodyPr>
          <a:lstStyle/>
          <a:p>
            <a:r>
              <a:rPr lang="ar-SA" b="1" dirty="0">
                <a:latin typeface="Arial" panose="020B0604020202020204" pitchFamily="34" charset="0"/>
                <a:cs typeface="Arial" panose="020B0604020202020204" pitchFamily="34" charset="0"/>
              </a:rPr>
              <a:t>الحلول الذكية</a:t>
            </a:r>
            <a:endParaRPr lang="en-US"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6B5AE9AF-7D6A-4CC7-985D-151685C5A658}"/>
              </a:ext>
            </a:extLst>
          </p:cNvPr>
          <p:cNvSpPr txBox="1"/>
          <p:nvPr/>
        </p:nvSpPr>
        <p:spPr>
          <a:xfrm>
            <a:off x="8778585" y="3344261"/>
            <a:ext cx="2178802" cy="400110"/>
          </a:xfrm>
          <a:prstGeom prst="rect">
            <a:avLst/>
          </a:prstGeom>
          <a:noFill/>
        </p:spPr>
        <p:txBody>
          <a:bodyPr wrap="none" rtlCol="0">
            <a:spAutoFit/>
          </a:bodyPr>
          <a:lstStyle/>
          <a:p>
            <a:r>
              <a:rPr lang="ar-SA" sz="2000" b="1" dirty="0">
                <a:latin typeface="Arial" panose="020B0604020202020204" pitchFamily="34" charset="0"/>
                <a:cs typeface="Arial" panose="020B0604020202020204" pitchFamily="34" charset="0"/>
              </a:rPr>
              <a:t>الاعمال التجارية الحديثة</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0619069"/>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1000" fill="hold"/>
                                        <p:tgtEl>
                                          <p:spTgt spid="130"/>
                                        </p:tgtEl>
                                        <p:attrNameLst>
                                          <p:attrName>ppt_w</p:attrName>
                                        </p:attrNameLst>
                                      </p:cBhvr>
                                      <p:tavLst>
                                        <p:tav tm="0">
                                          <p:val>
                                            <p:fltVal val="0"/>
                                          </p:val>
                                        </p:tav>
                                        <p:tav tm="100000">
                                          <p:val>
                                            <p:strVal val="#ppt_w"/>
                                          </p:val>
                                        </p:tav>
                                      </p:tavLst>
                                    </p:anim>
                                    <p:anim calcmode="lin" valueType="num">
                                      <p:cBhvr>
                                        <p:cTn id="8" dur="1000" fill="hold"/>
                                        <p:tgtEl>
                                          <p:spTgt spid="130"/>
                                        </p:tgtEl>
                                        <p:attrNameLst>
                                          <p:attrName>ppt_h</p:attrName>
                                        </p:attrNameLst>
                                      </p:cBhvr>
                                      <p:tavLst>
                                        <p:tav tm="0">
                                          <p:val>
                                            <p:fltVal val="0"/>
                                          </p:val>
                                        </p:tav>
                                        <p:tav tm="100000">
                                          <p:val>
                                            <p:strVal val="#ppt_h"/>
                                          </p:val>
                                        </p:tav>
                                      </p:tavLst>
                                    </p:anim>
                                    <p:animEffect transition="in" filter="fade">
                                      <p:cBhvr>
                                        <p:cTn id="9" dur="1000"/>
                                        <p:tgtEl>
                                          <p:spTgt spid="130"/>
                                        </p:tgtEl>
                                      </p:cBhvr>
                                    </p:animEffect>
                                  </p:childTnLst>
                                </p:cTn>
                              </p:par>
                            </p:childTnLst>
                          </p:cTn>
                        </p:par>
                        <p:par>
                          <p:cTn id="10" fill="hold">
                            <p:stCondLst>
                              <p:cond delay="1000"/>
                            </p:stCondLst>
                            <p:childTnLst>
                              <p:par>
                                <p:cTn id="11" presetID="2" presetClass="entr" presetSubtype="9" fill="hold" nodeType="afterEffect">
                                  <p:stCondLst>
                                    <p:cond delay="0"/>
                                  </p:stCondLst>
                                  <p:childTnLst>
                                    <p:set>
                                      <p:cBhvr>
                                        <p:cTn id="12" dur="1" fill="hold">
                                          <p:stCondLst>
                                            <p:cond delay="0"/>
                                          </p:stCondLst>
                                        </p:cTn>
                                        <p:tgtEl>
                                          <p:spTgt spid="109"/>
                                        </p:tgtEl>
                                        <p:attrNameLst>
                                          <p:attrName>style.visibility</p:attrName>
                                        </p:attrNameLst>
                                      </p:cBhvr>
                                      <p:to>
                                        <p:strVal val="visible"/>
                                      </p:to>
                                    </p:set>
                                    <p:anim calcmode="lin" valueType="num">
                                      <p:cBhvr additive="base">
                                        <p:cTn id="13" dur="1000" fill="hold"/>
                                        <p:tgtEl>
                                          <p:spTgt spid="109"/>
                                        </p:tgtEl>
                                        <p:attrNameLst>
                                          <p:attrName>ppt_x</p:attrName>
                                        </p:attrNameLst>
                                      </p:cBhvr>
                                      <p:tavLst>
                                        <p:tav tm="0">
                                          <p:val>
                                            <p:strVal val="0-#ppt_w/2"/>
                                          </p:val>
                                        </p:tav>
                                        <p:tav tm="100000">
                                          <p:val>
                                            <p:strVal val="#ppt_x"/>
                                          </p:val>
                                        </p:tav>
                                      </p:tavLst>
                                    </p:anim>
                                    <p:anim calcmode="lin" valueType="num">
                                      <p:cBhvr additive="base">
                                        <p:cTn id="14" dur="1000" fill="hold"/>
                                        <p:tgtEl>
                                          <p:spTgt spid="109"/>
                                        </p:tgtEl>
                                        <p:attrNameLst>
                                          <p:attrName>ppt_y</p:attrName>
                                        </p:attrNameLst>
                                      </p:cBhvr>
                                      <p:tavLst>
                                        <p:tav tm="0">
                                          <p:val>
                                            <p:strVal val="0-#ppt_h/2"/>
                                          </p:val>
                                        </p:tav>
                                        <p:tav tm="100000">
                                          <p:val>
                                            <p:strVal val="#ppt_y"/>
                                          </p:val>
                                        </p:tav>
                                      </p:tavLst>
                                    </p:anim>
                                  </p:childTnLst>
                                </p:cTn>
                              </p:par>
                            </p:childTnLst>
                          </p:cTn>
                        </p:par>
                        <p:par>
                          <p:cTn id="15" fill="hold">
                            <p:stCondLst>
                              <p:cond delay="2000"/>
                            </p:stCondLst>
                            <p:childTnLst>
                              <p:par>
                                <p:cTn id="16" presetID="27" presetClass="emph" presetSubtype="0" repeatCount="indefinite" fill="remove" grpId="0" nodeType="afterEffect">
                                  <p:stCondLst>
                                    <p:cond delay="0"/>
                                  </p:stCondLst>
                                  <p:childTnLst>
                                    <p:animClr clrSpc="rgb" dir="cw">
                                      <p:cBhvr override="childStyle">
                                        <p:cTn id="17" dur="500" autoRev="1" fill="remove"/>
                                        <p:tgtEl>
                                          <p:spTgt spid="2">
                                            <p:bg/>
                                          </p:spTgt>
                                        </p:tgtEl>
                                        <p:attrNameLst>
                                          <p:attrName>style.color</p:attrName>
                                        </p:attrNameLst>
                                      </p:cBhvr>
                                      <p:to>
                                        <a:schemeClr val="bg1"/>
                                      </p:to>
                                    </p:animClr>
                                    <p:animClr clrSpc="rgb" dir="cw">
                                      <p:cBhvr>
                                        <p:cTn id="18" dur="500" autoRev="1" fill="remove"/>
                                        <p:tgtEl>
                                          <p:spTgt spid="2">
                                            <p:bg/>
                                          </p:spTgt>
                                        </p:tgtEl>
                                        <p:attrNameLst>
                                          <p:attrName>fillcolor</p:attrName>
                                        </p:attrNameLst>
                                      </p:cBhvr>
                                      <p:to>
                                        <a:schemeClr val="bg1"/>
                                      </p:to>
                                    </p:animClr>
                                    <p:set>
                                      <p:cBhvr>
                                        <p:cTn id="19" dur="500" autoRev="1" fill="remove"/>
                                        <p:tgtEl>
                                          <p:spTgt spid="2">
                                            <p:bg/>
                                          </p:spTgt>
                                        </p:tgtEl>
                                        <p:attrNameLst>
                                          <p:attrName>fill.type</p:attrName>
                                        </p:attrNameLst>
                                      </p:cBhvr>
                                      <p:to>
                                        <p:strVal val="solid"/>
                                      </p:to>
                                    </p:set>
                                    <p:set>
                                      <p:cBhvr>
                                        <p:cTn id="20" dur="500" autoRev="1" fill="remove"/>
                                        <p:tgtEl>
                                          <p:spTgt spid="2">
                                            <p:bg/>
                                          </p:spTgt>
                                        </p:tgtEl>
                                        <p:attrNameLst>
                                          <p:attrName>fill.on</p:attrName>
                                        </p:attrNameLst>
                                      </p:cBhvr>
                                      <p:to>
                                        <p:strVal val="true"/>
                                      </p:to>
                                    </p:set>
                                  </p:childTnLst>
                                </p:cTn>
                              </p:par>
                            </p:childTnLst>
                          </p:cTn>
                        </p:par>
                        <p:par>
                          <p:cTn id="21" fill="hold">
                            <p:stCondLst>
                              <p:cond delay="3000"/>
                            </p:stCondLst>
                            <p:childTnLst>
                              <p:par>
                                <p:cTn id="22" presetID="27" presetClass="emph" presetSubtype="0" repeatCount="indefinite" fill="remove" grpId="0" nodeType="afterEffect" nodePh="1">
                                  <p:stCondLst>
                                    <p:cond delay="0"/>
                                  </p:stCondLst>
                                  <p:endCondLst>
                                    <p:cond evt="begin" delay="0">
                                      <p:tn val="22"/>
                                    </p:cond>
                                  </p:endCondLst>
                                  <p:childTnLst>
                                    <p:animClr clrSpc="rgb" dir="cw">
                                      <p:cBhvr override="childStyle">
                                        <p:cTn id="23" dur="500" autoRev="1" fill="remove"/>
                                        <p:tgtEl>
                                          <p:spTgt spid="2">
                                            <p:txEl>
                                              <p:pRg st="0" end="0"/>
                                            </p:txEl>
                                          </p:spTgt>
                                        </p:tgtEl>
                                        <p:attrNameLst>
                                          <p:attrName>style.color</p:attrName>
                                        </p:attrNameLst>
                                      </p:cBhvr>
                                      <p:to>
                                        <a:schemeClr val="bg1"/>
                                      </p:to>
                                    </p:animClr>
                                    <p:animClr clrSpc="rgb" dir="cw">
                                      <p:cBhvr>
                                        <p:cTn id="24" dur="500" autoRev="1" fill="remove"/>
                                        <p:tgtEl>
                                          <p:spTgt spid="2">
                                            <p:txEl>
                                              <p:pRg st="0" end="0"/>
                                            </p:txEl>
                                          </p:spTgt>
                                        </p:tgtEl>
                                        <p:attrNameLst>
                                          <p:attrName>fillcolor</p:attrName>
                                        </p:attrNameLst>
                                      </p:cBhvr>
                                      <p:to>
                                        <a:schemeClr val="bg1"/>
                                      </p:to>
                                    </p:animClr>
                                    <p:set>
                                      <p:cBhvr>
                                        <p:cTn id="25" dur="500" autoRev="1" fill="remove"/>
                                        <p:tgtEl>
                                          <p:spTgt spid="2">
                                            <p:txEl>
                                              <p:pRg st="0" end="0"/>
                                            </p:txEl>
                                          </p:spTgt>
                                        </p:tgtEl>
                                        <p:attrNameLst>
                                          <p:attrName>fill.type</p:attrName>
                                        </p:attrNameLst>
                                      </p:cBhvr>
                                      <p:to>
                                        <p:strVal val="solid"/>
                                      </p:to>
                                    </p:set>
                                    <p:set>
                                      <p:cBhvr>
                                        <p:cTn id="26" dur="500" autoRev="1" fill="remove"/>
                                        <p:tgtEl>
                                          <p:spTgt spid="2">
                                            <p:txEl>
                                              <p:pRg st="0" end="0"/>
                                            </p:txEl>
                                          </p:spTgt>
                                        </p:tgtEl>
                                        <p:attrNameLst>
                                          <p:attrName>fill.on</p:attrName>
                                        </p:attrNameLst>
                                      </p:cBhvr>
                                      <p:to>
                                        <p:strVal val="true"/>
                                      </p:to>
                                    </p:set>
                                  </p:childTnLst>
                                </p:cTn>
                              </p:par>
                            </p:childTnLst>
                          </p:cTn>
                        </p:par>
                        <p:par>
                          <p:cTn id="27" fill="hold">
                            <p:stCondLst>
                              <p:cond delay="4000"/>
                            </p:stCondLst>
                            <p:childTnLst>
                              <p:par>
                                <p:cTn id="28" presetID="27" presetClass="emph" presetSubtype="0" repeatCount="indefinite" fill="remove" grpId="0" nodeType="afterEffect">
                                  <p:stCondLst>
                                    <p:cond delay="0"/>
                                  </p:stCondLst>
                                  <p:childTnLst>
                                    <p:animClr clrSpc="rgb" dir="cw">
                                      <p:cBhvr override="childStyle">
                                        <p:cTn id="29" dur="500" autoRev="1" fill="remove"/>
                                        <p:tgtEl>
                                          <p:spTgt spid="6">
                                            <p:bg/>
                                          </p:spTgt>
                                        </p:tgtEl>
                                        <p:attrNameLst>
                                          <p:attrName>style.color</p:attrName>
                                        </p:attrNameLst>
                                      </p:cBhvr>
                                      <p:to>
                                        <a:schemeClr val="bg1"/>
                                      </p:to>
                                    </p:animClr>
                                    <p:animClr clrSpc="rgb" dir="cw">
                                      <p:cBhvr>
                                        <p:cTn id="30" dur="500" autoRev="1" fill="remove"/>
                                        <p:tgtEl>
                                          <p:spTgt spid="6">
                                            <p:bg/>
                                          </p:spTgt>
                                        </p:tgtEl>
                                        <p:attrNameLst>
                                          <p:attrName>fillcolor</p:attrName>
                                        </p:attrNameLst>
                                      </p:cBhvr>
                                      <p:to>
                                        <a:schemeClr val="bg1"/>
                                      </p:to>
                                    </p:animClr>
                                    <p:set>
                                      <p:cBhvr>
                                        <p:cTn id="31" dur="500" autoRev="1" fill="remove"/>
                                        <p:tgtEl>
                                          <p:spTgt spid="6">
                                            <p:bg/>
                                          </p:spTgt>
                                        </p:tgtEl>
                                        <p:attrNameLst>
                                          <p:attrName>fill.type</p:attrName>
                                        </p:attrNameLst>
                                      </p:cBhvr>
                                      <p:to>
                                        <p:strVal val="solid"/>
                                      </p:to>
                                    </p:set>
                                    <p:set>
                                      <p:cBhvr>
                                        <p:cTn id="32" dur="500" autoRev="1" fill="remove"/>
                                        <p:tgtEl>
                                          <p:spTgt spid="6">
                                            <p:bg/>
                                          </p:spTgt>
                                        </p:tgtEl>
                                        <p:attrNameLst>
                                          <p:attrName>fill.on</p:attrName>
                                        </p:attrNameLst>
                                      </p:cBhvr>
                                      <p:to>
                                        <p:strVal val="true"/>
                                      </p:to>
                                    </p:set>
                                  </p:childTnLst>
                                </p:cTn>
                              </p:par>
                            </p:childTnLst>
                          </p:cTn>
                        </p:par>
                        <p:par>
                          <p:cTn id="33" fill="hold">
                            <p:stCondLst>
                              <p:cond delay="5000"/>
                            </p:stCondLst>
                            <p:childTnLst>
                              <p:par>
                                <p:cTn id="34" presetID="27" presetClass="emph" presetSubtype="0" repeatCount="indefinite" fill="remove" grpId="0" nodeType="afterEffect" nodePh="1">
                                  <p:stCondLst>
                                    <p:cond delay="0"/>
                                  </p:stCondLst>
                                  <p:endCondLst>
                                    <p:cond evt="begin" delay="0">
                                      <p:tn val="34"/>
                                    </p:cond>
                                  </p:endCondLst>
                                  <p:childTnLst>
                                    <p:animClr clrSpc="rgb" dir="cw">
                                      <p:cBhvr override="childStyle">
                                        <p:cTn id="35" dur="500" autoRev="1" fill="remove"/>
                                        <p:tgtEl>
                                          <p:spTgt spid="6">
                                            <p:txEl>
                                              <p:pRg st="0" end="0"/>
                                            </p:txEl>
                                          </p:spTgt>
                                        </p:tgtEl>
                                        <p:attrNameLst>
                                          <p:attrName>style.color</p:attrName>
                                        </p:attrNameLst>
                                      </p:cBhvr>
                                      <p:to>
                                        <a:schemeClr val="bg1"/>
                                      </p:to>
                                    </p:animClr>
                                    <p:animClr clrSpc="rgb" dir="cw">
                                      <p:cBhvr>
                                        <p:cTn id="36" dur="500" autoRev="1" fill="remove"/>
                                        <p:tgtEl>
                                          <p:spTgt spid="6">
                                            <p:txEl>
                                              <p:pRg st="0" end="0"/>
                                            </p:txEl>
                                          </p:spTgt>
                                        </p:tgtEl>
                                        <p:attrNameLst>
                                          <p:attrName>fillcolor</p:attrName>
                                        </p:attrNameLst>
                                      </p:cBhvr>
                                      <p:to>
                                        <a:schemeClr val="bg1"/>
                                      </p:to>
                                    </p:animClr>
                                    <p:set>
                                      <p:cBhvr>
                                        <p:cTn id="37" dur="500" autoRev="1" fill="remove"/>
                                        <p:tgtEl>
                                          <p:spTgt spid="6">
                                            <p:txEl>
                                              <p:pRg st="0" end="0"/>
                                            </p:txEl>
                                          </p:spTgt>
                                        </p:tgtEl>
                                        <p:attrNameLst>
                                          <p:attrName>fill.type</p:attrName>
                                        </p:attrNameLst>
                                      </p:cBhvr>
                                      <p:to>
                                        <p:strVal val="solid"/>
                                      </p:to>
                                    </p:set>
                                    <p:set>
                                      <p:cBhvr>
                                        <p:cTn id="38" dur="500" autoRev="1" fill="remove"/>
                                        <p:tgtEl>
                                          <p:spTgt spid="6">
                                            <p:txEl>
                                              <p:pRg st="0" end="0"/>
                                            </p:txEl>
                                          </p:spTgt>
                                        </p:tgtEl>
                                        <p:attrNameLst>
                                          <p:attrName>fill.on</p:attrName>
                                        </p:attrNameLst>
                                      </p:cBhvr>
                                      <p:to>
                                        <p:strVal val="true"/>
                                      </p:to>
                                    </p:set>
                                  </p:childTnLst>
                                </p:cTn>
                              </p:par>
                            </p:childTnLst>
                          </p:cTn>
                        </p:par>
                        <p:par>
                          <p:cTn id="39" fill="hold">
                            <p:stCondLst>
                              <p:cond delay="6000"/>
                            </p:stCondLst>
                            <p:childTnLst>
                              <p:par>
                                <p:cTn id="40" presetID="27" presetClass="emph" presetSubtype="0" repeatCount="indefinite" fill="remove" grpId="0" nodeType="afterEffect">
                                  <p:stCondLst>
                                    <p:cond delay="0"/>
                                  </p:stCondLst>
                                  <p:childTnLst>
                                    <p:animClr clrSpc="rgb" dir="cw">
                                      <p:cBhvr override="childStyle">
                                        <p:cTn id="41" dur="500" autoRev="1" fill="remove"/>
                                        <p:tgtEl>
                                          <p:spTgt spid="7">
                                            <p:bg/>
                                          </p:spTgt>
                                        </p:tgtEl>
                                        <p:attrNameLst>
                                          <p:attrName>style.color</p:attrName>
                                        </p:attrNameLst>
                                      </p:cBhvr>
                                      <p:to>
                                        <a:schemeClr val="bg1"/>
                                      </p:to>
                                    </p:animClr>
                                    <p:animClr clrSpc="rgb" dir="cw">
                                      <p:cBhvr>
                                        <p:cTn id="42" dur="500" autoRev="1" fill="remove"/>
                                        <p:tgtEl>
                                          <p:spTgt spid="7">
                                            <p:bg/>
                                          </p:spTgt>
                                        </p:tgtEl>
                                        <p:attrNameLst>
                                          <p:attrName>fillcolor</p:attrName>
                                        </p:attrNameLst>
                                      </p:cBhvr>
                                      <p:to>
                                        <a:schemeClr val="bg1"/>
                                      </p:to>
                                    </p:animClr>
                                    <p:set>
                                      <p:cBhvr>
                                        <p:cTn id="43" dur="500" autoRev="1" fill="remove"/>
                                        <p:tgtEl>
                                          <p:spTgt spid="7">
                                            <p:bg/>
                                          </p:spTgt>
                                        </p:tgtEl>
                                        <p:attrNameLst>
                                          <p:attrName>fill.type</p:attrName>
                                        </p:attrNameLst>
                                      </p:cBhvr>
                                      <p:to>
                                        <p:strVal val="solid"/>
                                      </p:to>
                                    </p:set>
                                    <p:set>
                                      <p:cBhvr>
                                        <p:cTn id="44" dur="500" autoRev="1" fill="remove"/>
                                        <p:tgtEl>
                                          <p:spTgt spid="7">
                                            <p:bg/>
                                          </p:spTgt>
                                        </p:tgtEl>
                                        <p:attrNameLst>
                                          <p:attrName>fill.on</p:attrName>
                                        </p:attrNameLst>
                                      </p:cBhvr>
                                      <p:to>
                                        <p:strVal val="true"/>
                                      </p:to>
                                    </p:set>
                                  </p:childTnLst>
                                </p:cTn>
                              </p:par>
                            </p:childTnLst>
                          </p:cTn>
                        </p:par>
                        <p:par>
                          <p:cTn id="45" fill="hold">
                            <p:stCondLst>
                              <p:cond delay="7000"/>
                            </p:stCondLst>
                            <p:childTnLst>
                              <p:par>
                                <p:cTn id="46" presetID="27" presetClass="emph" presetSubtype="0" repeatCount="indefinite" fill="remove" grpId="0" nodeType="afterEffect" nodePh="1">
                                  <p:stCondLst>
                                    <p:cond delay="0"/>
                                  </p:stCondLst>
                                  <p:endCondLst>
                                    <p:cond evt="begin" delay="0">
                                      <p:tn val="46"/>
                                    </p:cond>
                                  </p:endCondLst>
                                  <p:childTnLst>
                                    <p:animClr clrSpc="rgb" dir="cw">
                                      <p:cBhvr override="childStyle">
                                        <p:cTn id="47" dur="500" autoRev="1" fill="remove"/>
                                        <p:tgtEl>
                                          <p:spTgt spid="7">
                                            <p:txEl>
                                              <p:pRg st="0" end="0"/>
                                            </p:txEl>
                                          </p:spTgt>
                                        </p:tgtEl>
                                        <p:attrNameLst>
                                          <p:attrName>style.color</p:attrName>
                                        </p:attrNameLst>
                                      </p:cBhvr>
                                      <p:to>
                                        <a:schemeClr val="bg1"/>
                                      </p:to>
                                    </p:animClr>
                                    <p:animClr clrSpc="rgb" dir="cw">
                                      <p:cBhvr>
                                        <p:cTn id="48" dur="500" autoRev="1" fill="remove"/>
                                        <p:tgtEl>
                                          <p:spTgt spid="7">
                                            <p:txEl>
                                              <p:pRg st="0" end="0"/>
                                            </p:txEl>
                                          </p:spTgt>
                                        </p:tgtEl>
                                        <p:attrNameLst>
                                          <p:attrName>fillcolor</p:attrName>
                                        </p:attrNameLst>
                                      </p:cBhvr>
                                      <p:to>
                                        <a:schemeClr val="bg1"/>
                                      </p:to>
                                    </p:animClr>
                                    <p:set>
                                      <p:cBhvr>
                                        <p:cTn id="49" dur="500" autoRev="1" fill="remove"/>
                                        <p:tgtEl>
                                          <p:spTgt spid="7">
                                            <p:txEl>
                                              <p:pRg st="0" end="0"/>
                                            </p:txEl>
                                          </p:spTgt>
                                        </p:tgtEl>
                                        <p:attrNameLst>
                                          <p:attrName>fill.type</p:attrName>
                                        </p:attrNameLst>
                                      </p:cBhvr>
                                      <p:to>
                                        <p:strVal val="solid"/>
                                      </p:to>
                                    </p:set>
                                    <p:set>
                                      <p:cBhvr>
                                        <p:cTn id="50" dur="500" autoRev="1" fill="remove"/>
                                        <p:tgtEl>
                                          <p:spTgt spid="7">
                                            <p:txEl>
                                              <p:pRg st="0" end="0"/>
                                            </p:txEl>
                                          </p:spTgt>
                                        </p:tgtEl>
                                        <p:attrNameLst>
                                          <p:attrName>fill.on</p:attrName>
                                        </p:attrNameLst>
                                      </p:cBhvr>
                                      <p:to>
                                        <p:strVal val="true"/>
                                      </p:to>
                                    </p:set>
                                  </p:childTnLst>
                                </p:cTn>
                              </p:par>
                            </p:childTnLst>
                          </p:cTn>
                        </p:par>
                        <p:par>
                          <p:cTn id="51" fill="hold">
                            <p:stCondLst>
                              <p:cond delay="8000"/>
                            </p:stCondLst>
                            <p:childTnLst>
                              <p:par>
                                <p:cTn id="52" presetID="27" presetClass="emph" presetSubtype="0" repeatCount="indefinite" fill="remove" grpId="0" nodeType="afterEffect">
                                  <p:stCondLst>
                                    <p:cond delay="0"/>
                                  </p:stCondLst>
                                  <p:childTnLst>
                                    <p:animClr clrSpc="rgb" dir="cw">
                                      <p:cBhvr override="childStyle">
                                        <p:cTn id="53" dur="500" autoRev="1" fill="remove"/>
                                        <p:tgtEl>
                                          <p:spTgt spid="8">
                                            <p:bg/>
                                          </p:spTgt>
                                        </p:tgtEl>
                                        <p:attrNameLst>
                                          <p:attrName>style.color</p:attrName>
                                        </p:attrNameLst>
                                      </p:cBhvr>
                                      <p:to>
                                        <a:schemeClr val="bg1"/>
                                      </p:to>
                                    </p:animClr>
                                    <p:animClr clrSpc="rgb" dir="cw">
                                      <p:cBhvr>
                                        <p:cTn id="54" dur="500" autoRev="1" fill="remove"/>
                                        <p:tgtEl>
                                          <p:spTgt spid="8">
                                            <p:bg/>
                                          </p:spTgt>
                                        </p:tgtEl>
                                        <p:attrNameLst>
                                          <p:attrName>fillcolor</p:attrName>
                                        </p:attrNameLst>
                                      </p:cBhvr>
                                      <p:to>
                                        <a:schemeClr val="bg1"/>
                                      </p:to>
                                    </p:animClr>
                                    <p:set>
                                      <p:cBhvr>
                                        <p:cTn id="55" dur="500" autoRev="1" fill="remove"/>
                                        <p:tgtEl>
                                          <p:spTgt spid="8">
                                            <p:bg/>
                                          </p:spTgt>
                                        </p:tgtEl>
                                        <p:attrNameLst>
                                          <p:attrName>fill.type</p:attrName>
                                        </p:attrNameLst>
                                      </p:cBhvr>
                                      <p:to>
                                        <p:strVal val="solid"/>
                                      </p:to>
                                    </p:set>
                                    <p:set>
                                      <p:cBhvr>
                                        <p:cTn id="56" dur="500" autoRev="1" fill="remove"/>
                                        <p:tgtEl>
                                          <p:spTgt spid="8">
                                            <p:bg/>
                                          </p:spTgt>
                                        </p:tgtEl>
                                        <p:attrNameLst>
                                          <p:attrName>fill.on</p:attrName>
                                        </p:attrNameLst>
                                      </p:cBhvr>
                                      <p:to>
                                        <p:strVal val="true"/>
                                      </p:to>
                                    </p:set>
                                  </p:childTnLst>
                                </p:cTn>
                              </p:par>
                            </p:childTnLst>
                          </p:cTn>
                        </p:par>
                        <p:par>
                          <p:cTn id="57" fill="hold">
                            <p:stCondLst>
                              <p:cond delay="9000"/>
                            </p:stCondLst>
                            <p:childTnLst>
                              <p:par>
                                <p:cTn id="58" presetID="27" presetClass="emph" presetSubtype="0" repeatCount="indefinite" fill="remove" grpId="0" nodeType="afterEffect" nodePh="1">
                                  <p:stCondLst>
                                    <p:cond delay="0"/>
                                  </p:stCondLst>
                                  <p:endCondLst>
                                    <p:cond evt="begin" delay="0">
                                      <p:tn val="58"/>
                                    </p:cond>
                                  </p:endCondLst>
                                  <p:childTnLst>
                                    <p:animClr clrSpc="rgb" dir="cw">
                                      <p:cBhvr override="childStyle">
                                        <p:cTn id="59" dur="500" autoRev="1" fill="remove"/>
                                        <p:tgtEl>
                                          <p:spTgt spid="8">
                                            <p:txEl>
                                              <p:pRg st="0" end="0"/>
                                            </p:txEl>
                                          </p:spTgt>
                                        </p:tgtEl>
                                        <p:attrNameLst>
                                          <p:attrName>style.color</p:attrName>
                                        </p:attrNameLst>
                                      </p:cBhvr>
                                      <p:to>
                                        <a:schemeClr val="bg1"/>
                                      </p:to>
                                    </p:animClr>
                                    <p:animClr clrSpc="rgb" dir="cw">
                                      <p:cBhvr>
                                        <p:cTn id="60" dur="500" autoRev="1" fill="remove"/>
                                        <p:tgtEl>
                                          <p:spTgt spid="8">
                                            <p:txEl>
                                              <p:pRg st="0" end="0"/>
                                            </p:txEl>
                                          </p:spTgt>
                                        </p:tgtEl>
                                        <p:attrNameLst>
                                          <p:attrName>fillcolor</p:attrName>
                                        </p:attrNameLst>
                                      </p:cBhvr>
                                      <p:to>
                                        <a:schemeClr val="bg1"/>
                                      </p:to>
                                    </p:animClr>
                                    <p:set>
                                      <p:cBhvr>
                                        <p:cTn id="61" dur="500" autoRev="1" fill="remove"/>
                                        <p:tgtEl>
                                          <p:spTgt spid="8">
                                            <p:txEl>
                                              <p:pRg st="0" end="0"/>
                                            </p:txEl>
                                          </p:spTgt>
                                        </p:tgtEl>
                                        <p:attrNameLst>
                                          <p:attrName>fill.type</p:attrName>
                                        </p:attrNameLst>
                                      </p:cBhvr>
                                      <p:to>
                                        <p:strVal val="solid"/>
                                      </p:to>
                                    </p:set>
                                    <p:set>
                                      <p:cBhvr>
                                        <p:cTn id="62" dur="500" autoRev="1" fill="remove"/>
                                        <p:tgtEl>
                                          <p:spTgt spid="8">
                                            <p:txEl>
                                              <p:pRg st="0" end="0"/>
                                            </p:txEl>
                                          </p:spTgt>
                                        </p:tgtEl>
                                        <p:attrNameLst>
                                          <p:attrName>fill.on</p:attrName>
                                        </p:attrNameLst>
                                      </p:cBhvr>
                                      <p:to>
                                        <p:strVal val="true"/>
                                      </p:to>
                                    </p:set>
                                  </p:childTnLst>
                                </p:cTn>
                              </p:par>
                            </p:childTnLst>
                          </p:cTn>
                        </p:par>
                        <p:par>
                          <p:cTn id="63" fill="hold">
                            <p:stCondLst>
                              <p:cond delay="10000"/>
                            </p:stCondLst>
                            <p:childTnLst>
                              <p:par>
                                <p:cTn id="64" presetID="27" presetClass="emph" presetSubtype="0" repeatCount="indefinite" fill="remove" grpId="0" nodeType="afterEffect">
                                  <p:stCondLst>
                                    <p:cond delay="0"/>
                                  </p:stCondLst>
                                  <p:childTnLst>
                                    <p:animClr clrSpc="rgb" dir="cw">
                                      <p:cBhvr override="childStyle">
                                        <p:cTn id="65" dur="500" autoRev="1" fill="remove"/>
                                        <p:tgtEl>
                                          <p:spTgt spid="9">
                                            <p:bg/>
                                          </p:spTgt>
                                        </p:tgtEl>
                                        <p:attrNameLst>
                                          <p:attrName>style.color</p:attrName>
                                        </p:attrNameLst>
                                      </p:cBhvr>
                                      <p:to>
                                        <a:schemeClr val="bg1"/>
                                      </p:to>
                                    </p:animClr>
                                    <p:animClr clrSpc="rgb" dir="cw">
                                      <p:cBhvr>
                                        <p:cTn id="66" dur="500" autoRev="1" fill="remove"/>
                                        <p:tgtEl>
                                          <p:spTgt spid="9">
                                            <p:bg/>
                                          </p:spTgt>
                                        </p:tgtEl>
                                        <p:attrNameLst>
                                          <p:attrName>fillcolor</p:attrName>
                                        </p:attrNameLst>
                                      </p:cBhvr>
                                      <p:to>
                                        <a:schemeClr val="bg1"/>
                                      </p:to>
                                    </p:animClr>
                                    <p:set>
                                      <p:cBhvr>
                                        <p:cTn id="67" dur="500" autoRev="1" fill="remove"/>
                                        <p:tgtEl>
                                          <p:spTgt spid="9">
                                            <p:bg/>
                                          </p:spTgt>
                                        </p:tgtEl>
                                        <p:attrNameLst>
                                          <p:attrName>fill.type</p:attrName>
                                        </p:attrNameLst>
                                      </p:cBhvr>
                                      <p:to>
                                        <p:strVal val="solid"/>
                                      </p:to>
                                    </p:set>
                                    <p:set>
                                      <p:cBhvr>
                                        <p:cTn id="68" dur="500" autoRev="1" fill="remove"/>
                                        <p:tgtEl>
                                          <p:spTgt spid="9">
                                            <p:bg/>
                                          </p:spTgt>
                                        </p:tgtEl>
                                        <p:attrNameLst>
                                          <p:attrName>fill.on</p:attrName>
                                        </p:attrNameLst>
                                      </p:cBhvr>
                                      <p:to>
                                        <p:strVal val="true"/>
                                      </p:to>
                                    </p:set>
                                  </p:childTnLst>
                                </p:cTn>
                              </p:par>
                            </p:childTnLst>
                          </p:cTn>
                        </p:par>
                        <p:par>
                          <p:cTn id="69" fill="hold">
                            <p:stCondLst>
                              <p:cond delay="11000"/>
                            </p:stCondLst>
                            <p:childTnLst>
                              <p:par>
                                <p:cTn id="70" presetID="27" presetClass="emph" presetSubtype="0" repeatCount="indefinite" fill="remove" grpId="0" nodeType="afterEffect" nodePh="1">
                                  <p:stCondLst>
                                    <p:cond delay="0"/>
                                  </p:stCondLst>
                                  <p:endCondLst>
                                    <p:cond evt="begin" delay="0">
                                      <p:tn val="70"/>
                                    </p:cond>
                                  </p:endCondLst>
                                  <p:childTnLst>
                                    <p:animClr clrSpc="rgb" dir="cw">
                                      <p:cBhvr override="childStyle">
                                        <p:cTn id="71" dur="500" autoRev="1" fill="remove"/>
                                        <p:tgtEl>
                                          <p:spTgt spid="9">
                                            <p:txEl>
                                              <p:pRg st="0" end="0"/>
                                            </p:txEl>
                                          </p:spTgt>
                                        </p:tgtEl>
                                        <p:attrNameLst>
                                          <p:attrName>style.color</p:attrName>
                                        </p:attrNameLst>
                                      </p:cBhvr>
                                      <p:to>
                                        <a:schemeClr val="bg1"/>
                                      </p:to>
                                    </p:animClr>
                                    <p:animClr clrSpc="rgb" dir="cw">
                                      <p:cBhvr>
                                        <p:cTn id="72" dur="500" autoRev="1" fill="remove"/>
                                        <p:tgtEl>
                                          <p:spTgt spid="9">
                                            <p:txEl>
                                              <p:pRg st="0" end="0"/>
                                            </p:txEl>
                                          </p:spTgt>
                                        </p:tgtEl>
                                        <p:attrNameLst>
                                          <p:attrName>fillcolor</p:attrName>
                                        </p:attrNameLst>
                                      </p:cBhvr>
                                      <p:to>
                                        <a:schemeClr val="bg1"/>
                                      </p:to>
                                    </p:animClr>
                                    <p:set>
                                      <p:cBhvr>
                                        <p:cTn id="73" dur="500" autoRev="1" fill="remove"/>
                                        <p:tgtEl>
                                          <p:spTgt spid="9">
                                            <p:txEl>
                                              <p:pRg st="0" end="0"/>
                                            </p:txEl>
                                          </p:spTgt>
                                        </p:tgtEl>
                                        <p:attrNameLst>
                                          <p:attrName>fill.type</p:attrName>
                                        </p:attrNameLst>
                                      </p:cBhvr>
                                      <p:to>
                                        <p:strVal val="solid"/>
                                      </p:to>
                                    </p:set>
                                    <p:set>
                                      <p:cBhvr>
                                        <p:cTn id="74" dur="500" autoRev="1" fill="remove"/>
                                        <p:tgtEl>
                                          <p:spTgt spid="9">
                                            <p:txEl>
                                              <p:pRg st="0" end="0"/>
                                            </p:txEl>
                                          </p:spTgt>
                                        </p:tgtEl>
                                        <p:attrNameLst>
                                          <p:attrName>fill.on</p:attrName>
                                        </p:attrNameLst>
                                      </p:cBhvr>
                                      <p:to>
                                        <p:strVal val="true"/>
                                      </p:to>
                                    </p:set>
                                  </p:childTnLst>
                                </p:cTn>
                              </p:par>
                            </p:childTnLst>
                          </p:cTn>
                        </p:par>
                        <p:par>
                          <p:cTn id="75" fill="hold">
                            <p:stCondLst>
                              <p:cond delay="12000"/>
                            </p:stCondLst>
                            <p:childTnLst>
                              <p:par>
                                <p:cTn id="76" presetID="27" presetClass="emph" presetSubtype="0" repeatCount="indefinite" fill="remove" grpId="0" nodeType="afterEffect">
                                  <p:stCondLst>
                                    <p:cond delay="0"/>
                                  </p:stCondLst>
                                  <p:childTnLst>
                                    <p:animClr clrSpc="rgb" dir="cw">
                                      <p:cBhvr override="childStyle">
                                        <p:cTn id="77" dur="500" autoRev="1" fill="remove"/>
                                        <p:tgtEl>
                                          <p:spTgt spid="10">
                                            <p:bg/>
                                          </p:spTgt>
                                        </p:tgtEl>
                                        <p:attrNameLst>
                                          <p:attrName>style.color</p:attrName>
                                        </p:attrNameLst>
                                      </p:cBhvr>
                                      <p:to>
                                        <a:schemeClr val="bg1"/>
                                      </p:to>
                                    </p:animClr>
                                    <p:animClr clrSpc="rgb" dir="cw">
                                      <p:cBhvr>
                                        <p:cTn id="78" dur="500" autoRev="1" fill="remove"/>
                                        <p:tgtEl>
                                          <p:spTgt spid="10">
                                            <p:bg/>
                                          </p:spTgt>
                                        </p:tgtEl>
                                        <p:attrNameLst>
                                          <p:attrName>fillcolor</p:attrName>
                                        </p:attrNameLst>
                                      </p:cBhvr>
                                      <p:to>
                                        <a:schemeClr val="bg1"/>
                                      </p:to>
                                    </p:animClr>
                                    <p:set>
                                      <p:cBhvr>
                                        <p:cTn id="79" dur="500" autoRev="1" fill="remove"/>
                                        <p:tgtEl>
                                          <p:spTgt spid="10">
                                            <p:bg/>
                                          </p:spTgt>
                                        </p:tgtEl>
                                        <p:attrNameLst>
                                          <p:attrName>fill.type</p:attrName>
                                        </p:attrNameLst>
                                      </p:cBhvr>
                                      <p:to>
                                        <p:strVal val="solid"/>
                                      </p:to>
                                    </p:set>
                                    <p:set>
                                      <p:cBhvr>
                                        <p:cTn id="80" dur="500" autoRev="1" fill="remove"/>
                                        <p:tgtEl>
                                          <p:spTgt spid="10">
                                            <p:bg/>
                                          </p:spTgt>
                                        </p:tgtEl>
                                        <p:attrNameLst>
                                          <p:attrName>fill.on</p:attrName>
                                        </p:attrNameLst>
                                      </p:cBhvr>
                                      <p:to>
                                        <p:strVal val="true"/>
                                      </p:to>
                                    </p:set>
                                  </p:childTnLst>
                                </p:cTn>
                              </p:par>
                            </p:childTnLst>
                          </p:cTn>
                        </p:par>
                        <p:par>
                          <p:cTn id="81" fill="hold">
                            <p:stCondLst>
                              <p:cond delay="13000"/>
                            </p:stCondLst>
                            <p:childTnLst>
                              <p:par>
                                <p:cTn id="82" presetID="27" presetClass="emph" presetSubtype="0" repeatCount="indefinite" fill="remove" grpId="0" nodeType="afterEffect" nodePh="1">
                                  <p:stCondLst>
                                    <p:cond delay="0"/>
                                  </p:stCondLst>
                                  <p:endCondLst>
                                    <p:cond evt="begin" delay="0">
                                      <p:tn val="82"/>
                                    </p:cond>
                                  </p:endCondLst>
                                  <p:childTnLst>
                                    <p:animClr clrSpc="rgb" dir="cw">
                                      <p:cBhvr override="childStyle">
                                        <p:cTn id="83" dur="500" autoRev="1" fill="remove"/>
                                        <p:tgtEl>
                                          <p:spTgt spid="10">
                                            <p:txEl>
                                              <p:pRg st="0" end="0"/>
                                            </p:txEl>
                                          </p:spTgt>
                                        </p:tgtEl>
                                        <p:attrNameLst>
                                          <p:attrName>style.color</p:attrName>
                                        </p:attrNameLst>
                                      </p:cBhvr>
                                      <p:to>
                                        <a:schemeClr val="bg1"/>
                                      </p:to>
                                    </p:animClr>
                                    <p:animClr clrSpc="rgb" dir="cw">
                                      <p:cBhvr>
                                        <p:cTn id="84" dur="500" autoRev="1" fill="remove"/>
                                        <p:tgtEl>
                                          <p:spTgt spid="10">
                                            <p:txEl>
                                              <p:pRg st="0" end="0"/>
                                            </p:txEl>
                                          </p:spTgt>
                                        </p:tgtEl>
                                        <p:attrNameLst>
                                          <p:attrName>fillcolor</p:attrName>
                                        </p:attrNameLst>
                                      </p:cBhvr>
                                      <p:to>
                                        <a:schemeClr val="bg1"/>
                                      </p:to>
                                    </p:animClr>
                                    <p:set>
                                      <p:cBhvr>
                                        <p:cTn id="85" dur="500" autoRev="1" fill="remove"/>
                                        <p:tgtEl>
                                          <p:spTgt spid="10">
                                            <p:txEl>
                                              <p:pRg st="0" end="0"/>
                                            </p:txEl>
                                          </p:spTgt>
                                        </p:tgtEl>
                                        <p:attrNameLst>
                                          <p:attrName>fill.type</p:attrName>
                                        </p:attrNameLst>
                                      </p:cBhvr>
                                      <p:to>
                                        <p:strVal val="solid"/>
                                      </p:to>
                                    </p:set>
                                    <p:set>
                                      <p:cBhvr>
                                        <p:cTn id="86" dur="500" autoRev="1" fill="remove"/>
                                        <p:tgtEl>
                                          <p:spTgt spid="10">
                                            <p:txEl>
                                              <p:pRg st="0" end="0"/>
                                            </p:txEl>
                                          </p:spTgt>
                                        </p:tgtEl>
                                        <p:attrNameLst>
                                          <p:attrName>fill.on</p:attrName>
                                        </p:attrNameLst>
                                      </p:cBhvr>
                                      <p:to>
                                        <p:strVal val="true"/>
                                      </p:to>
                                    </p:set>
                                  </p:childTnLst>
                                </p:cTn>
                              </p:par>
                            </p:childTnLst>
                          </p:cTn>
                        </p:par>
                        <p:par>
                          <p:cTn id="87" fill="hold">
                            <p:stCondLst>
                              <p:cond delay="14000"/>
                            </p:stCondLst>
                            <p:childTnLst>
                              <p:par>
                                <p:cTn id="88" presetID="27" presetClass="emph" presetSubtype="0" repeatCount="indefinite" fill="remove" grpId="0" nodeType="afterEffect">
                                  <p:stCondLst>
                                    <p:cond delay="0"/>
                                  </p:stCondLst>
                                  <p:childTnLst>
                                    <p:animClr clrSpc="rgb" dir="cw">
                                      <p:cBhvr override="childStyle">
                                        <p:cTn id="89" dur="500" autoRev="1" fill="remove"/>
                                        <p:tgtEl>
                                          <p:spTgt spid="11">
                                            <p:bg/>
                                          </p:spTgt>
                                        </p:tgtEl>
                                        <p:attrNameLst>
                                          <p:attrName>style.color</p:attrName>
                                        </p:attrNameLst>
                                      </p:cBhvr>
                                      <p:to>
                                        <a:schemeClr val="bg1"/>
                                      </p:to>
                                    </p:animClr>
                                    <p:animClr clrSpc="rgb" dir="cw">
                                      <p:cBhvr>
                                        <p:cTn id="90" dur="500" autoRev="1" fill="remove"/>
                                        <p:tgtEl>
                                          <p:spTgt spid="11">
                                            <p:bg/>
                                          </p:spTgt>
                                        </p:tgtEl>
                                        <p:attrNameLst>
                                          <p:attrName>fillcolor</p:attrName>
                                        </p:attrNameLst>
                                      </p:cBhvr>
                                      <p:to>
                                        <a:schemeClr val="bg1"/>
                                      </p:to>
                                    </p:animClr>
                                    <p:set>
                                      <p:cBhvr>
                                        <p:cTn id="91" dur="500" autoRev="1" fill="remove"/>
                                        <p:tgtEl>
                                          <p:spTgt spid="11">
                                            <p:bg/>
                                          </p:spTgt>
                                        </p:tgtEl>
                                        <p:attrNameLst>
                                          <p:attrName>fill.type</p:attrName>
                                        </p:attrNameLst>
                                      </p:cBhvr>
                                      <p:to>
                                        <p:strVal val="solid"/>
                                      </p:to>
                                    </p:set>
                                    <p:set>
                                      <p:cBhvr>
                                        <p:cTn id="92" dur="500" autoRev="1" fill="remove"/>
                                        <p:tgtEl>
                                          <p:spTgt spid="11">
                                            <p:bg/>
                                          </p:spTgt>
                                        </p:tgtEl>
                                        <p:attrNameLst>
                                          <p:attrName>fill.on</p:attrName>
                                        </p:attrNameLst>
                                      </p:cBhvr>
                                      <p:to>
                                        <p:strVal val="true"/>
                                      </p:to>
                                    </p:set>
                                  </p:childTnLst>
                                </p:cTn>
                              </p:par>
                            </p:childTnLst>
                          </p:cTn>
                        </p:par>
                        <p:par>
                          <p:cTn id="93" fill="hold">
                            <p:stCondLst>
                              <p:cond delay="15000"/>
                            </p:stCondLst>
                            <p:childTnLst>
                              <p:par>
                                <p:cTn id="94" presetID="27" presetClass="emph" presetSubtype="0" repeatCount="indefinite" fill="remove" grpId="0" nodeType="afterEffect" nodePh="1">
                                  <p:stCondLst>
                                    <p:cond delay="0"/>
                                  </p:stCondLst>
                                  <p:endCondLst>
                                    <p:cond evt="begin" delay="0">
                                      <p:tn val="94"/>
                                    </p:cond>
                                  </p:endCondLst>
                                  <p:childTnLst>
                                    <p:animClr clrSpc="rgb" dir="cw">
                                      <p:cBhvr override="childStyle">
                                        <p:cTn id="95" dur="500" autoRev="1" fill="remove"/>
                                        <p:tgtEl>
                                          <p:spTgt spid="11">
                                            <p:txEl>
                                              <p:pRg st="0" end="0"/>
                                            </p:txEl>
                                          </p:spTgt>
                                        </p:tgtEl>
                                        <p:attrNameLst>
                                          <p:attrName>style.color</p:attrName>
                                        </p:attrNameLst>
                                      </p:cBhvr>
                                      <p:to>
                                        <a:schemeClr val="bg1"/>
                                      </p:to>
                                    </p:animClr>
                                    <p:animClr clrSpc="rgb" dir="cw">
                                      <p:cBhvr>
                                        <p:cTn id="96" dur="500" autoRev="1" fill="remove"/>
                                        <p:tgtEl>
                                          <p:spTgt spid="11">
                                            <p:txEl>
                                              <p:pRg st="0" end="0"/>
                                            </p:txEl>
                                          </p:spTgt>
                                        </p:tgtEl>
                                        <p:attrNameLst>
                                          <p:attrName>fillcolor</p:attrName>
                                        </p:attrNameLst>
                                      </p:cBhvr>
                                      <p:to>
                                        <a:schemeClr val="bg1"/>
                                      </p:to>
                                    </p:animClr>
                                    <p:set>
                                      <p:cBhvr>
                                        <p:cTn id="97" dur="500" autoRev="1" fill="remove"/>
                                        <p:tgtEl>
                                          <p:spTgt spid="11">
                                            <p:txEl>
                                              <p:pRg st="0" end="0"/>
                                            </p:txEl>
                                          </p:spTgt>
                                        </p:tgtEl>
                                        <p:attrNameLst>
                                          <p:attrName>fill.type</p:attrName>
                                        </p:attrNameLst>
                                      </p:cBhvr>
                                      <p:to>
                                        <p:strVal val="solid"/>
                                      </p:to>
                                    </p:set>
                                    <p:set>
                                      <p:cBhvr>
                                        <p:cTn id="98" dur="500" autoRev="1" fill="remove"/>
                                        <p:tgtEl>
                                          <p:spTgt spid="11">
                                            <p:txEl>
                                              <p:pRg st="0" end="0"/>
                                            </p:txEl>
                                          </p:spTgt>
                                        </p:tgtEl>
                                        <p:attrNameLst>
                                          <p:attrName>fill.on</p:attrName>
                                        </p:attrNameLst>
                                      </p:cBhvr>
                                      <p:to>
                                        <p:strVal val="true"/>
                                      </p:to>
                                    </p:set>
                                  </p:childTnLst>
                                </p:cTn>
                              </p:par>
                            </p:childTnLst>
                          </p:cTn>
                        </p:par>
                        <p:par>
                          <p:cTn id="99" fill="hold">
                            <p:stCondLst>
                              <p:cond delay="16000"/>
                            </p:stCondLst>
                            <p:childTnLst>
                              <p:par>
                                <p:cTn id="100" presetID="27" presetClass="emph" presetSubtype="0" repeatCount="indefinite" fill="remove" grpId="0" nodeType="afterEffect">
                                  <p:stCondLst>
                                    <p:cond delay="0"/>
                                  </p:stCondLst>
                                  <p:childTnLst>
                                    <p:animClr clrSpc="rgb" dir="cw">
                                      <p:cBhvr override="childStyle">
                                        <p:cTn id="101" dur="500" autoRev="1" fill="remove"/>
                                        <p:tgtEl>
                                          <p:spTgt spid="12">
                                            <p:bg/>
                                          </p:spTgt>
                                        </p:tgtEl>
                                        <p:attrNameLst>
                                          <p:attrName>style.color</p:attrName>
                                        </p:attrNameLst>
                                      </p:cBhvr>
                                      <p:to>
                                        <a:schemeClr val="bg1"/>
                                      </p:to>
                                    </p:animClr>
                                    <p:animClr clrSpc="rgb" dir="cw">
                                      <p:cBhvr>
                                        <p:cTn id="102" dur="500" autoRev="1" fill="remove"/>
                                        <p:tgtEl>
                                          <p:spTgt spid="12">
                                            <p:bg/>
                                          </p:spTgt>
                                        </p:tgtEl>
                                        <p:attrNameLst>
                                          <p:attrName>fillcolor</p:attrName>
                                        </p:attrNameLst>
                                      </p:cBhvr>
                                      <p:to>
                                        <a:schemeClr val="bg1"/>
                                      </p:to>
                                    </p:animClr>
                                    <p:set>
                                      <p:cBhvr>
                                        <p:cTn id="103" dur="500" autoRev="1" fill="remove"/>
                                        <p:tgtEl>
                                          <p:spTgt spid="12">
                                            <p:bg/>
                                          </p:spTgt>
                                        </p:tgtEl>
                                        <p:attrNameLst>
                                          <p:attrName>fill.type</p:attrName>
                                        </p:attrNameLst>
                                      </p:cBhvr>
                                      <p:to>
                                        <p:strVal val="solid"/>
                                      </p:to>
                                    </p:set>
                                    <p:set>
                                      <p:cBhvr>
                                        <p:cTn id="104" dur="500" autoRev="1" fill="remove"/>
                                        <p:tgtEl>
                                          <p:spTgt spid="12">
                                            <p:bg/>
                                          </p:spTgt>
                                        </p:tgtEl>
                                        <p:attrNameLst>
                                          <p:attrName>fill.on</p:attrName>
                                        </p:attrNameLst>
                                      </p:cBhvr>
                                      <p:to>
                                        <p:strVal val="true"/>
                                      </p:to>
                                    </p:set>
                                  </p:childTnLst>
                                </p:cTn>
                              </p:par>
                            </p:childTnLst>
                          </p:cTn>
                        </p:par>
                        <p:par>
                          <p:cTn id="105" fill="hold">
                            <p:stCondLst>
                              <p:cond delay="17000"/>
                            </p:stCondLst>
                            <p:childTnLst>
                              <p:par>
                                <p:cTn id="106" presetID="27" presetClass="emph" presetSubtype="0" repeatCount="indefinite" fill="remove" grpId="0" nodeType="afterEffect" nodePh="1">
                                  <p:stCondLst>
                                    <p:cond delay="0"/>
                                  </p:stCondLst>
                                  <p:endCondLst>
                                    <p:cond evt="begin" delay="0">
                                      <p:tn val="106"/>
                                    </p:cond>
                                  </p:endCondLst>
                                  <p:childTnLst>
                                    <p:animClr clrSpc="rgb" dir="cw">
                                      <p:cBhvr override="childStyle">
                                        <p:cTn id="107" dur="500" autoRev="1" fill="remove"/>
                                        <p:tgtEl>
                                          <p:spTgt spid="12">
                                            <p:txEl>
                                              <p:pRg st="0" end="0"/>
                                            </p:txEl>
                                          </p:spTgt>
                                        </p:tgtEl>
                                        <p:attrNameLst>
                                          <p:attrName>style.color</p:attrName>
                                        </p:attrNameLst>
                                      </p:cBhvr>
                                      <p:to>
                                        <a:schemeClr val="bg1"/>
                                      </p:to>
                                    </p:animClr>
                                    <p:animClr clrSpc="rgb" dir="cw">
                                      <p:cBhvr>
                                        <p:cTn id="108" dur="500" autoRev="1" fill="remove"/>
                                        <p:tgtEl>
                                          <p:spTgt spid="12">
                                            <p:txEl>
                                              <p:pRg st="0" end="0"/>
                                            </p:txEl>
                                          </p:spTgt>
                                        </p:tgtEl>
                                        <p:attrNameLst>
                                          <p:attrName>fillcolor</p:attrName>
                                        </p:attrNameLst>
                                      </p:cBhvr>
                                      <p:to>
                                        <a:schemeClr val="bg1"/>
                                      </p:to>
                                    </p:animClr>
                                    <p:set>
                                      <p:cBhvr>
                                        <p:cTn id="109" dur="500" autoRev="1" fill="remove"/>
                                        <p:tgtEl>
                                          <p:spTgt spid="12">
                                            <p:txEl>
                                              <p:pRg st="0" end="0"/>
                                            </p:txEl>
                                          </p:spTgt>
                                        </p:tgtEl>
                                        <p:attrNameLst>
                                          <p:attrName>fill.type</p:attrName>
                                        </p:attrNameLst>
                                      </p:cBhvr>
                                      <p:to>
                                        <p:strVal val="solid"/>
                                      </p:to>
                                    </p:set>
                                    <p:set>
                                      <p:cBhvr>
                                        <p:cTn id="110" dur="500" autoRev="1" fill="remove"/>
                                        <p:tgtEl>
                                          <p:spTgt spid="12">
                                            <p:txEl>
                                              <p:pRg st="0" end="0"/>
                                            </p:txEl>
                                          </p:spTgt>
                                        </p:tgtEl>
                                        <p:attrNameLst>
                                          <p:attrName>fill.on</p:attrName>
                                        </p:attrNameLst>
                                      </p:cBhvr>
                                      <p:to>
                                        <p:strVal val="true"/>
                                      </p:to>
                                    </p:set>
                                  </p:childTnLst>
                                </p:cTn>
                              </p:par>
                            </p:childTnLst>
                          </p:cTn>
                        </p:par>
                        <p:par>
                          <p:cTn id="111" fill="hold">
                            <p:stCondLst>
                              <p:cond delay="18000"/>
                            </p:stCondLst>
                            <p:childTnLst>
                              <p:par>
                                <p:cTn id="112" presetID="27" presetClass="emph" presetSubtype="0" repeatCount="indefinite" fill="remove" grpId="0" nodeType="afterEffect">
                                  <p:stCondLst>
                                    <p:cond delay="0"/>
                                  </p:stCondLst>
                                  <p:childTnLst>
                                    <p:animClr clrSpc="rgb" dir="cw">
                                      <p:cBhvr override="childStyle">
                                        <p:cTn id="113" dur="500" autoRev="1" fill="remove"/>
                                        <p:tgtEl>
                                          <p:spTgt spid="13">
                                            <p:bg/>
                                          </p:spTgt>
                                        </p:tgtEl>
                                        <p:attrNameLst>
                                          <p:attrName>style.color</p:attrName>
                                        </p:attrNameLst>
                                      </p:cBhvr>
                                      <p:to>
                                        <a:schemeClr val="bg1"/>
                                      </p:to>
                                    </p:animClr>
                                    <p:animClr clrSpc="rgb" dir="cw">
                                      <p:cBhvr>
                                        <p:cTn id="114" dur="500" autoRev="1" fill="remove"/>
                                        <p:tgtEl>
                                          <p:spTgt spid="13">
                                            <p:bg/>
                                          </p:spTgt>
                                        </p:tgtEl>
                                        <p:attrNameLst>
                                          <p:attrName>fillcolor</p:attrName>
                                        </p:attrNameLst>
                                      </p:cBhvr>
                                      <p:to>
                                        <a:schemeClr val="bg1"/>
                                      </p:to>
                                    </p:animClr>
                                    <p:set>
                                      <p:cBhvr>
                                        <p:cTn id="115" dur="500" autoRev="1" fill="remove"/>
                                        <p:tgtEl>
                                          <p:spTgt spid="13">
                                            <p:bg/>
                                          </p:spTgt>
                                        </p:tgtEl>
                                        <p:attrNameLst>
                                          <p:attrName>fill.type</p:attrName>
                                        </p:attrNameLst>
                                      </p:cBhvr>
                                      <p:to>
                                        <p:strVal val="solid"/>
                                      </p:to>
                                    </p:set>
                                    <p:set>
                                      <p:cBhvr>
                                        <p:cTn id="116" dur="500" autoRev="1" fill="remove"/>
                                        <p:tgtEl>
                                          <p:spTgt spid="13">
                                            <p:bg/>
                                          </p:spTgt>
                                        </p:tgtEl>
                                        <p:attrNameLst>
                                          <p:attrName>fill.on</p:attrName>
                                        </p:attrNameLst>
                                      </p:cBhvr>
                                      <p:to>
                                        <p:strVal val="true"/>
                                      </p:to>
                                    </p:set>
                                  </p:childTnLst>
                                </p:cTn>
                              </p:par>
                            </p:childTnLst>
                          </p:cTn>
                        </p:par>
                        <p:par>
                          <p:cTn id="117" fill="hold">
                            <p:stCondLst>
                              <p:cond delay="19000"/>
                            </p:stCondLst>
                            <p:childTnLst>
                              <p:par>
                                <p:cTn id="118" presetID="27" presetClass="emph" presetSubtype="0" repeatCount="indefinite" fill="remove" grpId="0" nodeType="afterEffect" nodePh="1">
                                  <p:stCondLst>
                                    <p:cond delay="0"/>
                                  </p:stCondLst>
                                  <p:endCondLst>
                                    <p:cond evt="begin" delay="0">
                                      <p:tn val="118"/>
                                    </p:cond>
                                  </p:endCondLst>
                                  <p:childTnLst>
                                    <p:animClr clrSpc="rgb" dir="cw">
                                      <p:cBhvr override="childStyle">
                                        <p:cTn id="119" dur="500" autoRev="1" fill="remove"/>
                                        <p:tgtEl>
                                          <p:spTgt spid="13">
                                            <p:txEl>
                                              <p:pRg st="0" end="0"/>
                                            </p:txEl>
                                          </p:spTgt>
                                        </p:tgtEl>
                                        <p:attrNameLst>
                                          <p:attrName>style.color</p:attrName>
                                        </p:attrNameLst>
                                      </p:cBhvr>
                                      <p:to>
                                        <a:schemeClr val="bg1"/>
                                      </p:to>
                                    </p:animClr>
                                    <p:animClr clrSpc="rgb" dir="cw">
                                      <p:cBhvr>
                                        <p:cTn id="120" dur="500" autoRev="1" fill="remove"/>
                                        <p:tgtEl>
                                          <p:spTgt spid="13">
                                            <p:txEl>
                                              <p:pRg st="0" end="0"/>
                                            </p:txEl>
                                          </p:spTgt>
                                        </p:tgtEl>
                                        <p:attrNameLst>
                                          <p:attrName>fillcolor</p:attrName>
                                        </p:attrNameLst>
                                      </p:cBhvr>
                                      <p:to>
                                        <a:schemeClr val="bg1"/>
                                      </p:to>
                                    </p:animClr>
                                    <p:set>
                                      <p:cBhvr>
                                        <p:cTn id="121" dur="500" autoRev="1" fill="remove"/>
                                        <p:tgtEl>
                                          <p:spTgt spid="13">
                                            <p:txEl>
                                              <p:pRg st="0" end="0"/>
                                            </p:txEl>
                                          </p:spTgt>
                                        </p:tgtEl>
                                        <p:attrNameLst>
                                          <p:attrName>fill.type</p:attrName>
                                        </p:attrNameLst>
                                      </p:cBhvr>
                                      <p:to>
                                        <p:strVal val="solid"/>
                                      </p:to>
                                    </p:set>
                                    <p:set>
                                      <p:cBhvr>
                                        <p:cTn id="122" dur="500" autoRev="1" fill="remove"/>
                                        <p:tgtEl>
                                          <p:spTgt spid="13">
                                            <p:txEl>
                                              <p:pRg st="0" end="0"/>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P spid="2" grpId="0" build="p" animBg="1"/>
      <p:bldP spid="6" grpId="0" build="p" animBg="1"/>
      <p:bldP spid="7" grpId="0" build="p" animBg="1"/>
      <p:bldP spid="8" grpId="0" build="p" animBg="1"/>
      <p:bldP spid="9" grpId="0" build="p" animBg="1"/>
      <p:bldP spid="10" grpId="0" build="p" animBg="1"/>
      <p:bldP spid="11" grpId="0" build="p" animBg="1"/>
      <p:bldP spid="12" grpId="0" build="p" animBg="1"/>
      <p:bldP spid="1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4A9654-CE59-4563-B1D9-8F96AD60F6A1}"/>
              </a:ext>
            </a:extLst>
          </p:cNvPr>
          <p:cNvPicPr>
            <a:picLocks noChangeAspect="1"/>
          </p:cNvPicPr>
          <p:nvPr/>
        </p:nvPicPr>
        <p:blipFill>
          <a:blip r:embed="rId2"/>
          <a:stretch>
            <a:fillRect/>
          </a:stretch>
        </p:blipFill>
        <p:spPr>
          <a:xfrm>
            <a:off x="1095153" y="137653"/>
            <a:ext cx="9005777" cy="6582694"/>
          </a:xfrm>
          <a:prstGeom prst="rect">
            <a:avLst/>
          </a:prstGeom>
        </p:spPr>
      </p:pic>
    </p:spTree>
    <p:extLst>
      <p:ext uri="{BB962C8B-B14F-4D97-AF65-F5344CB8AC3E}">
        <p14:creationId xmlns:p14="http://schemas.microsoft.com/office/powerpoint/2010/main" val="3657354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Picture 134">
            <a:extLst>
              <a:ext uri="{FF2B5EF4-FFF2-40B4-BE49-F238E27FC236}">
                <a16:creationId xmlns:a16="http://schemas.microsoft.com/office/drawing/2014/main" id="{9DFC5B97-1899-4AC5-BB34-FB44DFD5F6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7" y="-38645"/>
            <a:ext cx="1619896" cy="703043"/>
          </a:xfrm>
          <a:prstGeom prst="rect">
            <a:avLst/>
          </a:prstGeom>
        </p:spPr>
      </p:pic>
      <p:sp>
        <p:nvSpPr>
          <p:cNvPr id="130" name="Title 5">
            <a:extLst>
              <a:ext uri="{FF2B5EF4-FFF2-40B4-BE49-F238E27FC236}">
                <a16:creationId xmlns:a16="http://schemas.microsoft.com/office/drawing/2014/main" id="{0B103FF4-4FA0-45E5-9810-BCBEE6E3CB86}"/>
              </a:ext>
            </a:extLst>
          </p:cNvPr>
          <p:cNvSpPr txBox="1">
            <a:spLocks/>
          </p:cNvSpPr>
          <p:nvPr/>
        </p:nvSpPr>
        <p:spPr>
          <a:xfrm>
            <a:off x="2020186" y="293925"/>
            <a:ext cx="8504187" cy="808939"/>
          </a:xfrm>
          <a:prstGeom prst="rect">
            <a:avLst/>
          </a:prstGeom>
        </p:spPr>
        <p:txBody>
          <a:bodyPr vert="horz" wrap="square" lIns="91440" tIns="45720" rIns="91440" bIns="45720" rtlCol="0" anchor="b">
            <a:spAutoFit/>
          </a:bodyPr>
          <a:lstStyle>
            <a:lvl1pPr algn="ctr" defTabSz="914364" rtl="1"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defTabSz="914400">
              <a:defRPr/>
            </a:pPr>
            <a:r>
              <a:rPr lang="ar-SA" sz="4800" b="1" kern="0" dirty="0">
                <a:latin typeface="Hacen Tunisia" panose="02000000000000000000" pitchFamily="2" charset="-78"/>
                <a:cs typeface="Hacen Tunisia" panose="02000000000000000000" pitchFamily="2" charset="-78"/>
              </a:rPr>
              <a:t>(</a:t>
            </a:r>
            <a:r>
              <a:rPr lang="en-US" sz="4800" b="1" kern="0" dirty="0">
                <a:latin typeface="Hacen Tunisia" panose="02000000000000000000" pitchFamily="2" charset="-78"/>
                <a:cs typeface="Hacen Tunisia" panose="02000000000000000000" pitchFamily="2" charset="-78"/>
              </a:rPr>
              <a:t>4.1</a:t>
            </a:r>
            <a:r>
              <a:rPr lang="ar-SA" sz="4800" b="1" kern="0" dirty="0">
                <a:latin typeface="Hacen Tunisia" panose="02000000000000000000" pitchFamily="2" charset="-78"/>
                <a:cs typeface="Hacen Tunisia" panose="02000000000000000000" pitchFamily="2" charset="-78"/>
              </a:rPr>
              <a:t>) </a:t>
            </a:r>
            <a:r>
              <a:rPr lang="ar-SA" sz="4800" b="1" dirty="0">
                <a:latin typeface="Hacen Tunisia" panose="02000000000000000000" pitchFamily="2" charset="-78"/>
                <a:cs typeface="Hacen Tunisia" panose="02000000000000000000" pitchFamily="2" charset="-78"/>
              </a:rPr>
              <a:t>الميزات التقنية للشبكة الحديثة</a:t>
            </a:r>
            <a:endParaRPr lang="en-US" sz="4800" dirty="0"/>
          </a:p>
        </p:txBody>
      </p:sp>
      <p:pic>
        <p:nvPicPr>
          <p:cNvPr id="107" name="Picture 106">
            <a:extLst>
              <a:ext uri="{FF2B5EF4-FFF2-40B4-BE49-F238E27FC236}">
                <a16:creationId xmlns:a16="http://schemas.microsoft.com/office/drawing/2014/main" id="{5889D9A2-1D60-4E5D-9803-33A8F1230B78}"/>
              </a:ext>
            </a:extLst>
          </p:cNvPr>
          <p:cNvPicPr>
            <a:picLocks noChangeAspect="1"/>
          </p:cNvPicPr>
          <p:nvPr/>
        </p:nvPicPr>
        <p:blipFill>
          <a:blip r:embed="rId3"/>
          <a:stretch>
            <a:fillRect/>
          </a:stretch>
        </p:blipFill>
        <p:spPr>
          <a:xfrm>
            <a:off x="0" y="1541720"/>
            <a:ext cx="12191999" cy="5316279"/>
          </a:xfrm>
          <a:prstGeom prst="rect">
            <a:avLst/>
          </a:prstGeom>
        </p:spPr>
      </p:pic>
    </p:spTree>
    <p:extLst>
      <p:ext uri="{BB962C8B-B14F-4D97-AF65-F5344CB8AC3E}">
        <p14:creationId xmlns:p14="http://schemas.microsoft.com/office/powerpoint/2010/main" val="3881434996"/>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1000" fill="hold"/>
                                        <p:tgtEl>
                                          <p:spTgt spid="130"/>
                                        </p:tgtEl>
                                        <p:attrNameLst>
                                          <p:attrName>ppt_w</p:attrName>
                                        </p:attrNameLst>
                                      </p:cBhvr>
                                      <p:tavLst>
                                        <p:tav tm="0">
                                          <p:val>
                                            <p:fltVal val="0"/>
                                          </p:val>
                                        </p:tav>
                                        <p:tav tm="100000">
                                          <p:val>
                                            <p:strVal val="#ppt_w"/>
                                          </p:val>
                                        </p:tav>
                                      </p:tavLst>
                                    </p:anim>
                                    <p:anim calcmode="lin" valueType="num">
                                      <p:cBhvr>
                                        <p:cTn id="8" dur="1000" fill="hold"/>
                                        <p:tgtEl>
                                          <p:spTgt spid="130"/>
                                        </p:tgtEl>
                                        <p:attrNameLst>
                                          <p:attrName>ppt_h</p:attrName>
                                        </p:attrNameLst>
                                      </p:cBhvr>
                                      <p:tavLst>
                                        <p:tav tm="0">
                                          <p:val>
                                            <p:fltVal val="0"/>
                                          </p:val>
                                        </p:tav>
                                        <p:tav tm="100000">
                                          <p:val>
                                            <p:strVal val="#ppt_h"/>
                                          </p:val>
                                        </p:tav>
                                      </p:tavLst>
                                    </p:anim>
                                    <p:animEffect transition="in" filter="fade">
                                      <p:cBhvr>
                                        <p:cTn id="9" dur="1000"/>
                                        <p:tgtEl>
                                          <p:spTgt spid="130"/>
                                        </p:tgtEl>
                                      </p:cBhvr>
                                    </p:animEffect>
                                  </p:childTnLst>
                                </p:cTn>
                              </p:par>
                            </p:childTnLst>
                          </p:cTn>
                        </p:par>
                        <p:par>
                          <p:cTn id="10" fill="hold">
                            <p:stCondLst>
                              <p:cond delay="1000"/>
                            </p:stCondLst>
                            <p:childTnLst>
                              <p:par>
                                <p:cTn id="11" presetID="2" presetClass="entr" presetSubtype="3" fill="hold" nodeType="afterEffect">
                                  <p:stCondLst>
                                    <p:cond delay="0"/>
                                  </p:stCondLst>
                                  <p:childTnLst>
                                    <p:set>
                                      <p:cBhvr>
                                        <p:cTn id="12" dur="1" fill="hold">
                                          <p:stCondLst>
                                            <p:cond delay="0"/>
                                          </p:stCondLst>
                                        </p:cTn>
                                        <p:tgtEl>
                                          <p:spTgt spid="107"/>
                                        </p:tgtEl>
                                        <p:attrNameLst>
                                          <p:attrName>style.visibility</p:attrName>
                                        </p:attrNameLst>
                                      </p:cBhvr>
                                      <p:to>
                                        <p:strVal val="visible"/>
                                      </p:to>
                                    </p:set>
                                    <p:anim calcmode="lin" valueType="num">
                                      <p:cBhvr additive="base">
                                        <p:cTn id="13" dur="500" fill="hold"/>
                                        <p:tgtEl>
                                          <p:spTgt spid="107"/>
                                        </p:tgtEl>
                                        <p:attrNameLst>
                                          <p:attrName>ppt_x</p:attrName>
                                        </p:attrNameLst>
                                      </p:cBhvr>
                                      <p:tavLst>
                                        <p:tav tm="0">
                                          <p:val>
                                            <p:strVal val="1+#ppt_w/2"/>
                                          </p:val>
                                        </p:tav>
                                        <p:tav tm="100000">
                                          <p:val>
                                            <p:strVal val="#ppt_x"/>
                                          </p:val>
                                        </p:tav>
                                      </p:tavLst>
                                    </p:anim>
                                    <p:anim calcmode="lin" valueType="num">
                                      <p:cBhvr additive="base">
                                        <p:cTn id="14" dur="500" fill="hold"/>
                                        <p:tgtEl>
                                          <p:spTgt spid="10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Picture 134">
            <a:extLst>
              <a:ext uri="{FF2B5EF4-FFF2-40B4-BE49-F238E27FC236}">
                <a16:creationId xmlns:a16="http://schemas.microsoft.com/office/drawing/2014/main" id="{9DFC5B97-1899-4AC5-BB34-FB44DFD5F6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7" y="-38645"/>
            <a:ext cx="1619896" cy="703043"/>
          </a:xfrm>
          <a:prstGeom prst="rect">
            <a:avLst/>
          </a:prstGeom>
        </p:spPr>
      </p:pic>
      <p:sp>
        <p:nvSpPr>
          <p:cNvPr id="130" name="Title 5">
            <a:extLst>
              <a:ext uri="{FF2B5EF4-FFF2-40B4-BE49-F238E27FC236}">
                <a16:creationId xmlns:a16="http://schemas.microsoft.com/office/drawing/2014/main" id="{0B103FF4-4FA0-45E5-9810-BCBEE6E3CB86}"/>
              </a:ext>
            </a:extLst>
          </p:cNvPr>
          <p:cNvSpPr txBox="1">
            <a:spLocks/>
          </p:cNvSpPr>
          <p:nvPr/>
        </p:nvSpPr>
        <p:spPr>
          <a:xfrm>
            <a:off x="1818165" y="273143"/>
            <a:ext cx="9654363" cy="1552733"/>
          </a:xfrm>
          <a:prstGeom prst="rect">
            <a:avLst/>
          </a:prstGeom>
        </p:spPr>
        <p:txBody>
          <a:bodyPr vert="horz" wrap="square" lIns="91440" tIns="45720" rIns="91440" bIns="45720" rtlCol="0" anchor="b">
            <a:spAutoFit/>
          </a:bodyPr>
          <a:lstStyle>
            <a:lvl1pPr algn="ctr" defTabSz="914364" rtl="1"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defTabSz="914400">
              <a:defRPr/>
            </a:pPr>
            <a:r>
              <a:rPr lang="ar-SA" sz="4800" b="1" kern="0" dirty="0">
                <a:latin typeface="Hacen Tunisia" panose="02000000000000000000" pitchFamily="2" charset="-78"/>
                <a:cs typeface="Hacen Tunisia" panose="02000000000000000000" pitchFamily="2" charset="-78"/>
              </a:rPr>
              <a:t>(5) </a:t>
            </a:r>
            <a:r>
              <a:rPr lang="ar-SA" sz="4800" b="1" dirty="0">
                <a:cs typeface="Hacen Tunisia" panose="02000000000000000000" pitchFamily="2" charset="-78"/>
              </a:rPr>
              <a:t>أهمية الشراكة الرقمية بين المؤسسة والقطاع الاقتصادي</a:t>
            </a:r>
            <a:endParaRPr lang="en-US" sz="4800" dirty="0"/>
          </a:p>
        </p:txBody>
      </p:sp>
      <p:sp>
        <p:nvSpPr>
          <p:cNvPr id="109" name="Teardrop 16">
            <a:extLst>
              <a:ext uri="{FF2B5EF4-FFF2-40B4-BE49-F238E27FC236}">
                <a16:creationId xmlns:a16="http://schemas.microsoft.com/office/drawing/2014/main" id="{516FDB52-7F90-4331-977C-F4B321CC8748}"/>
              </a:ext>
            </a:extLst>
          </p:cNvPr>
          <p:cNvSpPr/>
          <p:nvPr/>
        </p:nvSpPr>
        <p:spPr bwMode="auto">
          <a:xfrm rot="2985603" flipH="1">
            <a:off x="3719976" y="3499345"/>
            <a:ext cx="2017915" cy="2047469"/>
          </a:xfrm>
          <a:prstGeom prst="teardrop">
            <a:avLst>
              <a:gd name="adj" fmla="val 8880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defTabSz="1086602" rtl="0">
              <a:defRPr/>
            </a:pPr>
            <a:r>
              <a:rPr lang="ar-SA" sz="3600" b="1" dirty="0">
                <a:solidFill>
                  <a:prstClr val="white"/>
                </a:solidFill>
                <a:latin typeface="Hacen Tunisia" panose="02000000000000000000" pitchFamily="2" charset="-78"/>
                <a:cs typeface="Hacen Tunisia" panose="02000000000000000000" pitchFamily="2" charset="-78"/>
              </a:rPr>
              <a:t>تعزيز الابتكار</a:t>
            </a:r>
            <a:endParaRPr lang="en-US" sz="3600" b="1" dirty="0">
              <a:solidFill>
                <a:prstClr val="white"/>
              </a:solidFill>
              <a:latin typeface="Hacen Tunisia" panose="02000000000000000000" pitchFamily="2" charset="-78"/>
              <a:cs typeface="Hacen Tunisia" panose="02000000000000000000" pitchFamily="2" charset="-78"/>
            </a:endParaRPr>
          </a:p>
        </p:txBody>
      </p:sp>
      <p:sp>
        <p:nvSpPr>
          <p:cNvPr id="110" name="Teardrop 16">
            <a:extLst>
              <a:ext uri="{FF2B5EF4-FFF2-40B4-BE49-F238E27FC236}">
                <a16:creationId xmlns:a16="http://schemas.microsoft.com/office/drawing/2014/main" id="{2106A23D-247F-4EC5-8476-39265C5114A1}"/>
              </a:ext>
            </a:extLst>
          </p:cNvPr>
          <p:cNvSpPr/>
          <p:nvPr/>
        </p:nvSpPr>
        <p:spPr bwMode="auto">
          <a:xfrm rot="2684107" flipH="1">
            <a:off x="9174186" y="3447524"/>
            <a:ext cx="2114167" cy="2064086"/>
          </a:xfrm>
          <a:prstGeom prst="teardrop">
            <a:avLst>
              <a:gd name="adj" fmla="val 7739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defTabSz="1086602" rtl="0">
              <a:defRPr/>
            </a:pPr>
            <a:r>
              <a:rPr lang="ar-SA" sz="4000" b="1" dirty="0">
                <a:solidFill>
                  <a:prstClr val="white"/>
                </a:solidFill>
                <a:latin typeface="Hacen Tunisia" panose="02000000000000000000" pitchFamily="2" charset="-78"/>
                <a:cs typeface="Hacen Tunisia" panose="02000000000000000000" pitchFamily="2" charset="-78"/>
              </a:rPr>
              <a:t>تحسين </a:t>
            </a:r>
            <a:r>
              <a:rPr lang="ar-SA" sz="3600" b="1" dirty="0">
                <a:solidFill>
                  <a:prstClr val="white"/>
                </a:solidFill>
                <a:latin typeface="Hacen Tunisia" panose="02000000000000000000" pitchFamily="2" charset="-78"/>
                <a:cs typeface="Hacen Tunisia" panose="02000000000000000000" pitchFamily="2" charset="-78"/>
              </a:rPr>
              <a:t>الخدمات</a:t>
            </a:r>
            <a:r>
              <a:rPr lang="ar-SA" sz="4000" b="1" dirty="0">
                <a:solidFill>
                  <a:prstClr val="white"/>
                </a:solidFill>
                <a:latin typeface="Hacen Tunisia" panose="02000000000000000000" pitchFamily="2" charset="-78"/>
                <a:cs typeface="Hacen Tunisia" panose="02000000000000000000" pitchFamily="2" charset="-78"/>
              </a:rPr>
              <a:t> العامة</a:t>
            </a:r>
            <a:endParaRPr lang="ar-YE" sz="4000" b="1" dirty="0">
              <a:solidFill>
                <a:prstClr val="white"/>
              </a:solidFill>
              <a:latin typeface="Hacen Tunisia" panose="02000000000000000000" pitchFamily="2" charset="-78"/>
              <a:cs typeface="Hacen Tunisia" panose="02000000000000000000" pitchFamily="2" charset="-78"/>
            </a:endParaRPr>
          </a:p>
        </p:txBody>
      </p:sp>
      <p:sp>
        <p:nvSpPr>
          <p:cNvPr id="111" name="Teardrop 16">
            <a:extLst>
              <a:ext uri="{FF2B5EF4-FFF2-40B4-BE49-F238E27FC236}">
                <a16:creationId xmlns:a16="http://schemas.microsoft.com/office/drawing/2014/main" id="{4831313E-6C8F-4DEA-9390-69487DA05208}"/>
              </a:ext>
            </a:extLst>
          </p:cNvPr>
          <p:cNvSpPr/>
          <p:nvPr/>
        </p:nvSpPr>
        <p:spPr bwMode="auto">
          <a:xfrm rot="2430503" flipH="1">
            <a:off x="6467701" y="3352117"/>
            <a:ext cx="2073942" cy="2163610"/>
          </a:xfrm>
          <a:prstGeom prst="teardrop">
            <a:avLst>
              <a:gd name="adj" fmla="val 7868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defTabSz="1086602" rtl="0">
              <a:defRPr/>
            </a:pPr>
            <a:r>
              <a:rPr lang="ar-SA" sz="2800" b="1" dirty="0">
                <a:solidFill>
                  <a:prstClr val="white"/>
                </a:solidFill>
                <a:latin typeface="Hacen Tunisia" panose="02000000000000000000" pitchFamily="2" charset="-78"/>
                <a:cs typeface="Hacen Tunisia" panose="02000000000000000000" pitchFamily="2" charset="-78"/>
              </a:rPr>
              <a:t>توفير</a:t>
            </a:r>
          </a:p>
          <a:p>
            <a:pPr algn="ctr" defTabSz="1086602" rtl="0">
              <a:defRPr/>
            </a:pPr>
            <a:r>
              <a:rPr lang="ar-SA" sz="3600" b="1" dirty="0">
                <a:solidFill>
                  <a:prstClr val="white"/>
                </a:solidFill>
                <a:latin typeface="Hacen Tunisia" panose="02000000000000000000" pitchFamily="2" charset="-78"/>
                <a:cs typeface="Hacen Tunisia" panose="02000000000000000000" pitchFamily="2" charset="-78"/>
              </a:rPr>
              <a:t>التكاليف</a:t>
            </a:r>
            <a:endParaRPr lang="en-US" sz="2800" b="1" dirty="0">
              <a:solidFill>
                <a:prstClr val="white"/>
              </a:solidFill>
              <a:latin typeface="Hacen Tunisia" panose="02000000000000000000" pitchFamily="2" charset="-78"/>
              <a:cs typeface="Hacen Tunisia" panose="02000000000000000000" pitchFamily="2" charset="-78"/>
            </a:endParaRPr>
          </a:p>
        </p:txBody>
      </p:sp>
      <p:sp>
        <p:nvSpPr>
          <p:cNvPr id="112" name="Teardrop 16">
            <a:extLst>
              <a:ext uri="{FF2B5EF4-FFF2-40B4-BE49-F238E27FC236}">
                <a16:creationId xmlns:a16="http://schemas.microsoft.com/office/drawing/2014/main" id="{498E477A-92A4-414F-90B5-2A891CD12D83}"/>
              </a:ext>
            </a:extLst>
          </p:cNvPr>
          <p:cNvSpPr/>
          <p:nvPr/>
        </p:nvSpPr>
        <p:spPr bwMode="auto">
          <a:xfrm rot="2985603" flipH="1">
            <a:off x="1262272" y="3512191"/>
            <a:ext cx="2017915" cy="2047469"/>
          </a:xfrm>
          <a:prstGeom prst="teardrop">
            <a:avLst>
              <a:gd name="adj" fmla="val 88801"/>
            </a:avLst>
          </a:prstGeom>
          <a:ln/>
        </p:spPr>
        <p:style>
          <a:lnRef idx="1">
            <a:schemeClr val="accent3"/>
          </a:lnRef>
          <a:fillRef idx="3">
            <a:schemeClr val="accent3"/>
          </a:fillRef>
          <a:effectRef idx="2">
            <a:schemeClr val="accent3"/>
          </a:effectRef>
          <a:fontRef idx="minor">
            <a:schemeClr val="lt1"/>
          </a:fontRef>
        </p:style>
        <p:txBody>
          <a:bodyPr lIns="60959" tIns="30479" rIns="60959" bIns="30479" anchor="ctr"/>
          <a:lstStyle/>
          <a:p>
            <a:pPr algn="ctr" defTabSz="1086602" rtl="0">
              <a:defRPr/>
            </a:pPr>
            <a:r>
              <a:rPr lang="ar-YE" sz="3600" b="1" dirty="0">
                <a:solidFill>
                  <a:prstClr val="white"/>
                </a:solidFill>
                <a:latin typeface="Hacen Tunisia" panose="02000000000000000000" pitchFamily="2" charset="-78"/>
                <a:cs typeface="Hacen Tunisia" panose="02000000000000000000" pitchFamily="2" charset="-78"/>
              </a:rPr>
              <a:t>زيادة</a:t>
            </a:r>
            <a:endParaRPr lang="ar-YE" sz="4000" b="1" dirty="0">
              <a:solidFill>
                <a:prstClr val="white"/>
              </a:solidFill>
              <a:latin typeface="Hacen Tunisia" panose="02000000000000000000" pitchFamily="2" charset="-78"/>
              <a:cs typeface="Hacen Tunisia" panose="02000000000000000000" pitchFamily="2" charset="-78"/>
            </a:endParaRPr>
          </a:p>
          <a:p>
            <a:pPr algn="ctr" defTabSz="1086602" rtl="0">
              <a:defRPr/>
            </a:pPr>
            <a:r>
              <a:rPr lang="ar-SA" sz="4000" b="1" dirty="0">
                <a:solidFill>
                  <a:prstClr val="white"/>
                </a:solidFill>
                <a:latin typeface="Hacen Tunisia" panose="02000000000000000000" pitchFamily="2" charset="-78"/>
                <a:cs typeface="Hacen Tunisia" panose="02000000000000000000" pitchFamily="2" charset="-78"/>
              </a:rPr>
              <a:t>الكفاءة</a:t>
            </a:r>
            <a:endParaRPr lang="en-US" sz="4000" b="1" dirty="0">
              <a:solidFill>
                <a:prstClr val="white"/>
              </a:solidFill>
              <a:latin typeface="Hacen Tunisia" panose="02000000000000000000" pitchFamily="2" charset="-78"/>
              <a:cs typeface="Hacen Tunisia" panose="02000000000000000000" pitchFamily="2" charset="-78"/>
            </a:endParaRPr>
          </a:p>
        </p:txBody>
      </p:sp>
    </p:spTree>
    <p:extLst>
      <p:ext uri="{BB962C8B-B14F-4D97-AF65-F5344CB8AC3E}">
        <p14:creationId xmlns:p14="http://schemas.microsoft.com/office/powerpoint/2010/main" val="1338135014"/>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1000" fill="hold"/>
                                        <p:tgtEl>
                                          <p:spTgt spid="130"/>
                                        </p:tgtEl>
                                        <p:attrNameLst>
                                          <p:attrName>ppt_w</p:attrName>
                                        </p:attrNameLst>
                                      </p:cBhvr>
                                      <p:tavLst>
                                        <p:tav tm="0">
                                          <p:val>
                                            <p:fltVal val="0"/>
                                          </p:val>
                                        </p:tav>
                                        <p:tav tm="100000">
                                          <p:val>
                                            <p:strVal val="#ppt_w"/>
                                          </p:val>
                                        </p:tav>
                                      </p:tavLst>
                                    </p:anim>
                                    <p:anim calcmode="lin" valueType="num">
                                      <p:cBhvr>
                                        <p:cTn id="8" dur="1000" fill="hold"/>
                                        <p:tgtEl>
                                          <p:spTgt spid="130"/>
                                        </p:tgtEl>
                                        <p:attrNameLst>
                                          <p:attrName>ppt_h</p:attrName>
                                        </p:attrNameLst>
                                      </p:cBhvr>
                                      <p:tavLst>
                                        <p:tav tm="0">
                                          <p:val>
                                            <p:fltVal val="0"/>
                                          </p:val>
                                        </p:tav>
                                        <p:tav tm="100000">
                                          <p:val>
                                            <p:strVal val="#ppt_h"/>
                                          </p:val>
                                        </p:tav>
                                      </p:tavLst>
                                    </p:anim>
                                    <p:animEffect transition="in" filter="fade">
                                      <p:cBhvr>
                                        <p:cTn id="9" dur="1000"/>
                                        <p:tgtEl>
                                          <p:spTgt spid="130"/>
                                        </p:tgtEl>
                                      </p:cBhvr>
                                    </p:animEffect>
                                  </p:childTnLst>
                                </p:cTn>
                              </p:par>
                            </p:childTnLst>
                          </p:cTn>
                        </p:par>
                        <p:par>
                          <p:cTn id="10" fill="hold">
                            <p:stCondLst>
                              <p:cond delay="1000"/>
                            </p:stCondLst>
                            <p:childTnLst>
                              <p:par>
                                <p:cTn id="11" presetID="6" presetClass="entr" presetSubtype="16" fill="hold" grpId="0" nodeType="afterEffect">
                                  <p:stCondLst>
                                    <p:cond delay="0"/>
                                  </p:stCondLst>
                                  <p:childTnLst>
                                    <p:set>
                                      <p:cBhvr>
                                        <p:cTn id="12" dur="1" fill="hold">
                                          <p:stCondLst>
                                            <p:cond delay="0"/>
                                          </p:stCondLst>
                                        </p:cTn>
                                        <p:tgtEl>
                                          <p:spTgt spid="110"/>
                                        </p:tgtEl>
                                        <p:attrNameLst>
                                          <p:attrName>style.visibility</p:attrName>
                                        </p:attrNameLst>
                                      </p:cBhvr>
                                      <p:to>
                                        <p:strVal val="visible"/>
                                      </p:to>
                                    </p:set>
                                    <p:animEffect transition="in" filter="circle(in)">
                                      <p:cBhvr>
                                        <p:cTn id="13" dur="2000"/>
                                        <p:tgtEl>
                                          <p:spTgt spid="110"/>
                                        </p:tgtEl>
                                      </p:cBhvr>
                                    </p:animEffect>
                                  </p:childTnLst>
                                </p:cTn>
                              </p:par>
                            </p:childTnLst>
                          </p:cTn>
                        </p:par>
                        <p:par>
                          <p:cTn id="14" fill="hold">
                            <p:stCondLst>
                              <p:cond delay="3000"/>
                            </p:stCondLst>
                            <p:childTnLst>
                              <p:par>
                                <p:cTn id="15" presetID="21" presetClass="entr" presetSubtype="1" fill="hold" grpId="0" nodeType="afterEffect">
                                  <p:stCondLst>
                                    <p:cond delay="0"/>
                                  </p:stCondLst>
                                  <p:childTnLst>
                                    <p:set>
                                      <p:cBhvr>
                                        <p:cTn id="16" dur="1" fill="hold">
                                          <p:stCondLst>
                                            <p:cond delay="0"/>
                                          </p:stCondLst>
                                        </p:cTn>
                                        <p:tgtEl>
                                          <p:spTgt spid="111"/>
                                        </p:tgtEl>
                                        <p:attrNameLst>
                                          <p:attrName>style.visibility</p:attrName>
                                        </p:attrNameLst>
                                      </p:cBhvr>
                                      <p:to>
                                        <p:strVal val="visible"/>
                                      </p:to>
                                    </p:set>
                                    <p:animEffect transition="in" filter="wheel(1)">
                                      <p:cBhvr>
                                        <p:cTn id="17" dur="2000"/>
                                        <p:tgtEl>
                                          <p:spTgt spid="111"/>
                                        </p:tgtEl>
                                      </p:cBhvr>
                                    </p:animEffect>
                                  </p:childTnLst>
                                </p:cTn>
                              </p:par>
                            </p:childTnLst>
                          </p:cTn>
                        </p:par>
                        <p:par>
                          <p:cTn id="18" fill="hold">
                            <p:stCondLst>
                              <p:cond delay="5000"/>
                            </p:stCondLst>
                            <p:childTnLst>
                              <p:par>
                                <p:cTn id="19" presetID="53" presetClass="entr" presetSubtype="16" fill="hold" grpId="0" nodeType="afterEffect">
                                  <p:stCondLst>
                                    <p:cond delay="0"/>
                                  </p:stCondLst>
                                  <p:childTnLst>
                                    <p:set>
                                      <p:cBhvr>
                                        <p:cTn id="20" dur="1" fill="hold">
                                          <p:stCondLst>
                                            <p:cond delay="0"/>
                                          </p:stCondLst>
                                        </p:cTn>
                                        <p:tgtEl>
                                          <p:spTgt spid="109"/>
                                        </p:tgtEl>
                                        <p:attrNameLst>
                                          <p:attrName>style.visibility</p:attrName>
                                        </p:attrNameLst>
                                      </p:cBhvr>
                                      <p:to>
                                        <p:strVal val="visible"/>
                                      </p:to>
                                    </p:set>
                                    <p:anim calcmode="lin" valueType="num">
                                      <p:cBhvr>
                                        <p:cTn id="21" dur="500" fill="hold"/>
                                        <p:tgtEl>
                                          <p:spTgt spid="109"/>
                                        </p:tgtEl>
                                        <p:attrNameLst>
                                          <p:attrName>ppt_w</p:attrName>
                                        </p:attrNameLst>
                                      </p:cBhvr>
                                      <p:tavLst>
                                        <p:tav tm="0">
                                          <p:val>
                                            <p:fltVal val="0"/>
                                          </p:val>
                                        </p:tav>
                                        <p:tav tm="100000">
                                          <p:val>
                                            <p:strVal val="#ppt_w"/>
                                          </p:val>
                                        </p:tav>
                                      </p:tavLst>
                                    </p:anim>
                                    <p:anim calcmode="lin" valueType="num">
                                      <p:cBhvr>
                                        <p:cTn id="22" dur="500" fill="hold"/>
                                        <p:tgtEl>
                                          <p:spTgt spid="109"/>
                                        </p:tgtEl>
                                        <p:attrNameLst>
                                          <p:attrName>ppt_h</p:attrName>
                                        </p:attrNameLst>
                                      </p:cBhvr>
                                      <p:tavLst>
                                        <p:tav tm="0">
                                          <p:val>
                                            <p:fltVal val="0"/>
                                          </p:val>
                                        </p:tav>
                                        <p:tav tm="100000">
                                          <p:val>
                                            <p:strVal val="#ppt_h"/>
                                          </p:val>
                                        </p:tav>
                                      </p:tavLst>
                                    </p:anim>
                                    <p:animEffect transition="in" filter="fade">
                                      <p:cBhvr>
                                        <p:cTn id="23" dur="500"/>
                                        <p:tgtEl>
                                          <p:spTgt spid="109"/>
                                        </p:tgtEl>
                                      </p:cBhvr>
                                    </p:animEffect>
                                  </p:childTnLst>
                                </p:cTn>
                              </p:par>
                            </p:childTnLst>
                          </p:cTn>
                        </p:par>
                        <p:par>
                          <p:cTn id="24" fill="hold">
                            <p:stCondLst>
                              <p:cond delay="5500"/>
                            </p:stCondLst>
                            <p:childTnLst>
                              <p:par>
                                <p:cTn id="25" presetID="6" presetClass="entr" presetSubtype="16" fill="hold" grpId="0" nodeType="afterEffect">
                                  <p:stCondLst>
                                    <p:cond delay="0"/>
                                  </p:stCondLst>
                                  <p:childTnLst>
                                    <p:set>
                                      <p:cBhvr>
                                        <p:cTn id="26" dur="1" fill="hold">
                                          <p:stCondLst>
                                            <p:cond delay="0"/>
                                          </p:stCondLst>
                                        </p:cTn>
                                        <p:tgtEl>
                                          <p:spTgt spid="112"/>
                                        </p:tgtEl>
                                        <p:attrNameLst>
                                          <p:attrName>style.visibility</p:attrName>
                                        </p:attrNameLst>
                                      </p:cBhvr>
                                      <p:to>
                                        <p:strVal val="visible"/>
                                      </p:to>
                                    </p:set>
                                    <p:animEffect transition="in" filter="circle(in)">
                                      <p:cBhvr>
                                        <p:cTn id="27" dur="20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09" grpId="0" animBg="1"/>
      <p:bldP spid="110" grpId="0" animBg="1"/>
      <p:bldP spid="111" grpId="0" animBg="1"/>
      <p:bldP spid="1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2080F0E-B7A1-4E88-AD41-6A646F1A711D}"/>
              </a:ext>
            </a:extLst>
          </p:cNvPr>
          <p:cNvSpPr/>
          <p:nvPr/>
        </p:nvSpPr>
        <p:spPr>
          <a:xfrm>
            <a:off x="763151" y="4697369"/>
            <a:ext cx="5181061" cy="1218795"/>
          </a:xfrm>
          <a:prstGeom prst="rect">
            <a:avLst/>
          </a:prstGeom>
          <a:noFill/>
        </p:spPr>
        <p:txBody>
          <a:bodyPr wrap="square" lIns="109728" tIns="54864" rIns="109728" bIns="54864">
            <a:spAutoFit/>
          </a:bodyPr>
          <a:lstStyle/>
          <a:p>
            <a:pPr algn="ctr"/>
            <a:r>
              <a:rPr lang="ar-YE" sz="3600" b="1" dirty="0">
                <a:ln w="10160">
                  <a:solidFill>
                    <a:srgbClr val="7CCA62"/>
                  </a:solidFill>
                  <a:prstDash val="solid"/>
                </a:ln>
                <a:latin typeface="Hacen Tunisia" panose="02000000000000000000" pitchFamily="2" charset="-78"/>
                <a:cs typeface="Hacen Tunisia" panose="02000000000000000000" pitchFamily="2" charset="-78"/>
              </a:rPr>
              <a:t>اعداد</a:t>
            </a:r>
            <a:r>
              <a:rPr lang="ar-YE" sz="3600" b="1" dirty="0">
                <a:ln w="10160">
                  <a:solidFill>
                    <a:srgbClr val="7CCA62"/>
                  </a:solidFill>
                  <a:prstDash val="solid"/>
                </a:ln>
                <a:effectLst>
                  <a:outerShdw blurRad="38100" dist="22860" dir="5400000" algn="tl" rotWithShape="0">
                    <a:srgbClr val="000000">
                      <a:alpha val="30000"/>
                    </a:srgbClr>
                  </a:outerShdw>
                </a:effectLst>
                <a:latin typeface="Hacen Tunisia" panose="02000000000000000000" pitchFamily="2" charset="-78"/>
                <a:cs typeface="Hacen Tunisia" panose="02000000000000000000" pitchFamily="2" charset="-78"/>
              </a:rPr>
              <a:t>:</a:t>
            </a:r>
          </a:p>
          <a:p>
            <a:pPr algn="ctr"/>
            <a:r>
              <a:rPr lang="ar-YE" sz="3600" b="1" dirty="0">
                <a:ln w="10160">
                  <a:solidFill>
                    <a:srgbClr val="7CCA62"/>
                  </a:solidFill>
                  <a:prstDash val="solid"/>
                </a:ln>
                <a:latin typeface="Hacen Tunisia" panose="02000000000000000000" pitchFamily="2" charset="-78"/>
                <a:cs typeface="Hacen Tunisia" panose="02000000000000000000" pitchFamily="2" charset="-78"/>
              </a:rPr>
              <a:t>م/عبدالفتاح محمد</a:t>
            </a:r>
            <a:r>
              <a:rPr lang="ar-YE" sz="3600" b="1" dirty="0">
                <a:ln w="10160">
                  <a:solidFill>
                    <a:srgbClr val="7CCA62"/>
                  </a:solidFill>
                  <a:prstDash val="solid"/>
                </a:ln>
                <a:effectLst>
                  <a:outerShdw blurRad="38100" dist="22860" dir="5400000" algn="tl" rotWithShape="0">
                    <a:srgbClr val="000000">
                      <a:alpha val="30000"/>
                    </a:srgbClr>
                  </a:outerShdw>
                </a:effectLst>
                <a:latin typeface="Hacen Tunisia" panose="02000000000000000000" pitchFamily="2" charset="-78"/>
                <a:cs typeface="Hacen Tunisia" panose="02000000000000000000" pitchFamily="2" charset="-78"/>
              </a:rPr>
              <a:t> </a:t>
            </a:r>
            <a:r>
              <a:rPr lang="ar-YE" sz="3600" b="1" dirty="0">
                <a:ln w="10160">
                  <a:solidFill>
                    <a:srgbClr val="7CCA62"/>
                  </a:solidFill>
                  <a:prstDash val="solid"/>
                </a:ln>
                <a:latin typeface="Hacen Tunisia" panose="02000000000000000000" pitchFamily="2" charset="-78"/>
                <a:cs typeface="Hacen Tunisia" panose="02000000000000000000" pitchFamily="2" charset="-78"/>
              </a:rPr>
              <a:t>ذمران</a:t>
            </a:r>
            <a:endParaRPr lang="en-US" sz="3600" b="1" dirty="0">
              <a:ln w="10160">
                <a:solidFill>
                  <a:srgbClr val="7CCA62"/>
                </a:solidFill>
                <a:prstDash val="solid"/>
              </a:ln>
              <a:latin typeface="Hacen Tunisia" panose="02000000000000000000" pitchFamily="2" charset="-78"/>
              <a:cs typeface="Hacen Tunisia" panose="02000000000000000000" pitchFamily="2" charset="-78"/>
            </a:endParaRPr>
          </a:p>
        </p:txBody>
      </p:sp>
      <p:sp>
        <p:nvSpPr>
          <p:cNvPr id="7" name="Rectangle 6">
            <a:extLst>
              <a:ext uri="{FF2B5EF4-FFF2-40B4-BE49-F238E27FC236}">
                <a16:creationId xmlns:a16="http://schemas.microsoft.com/office/drawing/2014/main" id="{428FDB14-4C9B-40A3-A571-F8B7AD965624}"/>
              </a:ext>
            </a:extLst>
          </p:cNvPr>
          <p:cNvSpPr/>
          <p:nvPr/>
        </p:nvSpPr>
        <p:spPr>
          <a:xfrm>
            <a:off x="-58520" y="5944989"/>
            <a:ext cx="6962752" cy="646331"/>
          </a:xfrm>
          <a:prstGeom prst="rect">
            <a:avLst/>
          </a:prstGeom>
        </p:spPr>
        <p:txBody>
          <a:bodyPr wrap="square">
            <a:spAutoFit/>
          </a:bodyPr>
          <a:lstStyle/>
          <a:p>
            <a:pPr algn="ctr"/>
            <a:r>
              <a:rPr lang="ar-SA" sz="1800" b="1" dirty="0">
                <a:ln w="10160">
                  <a:solidFill>
                    <a:srgbClr val="7CCA62"/>
                  </a:solidFill>
                  <a:prstDash val="solid"/>
                </a:ln>
                <a:cs typeface="Hacen Tunisia" panose="02000000000000000000" pitchFamily="2" charset="-78"/>
              </a:rPr>
              <a:t>المؤسسة العامة للاتصالات السلكية</a:t>
            </a:r>
            <a:r>
              <a:rPr lang="ar-SA" sz="1800" dirty="0"/>
              <a:t> </a:t>
            </a:r>
            <a:r>
              <a:rPr lang="ar-SA" sz="1800" b="1" dirty="0">
                <a:ln w="10160">
                  <a:solidFill>
                    <a:srgbClr val="7CCA62"/>
                  </a:solidFill>
                  <a:prstDash val="solid"/>
                </a:ln>
                <a:cs typeface="Hacen Tunisia" panose="02000000000000000000" pitchFamily="2" charset="-78"/>
              </a:rPr>
              <a:t>واللاسلكية</a:t>
            </a:r>
          </a:p>
          <a:p>
            <a:pPr algn="ctr"/>
            <a:r>
              <a:rPr lang="en-US" sz="1800" b="1" dirty="0">
                <a:ln w="22225">
                  <a:solidFill>
                    <a:schemeClr val="accent2"/>
                  </a:solidFill>
                  <a:prstDash val="solid"/>
                </a:ln>
                <a:solidFill>
                  <a:schemeClr val="accent2">
                    <a:lumMod val="40000"/>
                    <a:lumOff val="60000"/>
                  </a:schemeClr>
                </a:solidFill>
              </a:rPr>
              <a:t>Public Telecommunication Corporation</a:t>
            </a:r>
          </a:p>
        </p:txBody>
      </p:sp>
      <p:pic>
        <p:nvPicPr>
          <p:cNvPr id="4" name="Picture 3">
            <a:extLst>
              <a:ext uri="{FF2B5EF4-FFF2-40B4-BE49-F238E27FC236}">
                <a16:creationId xmlns:a16="http://schemas.microsoft.com/office/drawing/2014/main" id="{06460466-53A4-41C8-817F-154B04C839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7" y="-38645"/>
            <a:ext cx="2531192" cy="922881"/>
          </a:xfrm>
          <a:prstGeom prst="rect">
            <a:avLst/>
          </a:prstGeom>
        </p:spPr>
      </p:pic>
      <p:pic>
        <p:nvPicPr>
          <p:cNvPr id="5" name="Picture 4">
            <a:extLst>
              <a:ext uri="{FF2B5EF4-FFF2-40B4-BE49-F238E27FC236}">
                <a16:creationId xmlns:a16="http://schemas.microsoft.com/office/drawing/2014/main" id="{1325E7E4-C67F-4E3C-A4E7-EC1D3177AA68}"/>
              </a:ext>
            </a:extLst>
          </p:cNvPr>
          <p:cNvPicPr>
            <a:picLocks noChangeAspect="1"/>
          </p:cNvPicPr>
          <p:nvPr/>
        </p:nvPicPr>
        <p:blipFill>
          <a:blip r:embed="rId3"/>
          <a:stretch>
            <a:fillRect/>
          </a:stretch>
        </p:blipFill>
        <p:spPr>
          <a:xfrm>
            <a:off x="2478312" y="2050260"/>
            <a:ext cx="7924800" cy="1743075"/>
          </a:xfrm>
          <a:prstGeom prst="rect">
            <a:avLst/>
          </a:prstGeom>
        </p:spPr>
      </p:pic>
    </p:spTree>
    <p:extLst>
      <p:ext uri="{BB962C8B-B14F-4D97-AF65-F5344CB8AC3E}">
        <p14:creationId xmlns:p14="http://schemas.microsoft.com/office/powerpoint/2010/main" val="216967797"/>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دير تنفيذي">
  <a:themeElements>
    <a:clrScheme name="مدير تنفيذي">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مدير تنفيذي">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دير تنفيذي">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7314</TotalTime>
  <Words>588</Words>
  <Application>Microsoft Office PowerPoint</Application>
  <PresentationFormat>Widescreen</PresentationFormat>
  <Paragraphs>127</Paragraphs>
  <Slides>21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Century Gothic</vt:lpstr>
      <vt:lpstr>Constantia</vt:lpstr>
      <vt:lpstr>Courier New</vt:lpstr>
      <vt:lpstr>Hacen Tunisia</vt:lpstr>
      <vt:lpstr>Palatino Linotype</vt:lpstr>
      <vt:lpstr>مدير تنفيذي</vt:lpstr>
      <vt:lpstr>PowerPoint Presentation</vt:lpstr>
      <vt:lpstr>PowerPoint Presentation</vt:lpstr>
      <vt:lpstr>PowerPoint Presentation</vt:lpstr>
      <vt:lpstr>PowerPoint Presentation</vt:lpstr>
      <vt:lpstr>(1.2) أهمية تطوير البنية التحتية في التحول الرقمي</vt:lpstr>
      <vt:lpstr>PowerPoint Presentation</vt:lpstr>
      <vt:lpstr>(1.4) سرعة الانترنت عريض النطاق المقدمة تجاريا                    التسلسل الزمني 2006-2021 </vt:lpstr>
      <vt:lpstr>(1.4.1) متوسط سرعة الانترنت</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win10</dc:creator>
  <cp:lastModifiedBy>access2025</cp:lastModifiedBy>
  <cp:revision>1058</cp:revision>
  <cp:lastPrinted>2022-08-08T19:20:10Z</cp:lastPrinted>
  <dcterms:created xsi:type="dcterms:W3CDTF">2022-01-30T13:57:28Z</dcterms:created>
  <dcterms:modified xsi:type="dcterms:W3CDTF">2025-08-07T13:44:13Z</dcterms:modified>
</cp:coreProperties>
</file>