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6"/>
  </p:notesMasterIdLst>
  <p:sldIdLst>
    <p:sldId id="340" r:id="rId3"/>
    <p:sldId id="316" r:id="rId4"/>
    <p:sldId id="304" r:id="rId5"/>
    <p:sldId id="341" r:id="rId6"/>
    <p:sldId id="363" r:id="rId7"/>
    <p:sldId id="343" r:id="rId8"/>
    <p:sldId id="345" r:id="rId9"/>
    <p:sldId id="362" r:id="rId10"/>
    <p:sldId id="364" r:id="rId11"/>
    <p:sldId id="361" r:id="rId12"/>
    <p:sldId id="365" r:id="rId13"/>
    <p:sldId id="337" r:id="rId14"/>
    <p:sldId id="336" r:id="rId15"/>
    <p:sldId id="339" r:id="rId16"/>
    <p:sldId id="334" r:id="rId17"/>
    <p:sldId id="366" r:id="rId18"/>
    <p:sldId id="335" r:id="rId19"/>
    <p:sldId id="287" r:id="rId20"/>
    <p:sldId id="367" r:id="rId21"/>
    <p:sldId id="368" r:id="rId22"/>
    <p:sldId id="306" r:id="rId23"/>
    <p:sldId id="369" r:id="rId24"/>
    <p:sldId id="338" r:id="rId25"/>
  </p:sldIdLst>
  <p:sldSz cx="11522075" cy="5715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36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C7B"/>
    <a:srgbClr val="F6C20B"/>
    <a:srgbClr val="D5B680"/>
    <a:srgbClr val="000000"/>
    <a:srgbClr val="005F7C"/>
    <a:srgbClr val="6699FF"/>
    <a:srgbClr val="005979"/>
    <a:srgbClr val="000004"/>
    <a:srgbClr val="271050"/>
    <a:srgbClr val="1F1F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2" autoAdjust="0"/>
    <p:restoredTop sz="94660"/>
  </p:normalViewPr>
  <p:slideViewPr>
    <p:cSldViewPr>
      <p:cViewPr varScale="1">
        <p:scale>
          <a:sx n="72" d="100"/>
          <a:sy n="72" d="100"/>
        </p:scale>
        <p:origin x="504" y="36"/>
      </p:cViewPr>
      <p:guideLst>
        <p:guide orient="horz" pos="1800"/>
        <p:guide pos="362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C1609C-5314-48B4-BA4C-7EA36080329C}" type="doc">
      <dgm:prSet loTypeId="urn:microsoft.com/office/officeart/2005/8/layout/chevron1" loCatId="process" qsTypeId="urn:microsoft.com/office/officeart/2005/8/quickstyle/3d4" qsCatId="3D" csTypeId="urn:microsoft.com/office/officeart/2005/8/colors/colorful4" csCatId="colorful" phldr="1"/>
      <dgm:spPr>
        <a:scene3d>
          <a:camera prst="orthographicFront">
            <a:rot lat="0" lon="0" rev="0"/>
          </a:camera>
          <a:lightRig rig="balanced" dir="t">
            <a:rot lat="0" lon="0" rev="8700000"/>
          </a:lightRig>
        </a:scene3d>
      </dgm:spPr>
    </dgm:pt>
    <dgm:pt modelId="{5AC9990D-2BF0-48F0-8A69-5E911CBEBAC1}">
      <dgm:prSet phldrT="[Text]" custT="1">
        <dgm:style>
          <a:lnRef idx="0">
            <a:schemeClr val="dk1"/>
          </a:lnRef>
          <a:fillRef idx="3">
            <a:schemeClr val="dk1"/>
          </a:fillRef>
          <a:effectRef idx="3">
            <a:schemeClr val="dk1"/>
          </a:effectRef>
          <a:fontRef idx="minor">
            <a:schemeClr val="lt1"/>
          </a:fontRef>
        </dgm:styl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2400" b="1" dirty="0"/>
            <a:t>End User</a:t>
          </a:r>
        </a:p>
      </dgm:t>
    </dgm:pt>
    <dgm:pt modelId="{89D313F5-5F32-4929-A452-2F98FBF726E3}" type="parTrans" cxnId="{1ADF7BCB-6172-4A81-936D-2DD606BD0109}">
      <dgm:prSet/>
      <dgm:spPr/>
      <dgm:t>
        <a:bodyPr/>
        <a:lstStyle/>
        <a:p>
          <a:endParaRPr lang="en-US" sz="2400" b="1"/>
        </a:p>
      </dgm:t>
    </dgm:pt>
    <dgm:pt modelId="{BB2B86AE-F7E4-4CC6-A95C-AD7B8CF2423C}" type="sibTrans" cxnId="{1ADF7BCB-6172-4A81-936D-2DD606BD0109}">
      <dgm:prSet/>
      <dgm:spPr/>
      <dgm:t>
        <a:bodyPr/>
        <a:lstStyle/>
        <a:p>
          <a:endParaRPr lang="en-US" sz="2400" b="1"/>
        </a:p>
      </dgm:t>
    </dgm:pt>
    <dgm:pt modelId="{C4C07B74-6D67-4C54-820E-F1DA655267CE}">
      <dgm:prSet phldrT="[Text]" custT="1">
        <dgm:style>
          <a:lnRef idx="0">
            <a:schemeClr val="accent3"/>
          </a:lnRef>
          <a:fillRef idx="3">
            <a:schemeClr val="accent3"/>
          </a:fillRef>
          <a:effectRef idx="3">
            <a:schemeClr val="accent3"/>
          </a:effectRef>
          <a:fontRef idx="minor">
            <a:schemeClr val="lt1"/>
          </a:fontRef>
        </dgm:style>
      </dgm:prSet>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2400" b="1" dirty="0"/>
            <a:t>Core &amp; Services</a:t>
          </a:r>
        </a:p>
      </dgm:t>
    </dgm:pt>
    <dgm:pt modelId="{F03E3632-3A28-4DAD-BFC4-EBEDFB07E90D}" type="parTrans" cxnId="{BF48BA5B-B47E-4311-AFE6-0AE9BBC4A62A}">
      <dgm:prSet/>
      <dgm:spPr/>
      <dgm:t>
        <a:bodyPr/>
        <a:lstStyle/>
        <a:p>
          <a:endParaRPr lang="en-US" sz="2400" b="1"/>
        </a:p>
      </dgm:t>
    </dgm:pt>
    <dgm:pt modelId="{41AB8B85-A641-49C7-AC9F-DB2E3B1E9DCB}" type="sibTrans" cxnId="{BF48BA5B-B47E-4311-AFE6-0AE9BBC4A62A}">
      <dgm:prSet/>
      <dgm:spPr/>
      <dgm:t>
        <a:bodyPr/>
        <a:lstStyle/>
        <a:p>
          <a:endParaRPr lang="en-US" sz="2400" b="1"/>
        </a:p>
      </dgm:t>
    </dgm:pt>
    <dgm:pt modelId="{C4DB4D96-0260-4B81-9F85-53DB87AE6471}">
      <dgm:prSet phldrT="[Text]" custT="1">
        <dgm:style>
          <a:lnRef idx="0">
            <a:schemeClr val="accent6"/>
          </a:lnRef>
          <a:fillRef idx="3">
            <a:schemeClr val="accent6"/>
          </a:fillRef>
          <a:effectRef idx="3">
            <a:schemeClr val="accent6"/>
          </a:effectRef>
          <a:fontRef idx="minor">
            <a:schemeClr val="lt1"/>
          </a:fontRef>
        </dgm:styl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2400" b="1" dirty="0"/>
            <a:t>Gateway</a:t>
          </a:r>
        </a:p>
      </dgm:t>
    </dgm:pt>
    <dgm:pt modelId="{62C32EEE-EFA6-49B3-9758-CF9DCFAAB8C0}" type="parTrans" cxnId="{AB96E9BD-5520-46E8-B7D6-212B552C1592}">
      <dgm:prSet/>
      <dgm:spPr/>
      <dgm:t>
        <a:bodyPr/>
        <a:lstStyle/>
        <a:p>
          <a:endParaRPr lang="en-US" sz="2400" b="1"/>
        </a:p>
      </dgm:t>
    </dgm:pt>
    <dgm:pt modelId="{370FA1CB-F4AA-4003-9672-F2609D77D729}" type="sibTrans" cxnId="{AB96E9BD-5520-46E8-B7D6-212B552C1592}">
      <dgm:prSet/>
      <dgm:spPr/>
      <dgm:t>
        <a:bodyPr/>
        <a:lstStyle/>
        <a:p>
          <a:endParaRPr lang="en-US" sz="2400" b="1"/>
        </a:p>
      </dgm:t>
    </dgm:pt>
    <dgm:pt modelId="{7D4F70F1-315C-47A3-B162-47C4D731EFC9}">
      <dgm:prSet phldrT="[Text]" custT="1">
        <dgm:style>
          <a:lnRef idx="0">
            <a:schemeClr val="accent1"/>
          </a:lnRef>
          <a:fillRef idx="3">
            <a:schemeClr val="accent1"/>
          </a:fillRef>
          <a:effectRef idx="3">
            <a:schemeClr val="accent1"/>
          </a:effectRef>
          <a:fontRef idx="minor">
            <a:schemeClr val="lt1"/>
          </a:fontRef>
        </dgm:style>
      </dgm:prSet>
      <dgm:spPr>
        <a:solidFill>
          <a:schemeClr val="accent6">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2400" b="1" dirty="0"/>
            <a:t>Access</a:t>
          </a:r>
          <a:r>
            <a:rPr lang="ar-YE" sz="2400" b="1" dirty="0"/>
            <a:t> </a:t>
          </a:r>
          <a:r>
            <a:rPr lang="en-US" sz="2400" b="1" dirty="0"/>
            <a:t>Network</a:t>
          </a:r>
        </a:p>
      </dgm:t>
    </dgm:pt>
    <dgm:pt modelId="{CA6AD7D2-F610-47EC-A7D8-843D54C6D830}" type="parTrans" cxnId="{5A9702E3-A052-4B65-B7A3-7D791D3C2B7D}">
      <dgm:prSet/>
      <dgm:spPr/>
      <dgm:t>
        <a:bodyPr/>
        <a:lstStyle/>
        <a:p>
          <a:endParaRPr lang="en-US" sz="2400" b="1"/>
        </a:p>
      </dgm:t>
    </dgm:pt>
    <dgm:pt modelId="{DA0188F8-94F6-4EC1-BAF5-37F28005A190}" type="sibTrans" cxnId="{5A9702E3-A052-4B65-B7A3-7D791D3C2B7D}">
      <dgm:prSet/>
      <dgm:spPr/>
      <dgm:t>
        <a:bodyPr/>
        <a:lstStyle/>
        <a:p>
          <a:endParaRPr lang="en-US" sz="2400" b="1"/>
        </a:p>
      </dgm:t>
    </dgm:pt>
    <dgm:pt modelId="{EA8CA046-935B-43DB-A559-9102AC751141}">
      <dgm:prSet phldrT="[Text]" custT="1">
        <dgm:style>
          <a:lnRef idx="0">
            <a:schemeClr val="accent2"/>
          </a:lnRef>
          <a:fillRef idx="3">
            <a:schemeClr val="accent2"/>
          </a:fillRef>
          <a:effectRef idx="3">
            <a:schemeClr val="accent2"/>
          </a:effectRef>
          <a:fontRef idx="minor">
            <a:schemeClr val="lt1"/>
          </a:fontRef>
        </dgm:styl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2400" b="1" dirty="0"/>
            <a:t>National Network</a:t>
          </a:r>
        </a:p>
      </dgm:t>
    </dgm:pt>
    <dgm:pt modelId="{3E8180A0-4FBC-4B2A-AA40-4A20025E5DA8}" type="parTrans" cxnId="{5371A0A5-1FE4-43C3-ABE3-1CF30ACDDE2D}">
      <dgm:prSet/>
      <dgm:spPr/>
      <dgm:t>
        <a:bodyPr/>
        <a:lstStyle/>
        <a:p>
          <a:endParaRPr lang="en-US" sz="2400" b="1"/>
        </a:p>
      </dgm:t>
    </dgm:pt>
    <dgm:pt modelId="{78DF8D09-67E6-4B74-880C-D8D11FAA9EFE}" type="sibTrans" cxnId="{5371A0A5-1FE4-43C3-ABE3-1CF30ACDDE2D}">
      <dgm:prSet/>
      <dgm:spPr/>
      <dgm:t>
        <a:bodyPr/>
        <a:lstStyle/>
        <a:p>
          <a:endParaRPr lang="en-US" sz="2400" b="1"/>
        </a:p>
      </dgm:t>
    </dgm:pt>
    <dgm:pt modelId="{9165F42F-CDA2-46D9-A894-437EA260513F}" type="pres">
      <dgm:prSet presAssocID="{D1C1609C-5314-48B4-BA4C-7EA36080329C}" presName="Name0" presStyleCnt="0">
        <dgm:presLayoutVars>
          <dgm:dir/>
          <dgm:animLvl val="lvl"/>
          <dgm:resizeHandles val="exact"/>
        </dgm:presLayoutVars>
      </dgm:prSet>
      <dgm:spPr/>
    </dgm:pt>
    <dgm:pt modelId="{8E3D1DEF-4752-45D2-B82C-B66A2C280A89}" type="pres">
      <dgm:prSet presAssocID="{5AC9990D-2BF0-48F0-8A69-5E911CBEBAC1}" presName="parTxOnly" presStyleLbl="node1" presStyleIdx="0" presStyleCnt="5">
        <dgm:presLayoutVars>
          <dgm:chMax val="0"/>
          <dgm:chPref val="0"/>
          <dgm:bulletEnabled val="1"/>
        </dgm:presLayoutVars>
      </dgm:prSet>
      <dgm:spPr/>
    </dgm:pt>
    <dgm:pt modelId="{6A7B001C-C65D-4D28-A0D0-AE0D1CFC9B06}" type="pres">
      <dgm:prSet presAssocID="{BB2B86AE-F7E4-4CC6-A95C-AD7B8CF2423C}" presName="parTxOnly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855A6E6-6DE8-4126-AAFE-425254C14345}" type="pres">
      <dgm:prSet presAssocID="{7D4F70F1-315C-47A3-B162-47C4D731EFC9}" presName="parTxOnly" presStyleLbl="node1" presStyleIdx="1" presStyleCnt="5">
        <dgm:presLayoutVars>
          <dgm:chMax val="0"/>
          <dgm:chPref val="0"/>
          <dgm:bulletEnabled val="1"/>
        </dgm:presLayoutVars>
      </dgm:prSet>
      <dgm:spPr/>
    </dgm:pt>
    <dgm:pt modelId="{83B34E21-FCA6-4408-838D-91F359B0005F}" type="pres">
      <dgm:prSet presAssocID="{DA0188F8-94F6-4EC1-BAF5-37F28005A190}" presName="parTxOnly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01342FC-1D0D-4BCD-90A7-EF9834AED910}" type="pres">
      <dgm:prSet presAssocID="{EA8CA046-935B-43DB-A559-9102AC751141}" presName="parTxOnly" presStyleLbl="node1" presStyleIdx="2" presStyleCnt="5">
        <dgm:presLayoutVars>
          <dgm:chMax val="0"/>
          <dgm:chPref val="0"/>
          <dgm:bulletEnabled val="1"/>
        </dgm:presLayoutVars>
      </dgm:prSet>
      <dgm:spPr/>
    </dgm:pt>
    <dgm:pt modelId="{6D3EBFAA-459B-4265-AC26-467DC2A3F4B6}" type="pres">
      <dgm:prSet presAssocID="{78DF8D09-67E6-4B74-880C-D8D11FAA9EFE}" presName="parTxOnly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0ECEFB6-5D41-4360-ADBD-23E5E7F0BD3F}" type="pres">
      <dgm:prSet presAssocID="{C4C07B74-6D67-4C54-820E-F1DA655267CE}" presName="parTxOnly" presStyleLbl="node1" presStyleIdx="3" presStyleCnt="5">
        <dgm:presLayoutVars>
          <dgm:chMax val="0"/>
          <dgm:chPref val="0"/>
          <dgm:bulletEnabled val="1"/>
        </dgm:presLayoutVars>
      </dgm:prSet>
      <dgm:spPr/>
    </dgm:pt>
    <dgm:pt modelId="{B5FF69E5-1C12-4E78-9D04-CB7AE5A1C9D1}" type="pres">
      <dgm:prSet presAssocID="{41AB8B85-A641-49C7-AC9F-DB2E3B1E9DCB}" presName="parTxOnly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2FB609D-F09C-403B-A539-653DADC8F825}" type="pres">
      <dgm:prSet presAssocID="{C4DB4D96-0260-4B81-9F85-53DB87AE6471}" presName="parTxOnly" presStyleLbl="node1" presStyleIdx="4" presStyleCnt="5">
        <dgm:presLayoutVars>
          <dgm:chMax val="0"/>
          <dgm:chPref val="0"/>
          <dgm:bulletEnabled val="1"/>
        </dgm:presLayoutVars>
      </dgm:prSet>
      <dgm:spPr/>
    </dgm:pt>
  </dgm:ptLst>
  <dgm:cxnLst>
    <dgm:cxn modelId="{F851D80D-62FC-4039-ADBE-0EC151B7FBDC}" type="presOf" srcId="{5AC9990D-2BF0-48F0-8A69-5E911CBEBAC1}" destId="{8E3D1DEF-4752-45D2-B82C-B66A2C280A89}" srcOrd="0" destOrd="0" presId="urn:microsoft.com/office/officeart/2005/8/layout/chevron1"/>
    <dgm:cxn modelId="{90A1E517-6FE6-44E3-A762-6E78639D9034}" type="presOf" srcId="{C4C07B74-6D67-4C54-820E-F1DA655267CE}" destId="{40ECEFB6-5D41-4360-ADBD-23E5E7F0BD3F}" srcOrd="0" destOrd="0" presId="urn:microsoft.com/office/officeart/2005/8/layout/chevron1"/>
    <dgm:cxn modelId="{78BFFB2C-019E-4DED-9C5C-155746FDF6A8}" type="presOf" srcId="{D1C1609C-5314-48B4-BA4C-7EA36080329C}" destId="{9165F42F-CDA2-46D9-A894-437EA260513F}" srcOrd="0" destOrd="0" presId="urn:microsoft.com/office/officeart/2005/8/layout/chevron1"/>
    <dgm:cxn modelId="{BF48BA5B-B47E-4311-AFE6-0AE9BBC4A62A}" srcId="{D1C1609C-5314-48B4-BA4C-7EA36080329C}" destId="{C4C07B74-6D67-4C54-820E-F1DA655267CE}" srcOrd="3" destOrd="0" parTransId="{F03E3632-3A28-4DAD-BFC4-EBEDFB07E90D}" sibTransId="{41AB8B85-A641-49C7-AC9F-DB2E3B1E9DCB}"/>
    <dgm:cxn modelId="{3AD46884-71AF-4FBA-A451-3EBB65F6DEEA}" type="presOf" srcId="{EA8CA046-935B-43DB-A559-9102AC751141}" destId="{001342FC-1D0D-4BCD-90A7-EF9834AED910}" srcOrd="0" destOrd="0" presId="urn:microsoft.com/office/officeart/2005/8/layout/chevron1"/>
    <dgm:cxn modelId="{5371A0A5-1FE4-43C3-ABE3-1CF30ACDDE2D}" srcId="{D1C1609C-5314-48B4-BA4C-7EA36080329C}" destId="{EA8CA046-935B-43DB-A559-9102AC751141}" srcOrd="2" destOrd="0" parTransId="{3E8180A0-4FBC-4B2A-AA40-4A20025E5DA8}" sibTransId="{78DF8D09-67E6-4B74-880C-D8D11FAA9EFE}"/>
    <dgm:cxn modelId="{AB96E9BD-5520-46E8-B7D6-212B552C1592}" srcId="{D1C1609C-5314-48B4-BA4C-7EA36080329C}" destId="{C4DB4D96-0260-4B81-9F85-53DB87AE6471}" srcOrd="4" destOrd="0" parTransId="{62C32EEE-EFA6-49B3-9758-CF9DCFAAB8C0}" sibTransId="{370FA1CB-F4AA-4003-9672-F2609D77D729}"/>
    <dgm:cxn modelId="{58C2BBC6-4854-4A98-B2B6-71AD931BD7E8}" type="presOf" srcId="{7D4F70F1-315C-47A3-B162-47C4D731EFC9}" destId="{B855A6E6-6DE8-4126-AAFE-425254C14345}" srcOrd="0" destOrd="0" presId="urn:microsoft.com/office/officeart/2005/8/layout/chevron1"/>
    <dgm:cxn modelId="{1ADF7BCB-6172-4A81-936D-2DD606BD0109}" srcId="{D1C1609C-5314-48B4-BA4C-7EA36080329C}" destId="{5AC9990D-2BF0-48F0-8A69-5E911CBEBAC1}" srcOrd="0" destOrd="0" parTransId="{89D313F5-5F32-4929-A452-2F98FBF726E3}" sibTransId="{BB2B86AE-F7E4-4CC6-A95C-AD7B8CF2423C}"/>
    <dgm:cxn modelId="{5A9702E3-A052-4B65-B7A3-7D791D3C2B7D}" srcId="{D1C1609C-5314-48B4-BA4C-7EA36080329C}" destId="{7D4F70F1-315C-47A3-B162-47C4D731EFC9}" srcOrd="1" destOrd="0" parTransId="{CA6AD7D2-F610-47EC-A7D8-843D54C6D830}" sibTransId="{DA0188F8-94F6-4EC1-BAF5-37F28005A190}"/>
    <dgm:cxn modelId="{F0443EF5-EFC2-41A4-9189-5DD1A48A50E1}" type="presOf" srcId="{C4DB4D96-0260-4B81-9F85-53DB87AE6471}" destId="{F2FB609D-F09C-403B-A539-653DADC8F825}" srcOrd="0" destOrd="0" presId="urn:microsoft.com/office/officeart/2005/8/layout/chevron1"/>
    <dgm:cxn modelId="{499BC05E-6913-423E-9841-3FDEE0AD6E58}" type="presParOf" srcId="{9165F42F-CDA2-46D9-A894-437EA260513F}" destId="{8E3D1DEF-4752-45D2-B82C-B66A2C280A89}" srcOrd="0" destOrd="0" presId="urn:microsoft.com/office/officeart/2005/8/layout/chevron1"/>
    <dgm:cxn modelId="{03193105-98F5-493C-9642-0D02E672CAD4}" type="presParOf" srcId="{9165F42F-CDA2-46D9-A894-437EA260513F}" destId="{6A7B001C-C65D-4D28-A0D0-AE0D1CFC9B06}" srcOrd="1" destOrd="0" presId="urn:microsoft.com/office/officeart/2005/8/layout/chevron1"/>
    <dgm:cxn modelId="{578568B2-BFD4-48B5-B987-1B502D163A93}" type="presParOf" srcId="{9165F42F-CDA2-46D9-A894-437EA260513F}" destId="{B855A6E6-6DE8-4126-AAFE-425254C14345}" srcOrd="2" destOrd="0" presId="urn:microsoft.com/office/officeart/2005/8/layout/chevron1"/>
    <dgm:cxn modelId="{25E2110C-0E67-4F61-99FC-D504B94E8AA7}" type="presParOf" srcId="{9165F42F-CDA2-46D9-A894-437EA260513F}" destId="{83B34E21-FCA6-4408-838D-91F359B0005F}" srcOrd="3" destOrd="0" presId="urn:microsoft.com/office/officeart/2005/8/layout/chevron1"/>
    <dgm:cxn modelId="{BF46CFFA-653F-4528-9741-1CCDD6FECE07}" type="presParOf" srcId="{9165F42F-CDA2-46D9-A894-437EA260513F}" destId="{001342FC-1D0D-4BCD-90A7-EF9834AED910}" srcOrd="4" destOrd="0" presId="urn:microsoft.com/office/officeart/2005/8/layout/chevron1"/>
    <dgm:cxn modelId="{85DC122D-20D4-4888-BC8A-5D9A1D443CEC}" type="presParOf" srcId="{9165F42F-CDA2-46D9-A894-437EA260513F}" destId="{6D3EBFAA-459B-4265-AC26-467DC2A3F4B6}" srcOrd="5" destOrd="0" presId="urn:microsoft.com/office/officeart/2005/8/layout/chevron1"/>
    <dgm:cxn modelId="{ED4C66B0-7DE5-465C-9930-A1025215CBA8}" type="presParOf" srcId="{9165F42F-CDA2-46D9-A894-437EA260513F}" destId="{40ECEFB6-5D41-4360-ADBD-23E5E7F0BD3F}" srcOrd="6" destOrd="0" presId="urn:microsoft.com/office/officeart/2005/8/layout/chevron1"/>
    <dgm:cxn modelId="{9BBE2ED5-5C67-4464-9E0F-121A944C1B01}" type="presParOf" srcId="{9165F42F-CDA2-46D9-A894-437EA260513F}" destId="{B5FF69E5-1C12-4E78-9D04-CB7AE5A1C9D1}" srcOrd="7" destOrd="0" presId="urn:microsoft.com/office/officeart/2005/8/layout/chevron1"/>
    <dgm:cxn modelId="{28DC1114-FB5B-4311-B4AD-F3AF6B5CCE3C}" type="presParOf" srcId="{9165F42F-CDA2-46D9-A894-437EA260513F}" destId="{F2FB609D-F09C-403B-A539-653DADC8F825}"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3D1DEF-4752-45D2-B82C-B66A2C280A89}">
      <dsp:nvSpPr>
        <dsp:cNvPr id="0" name=""/>
        <dsp:cNvSpPr/>
      </dsp:nvSpPr>
      <dsp:spPr>
        <a:xfrm>
          <a:off x="2455" y="0"/>
          <a:ext cx="2185541" cy="602821"/>
        </a:xfrm>
        <a:prstGeom prst="chevron">
          <a:avLst/>
        </a:prstGeom>
        <a:gradFill rotWithShape="1">
          <a:gsLst>
            <a:gs pos="0">
              <a:schemeClr val="dk1">
                <a:shade val="70000"/>
                <a:satMod val="150000"/>
              </a:schemeClr>
            </a:gs>
            <a:gs pos="34000">
              <a:schemeClr val="dk1">
                <a:shade val="70000"/>
                <a:satMod val="140000"/>
              </a:schemeClr>
            </a:gs>
            <a:gs pos="70000">
              <a:schemeClr val="dk1">
                <a:tint val="100000"/>
                <a:shade val="90000"/>
                <a:satMod val="140000"/>
              </a:schemeClr>
            </a:gs>
            <a:gs pos="100000">
              <a:schemeClr val="dk1">
                <a:tint val="100000"/>
                <a:shade val="100000"/>
                <a:satMod val="100000"/>
              </a:schemeClr>
            </a:gs>
          </a:gsLst>
          <a:path path="circle">
            <a:fillToRect l="100000" t="100000" r="100000" b="100000"/>
          </a:path>
        </a:gra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hemeClr val="dk1"/>
        </a:lnRef>
        <a:fillRef idx="3">
          <a:schemeClr val="dk1"/>
        </a:fillRef>
        <a:effectRef idx="3">
          <a:schemeClr val="dk1"/>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End User</a:t>
          </a:r>
        </a:p>
      </dsp:txBody>
      <dsp:txXfrm>
        <a:off x="303866" y="0"/>
        <a:ext cx="1582720" cy="602821"/>
      </dsp:txXfrm>
    </dsp:sp>
    <dsp:sp modelId="{B855A6E6-6DE8-4126-AAFE-425254C14345}">
      <dsp:nvSpPr>
        <dsp:cNvPr id="0" name=""/>
        <dsp:cNvSpPr/>
      </dsp:nvSpPr>
      <dsp:spPr>
        <a:xfrm>
          <a:off x="1969442" y="0"/>
          <a:ext cx="2185541" cy="602821"/>
        </a:xfrm>
        <a:prstGeom prst="chevron">
          <a:avLst/>
        </a:prstGeom>
        <a:solidFill>
          <a:schemeClr val="accent6">
            <a:lumMod val="50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hemeClr val="accent1"/>
        </a:lnRef>
        <a:fillRef idx="3">
          <a:schemeClr val="accent1"/>
        </a:fillRef>
        <a:effectRef idx="3">
          <a:schemeClr val="accent1"/>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Access</a:t>
          </a:r>
          <a:r>
            <a:rPr lang="ar-YE" sz="2400" b="1" kern="1200" dirty="0"/>
            <a:t> </a:t>
          </a:r>
          <a:r>
            <a:rPr lang="en-US" sz="2400" b="1" kern="1200" dirty="0"/>
            <a:t>Network</a:t>
          </a:r>
        </a:p>
      </dsp:txBody>
      <dsp:txXfrm>
        <a:off x="2270853" y="0"/>
        <a:ext cx="1582720" cy="602821"/>
      </dsp:txXfrm>
    </dsp:sp>
    <dsp:sp modelId="{001342FC-1D0D-4BCD-90A7-EF9834AED910}">
      <dsp:nvSpPr>
        <dsp:cNvPr id="0" name=""/>
        <dsp:cNvSpPr/>
      </dsp:nvSpPr>
      <dsp:spPr>
        <a:xfrm>
          <a:off x="3936429" y="0"/>
          <a:ext cx="2185541" cy="602821"/>
        </a:xfrm>
        <a:prstGeom prst="chevron">
          <a:avLst/>
        </a:prstGeom>
        <a:gradFill rotWithShape="1">
          <a:gsLst>
            <a:gs pos="0">
              <a:schemeClr val="accent2">
                <a:shade val="70000"/>
                <a:satMod val="150000"/>
              </a:schemeClr>
            </a:gs>
            <a:gs pos="34000">
              <a:schemeClr val="accent2">
                <a:shade val="70000"/>
                <a:satMod val="140000"/>
              </a:schemeClr>
            </a:gs>
            <a:gs pos="70000">
              <a:schemeClr val="accent2">
                <a:tint val="100000"/>
                <a:shade val="90000"/>
                <a:satMod val="140000"/>
              </a:schemeClr>
            </a:gs>
            <a:gs pos="100000">
              <a:schemeClr val="accent2">
                <a:tint val="100000"/>
                <a:shade val="100000"/>
                <a:satMod val="100000"/>
              </a:schemeClr>
            </a:gs>
          </a:gsLst>
          <a:path path="circle">
            <a:fillToRect l="100000" t="100000" r="100000" b="100000"/>
          </a:path>
        </a:gra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hemeClr val="accent2"/>
        </a:lnRef>
        <a:fillRef idx="3">
          <a:schemeClr val="accent2"/>
        </a:fillRef>
        <a:effectRef idx="3">
          <a:schemeClr val="accent2"/>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National Network</a:t>
          </a:r>
        </a:p>
      </dsp:txBody>
      <dsp:txXfrm>
        <a:off x="4237840" y="0"/>
        <a:ext cx="1582720" cy="602821"/>
      </dsp:txXfrm>
    </dsp:sp>
    <dsp:sp modelId="{40ECEFB6-5D41-4360-ADBD-23E5E7F0BD3F}">
      <dsp:nvSpPr>
        <dsp:cNvPr id="0" name=""/>
        <dsp:cNvSpPr/>
      </dsp:nvSpPr>
      <dsp:spPr>
        <a:xfrm>
          <a:off x="5903416" y="0"/>
          <a:ext cx="2185541" cy="602821"/>
        </a:xfrm>
        <a:prstGeom prst="chevron">
          <a:avLst/>
        </a:prstGeom>
        <a:solidFill>
          <a:srgbClr val="FF0000"/>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hemeClr val="accent3"/>
        </a:lnRef>
        <a:fillRef idx="3">
          <a:schemeClr val="accent3"/>
        </a:fillRef>
        <a:effectRef idx="3">
          <a:schemeClr val="accent3"/>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Core &amp; Services</a:t>
          </a:r>
        </a:p>
      </dsp:txBody>
      <dsp:txXfrm>
        <a:off x="6204827" y="0"/>
        <a:ext cx="1582720" cy="602821"/>
      </dsp:txXfrm>
    </dsp:sp>
    <dsp:sp modelId="{F2FB609D-F09C-403B-A539-653DADC8F825}">
      <dsp:nvSpPr>
        <dsp:cNvPr id="0" name=""/>
        <dsp:cNvSpPr/>
      </dsp:nvSpPr>
      <dsp:spPr>
        <a:xfrm>
          <a:off x="7870403" y="0"/>
          <a:ext cx="2185541" cy="602821"/>
        </a:xfrm>
        <a:prstGeom prst="chevron">
          <a:avLst/>
        </a:prstGeom>
        <a:gradFill rotWithShape="1">
          <a:gsLst>
            <a:gs pos="0">
              <a:schemeClr val="accent6">
                <a:shade val="70000"/>
                <a:satMod val="150000"/>
              </a:schemeClr>
            </a:gs>
            <a:gs pos="34000">
              <a:schemeClr val="accent6">
                <a:shade val="70000"/>
                <a:satMod val="140000"/>
              </a:schemeClr>
            </a:gs>
            <a:gs pos="70000">
              <a:schemeClr val="accent6">
                <a:tint val="100000"/>
                <a:shade val="90000"/>
                <a:satMod val="140000"/>
              </a:schemeClr>
            </a:gs>
            <a:gs pos="100000">
              <a:schemeClr val="accent6">
                <a:tint val="100000"/>
                <a:shade val="100000"/>
                <a:satMod val="100000"/>
              </a:schemeClr>
            </a:gs>
          </a:gsLst>
          <a:path path="circle">
            <a:fillToRect l="100000" t="100000" r="100000" b="100000"/>
          </a:path>
        </a:gra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hemeClr val="accent6"/>
        </a:lnRef>
        <a:fillRef idx="3">
          <a:schemeClr val="accent6"/>
        </a:fillRef>
        <a:effectRef idx="3">
          <a:schemeClr val="accent6"/>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Gateway</a:t>
          </a:r>
        </a:p>
      </dsp:txBody>
      <dsp:txXfrm>
        <a:off x="8171814" y="0"/>
        <a:ext cx="1582720" cy="60282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F4FF27-B4A3-4CF7-8D54-FC5009CF21CF}" type="datetimeFigureOut">
              <a:rPr lang="en-US" smtClean="0"/>
              <a:t>8/12/2025</a:t>
            </a:fld>
            <a:endParaRPr lang="en-US"/>
          </a:p>
        </p:txBody>
      </p:sp>
      <p:sp>
        <p:nvSpPr>
          <p:cNvPr id="4" name="Slide Image Placeholder 3"/>
          <p:cNvSpPr>
            <a:spLocks noGrp="1" noRot="1" noChangeAspect="1"/>
          </p:cNvSpPr>
          <p:nvPr>
            <p:ph type="sldImg" idx="2"/>
          </p:nvPr>
        </p:nvSpPr>
        <p:spPr>
          <a:xfrm>
            <a:off x="-26988" y="685800"/>
            <a:ext cx="6911976"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92B014-5C17-4CB7-B4A9-8B9F331AE26B}" type="slidenum">
              <a:rPr lang="en-US" smtClean="0"/>
              <a:t>‹#›</a:t>
            </a:fld>
            <a:endParaRPr lang="en-US"/>
          </a:p>
        </p:txBody>
      </p:sp>
    </p:spTree>
    <p:extLst>
      <p:ext uri="{BB962C8B-B14F-4D97-AF65-F5344CB8AC3E}">
        <p14:creationId xmlns:p14="http://schemas.microsoft.com/office/powerpoint/2010/main" val="3196193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4156" y="1143001"/>
            <a:ext cx="9889781" cy="1606021"/>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864155" y="2921000"/>
            <a:ext cx="8065453" cy="14605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EC8355-EAB0-4422-8D45-38D6561755C1}"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CCED8-4181-403D-BDC2-3B6692EDD010}" type="slidenum">
              <a:rPr lang="en-US" smtClean="0"/>
              <a:t>‹#›</a:t>
            </a:fld>
            <a:endParaRPr lang="en-US"/>
          </a:p>
        </p:txBody>
      </p:sp>
      <p:cxnSp>
        <p:nvCxnSpPr>
          <p:cNvPr id="8" name="Straight Connector 7"/>
          <p:cNvCxnSpPr/>
          <p:nvPr/>
        </p:nvCxnSpPr>
        <p:spPr>
          <a:xfrm>
            <a:off x="864156" y="2832101"/>
            <a:ext cx="9889781" cy="132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C8355-EAB0-4422-8D45-38D6561755C1}"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CCED8-4181-403D-BDC2-3B6692EDD01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0164" y="1968500"/>
            <a:ext cx="9793764" cy="1833563"/>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10164" y="3855720"/>
            <a:ext cx="9793764" cy="1250156"/>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EC8355-EAB0-4422-8D45-38D6561755C1}"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CCED8-4181-403D-BDC2-3B6692EDD010}" type="slidenum">
              <a:rPr lang="en-US" smtClean="0"/>
              <a:t>‹#›</a:t>
            </a:fld>
            <a:endParaRPr lang="en-US"/>
          </a:p>
        </p:txBody>
      </p:sp>
      <p:cxnSp>
        <p:nvCxnSpPr>
          <p:cNvPr id="7" name="Straight Connector 6"/>
          <p:cNvCxnSpPr/>
          <p:nvPr/>
        </p:nvCxnSpPr>
        <p:spPr>
          <a:xfrm>
            <a:off x="921766" y="3832861"/>
            <a:ext cx="9889781" cy="132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6104" y="1394460"/>
            <a:ext cx="5088916" cy="39319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57055" y="1394460"/>
            <a:ext cx="5088916" cy="39319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EC8355-EAB0-4422-8D45-38D6561755C1}" type="datetimeFigureOut">
              <a:rPr lang="en-US" smtClean="0"/>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BCCED8-4181-403D-BDC2-3B6692EDD01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76104" y="1397001"/>
            <a:ext cx="4954492" cy="533135"/>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6104" y="2032000"/>
            <a:ext cx="4954492"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1479" y="1397001"/>
            <a:ext cx="4954492" cy="533135"/>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1479" y="2032000"/>
            <a:ext cx="4954492"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EC8355-EAB0-4422-8D45-38D6561755C1}" type="datetimeFigureOut">
              <a:rPr lang="en-US" smtClean="0"/>
              <a:t>8/12/2025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BCCED8-4181-403D-BDC2-3B6692EDD010}" type="slidenum">
              <a:rPr lang="en-US" smtClean="0"/>
              <a:t>‹#›</a:t>
            </a:fld>
            <a:endParaRPr lang="en-US"/>
          </a:p>
        </p:txBody>
      </p:sp>
      <p:cxnSp>
        <p:nvCxnSpPr>
          <p:cNvPr id="11" name="Straight Connector 10"/>
          <p:cNvCxnSpPr/>
          <p:nvPr/>
        </p:nvCxnSpPr>
        <p:spPr>
          <a:xfrm rot="5400000">
            <a:off x="3799388" y="3371350"/>
            <a:ext cx="3924300" cy="1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EC8355-EAB0-4422-8D45-38D6561755C1}" type="datetimeFigureOut">
              <a:rPr lang="en-US" smtClean="0"/>
              <a:t>8/12/2025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BCCED8-4181-403D-BDC2-3B6692EDD01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EC8355-EAB0-4422-8D45-38D6561755C1}" type="datetimeFigureOut">
              <a:rPr lang="en-US" smtClean="0"/>
              <a:t>8/12/2025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BCCED8-4181-403D-BDC2-3B6692EDD01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6104" y="660067"/>
            <a:ext cx="2696166" cy="1051560"/>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744674" y="660067"/>
            <a:ext cx="7201297" cy="4648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6105" y="1775460"/>
            <a:ext cx="2696166" cy="35363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EC8355-EAB0-4422-8D45-38D6561755C1}" type="datetimeFigureOut">
              <a:rPr lang="en-US" smtClean="0"/>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BCCED8-4181-403D-BDC2-3B6692EDD010}" type="slidenum">
              <a:rPr lang="en-US" smtClean="0"/>
              <a:t>‹#›</a:t>
            </a:fld>
            <a:endParaRPr lang="en-US"/>
          </a:p>
        </p:txBody>
      </p:sp>
      <p:cxnSp>
        <p:nvCxnSpPr>
          <p:cNvPr id="9" name="Straight Connector 8"/>
          <p:cNvCxnSpPr/>
          <p:nvPr/>
        </p:nvCxnSpPr>
        <p:spPr>
          <a:xfrm rot="5400000">
            <a:off x="1173606" y="2983167"/>
            <a:ext cx="4648200" cy="200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6104" y="660400"/>
            <a:ext cx="2699926" cy="105410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602047" y="698502"/>
            <a:ext cx="7439941" cy="4583713"/>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76104" y="1778000"/>
            <a:ext cx="2696166" cy="35356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EC8355-EAB0-4422-8D45-38D6561755C1}" type="datetimeFigureOut">
              <a:rPr lang="en-US" smtClean="0"/>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BCCED8-4181-403D-BDC2-3B6692EDD01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C8355-EAB0-4422-8D45-38D6561755C1}"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CCED8-4181-403D-BDC2-3B6692EDD01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53504" y="508000"/>
            <a:ext cx="2592467" cy="48895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576104" y="508000"/>
            <a:ext cx="7585366" cy="4889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EC8355-EAB0-4422-8D45-38D6561755C1}"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CCED8-4181-403D-BDC2-3B6692EDD010}"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565" y="3366517"/>
            <a:ext cx="10005783" cy="1018033"/>
          </a:xfrm>
          <a:effectLst/>
        </p:spPr>
        <p:txBody>
          <a:bodyPr>
            <a:normAutofit/>
          </a:bodyPr>
          <a:lstStyle>
            <a:lvl1pPr algn="r">
              <a:defRPr sz="3000">
                <a:solidFill>
                  <a:srgbClr val="0070C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950565" y="4384551"/>
            <a:ext cx="10005783" cy="890779"/>
          </a:xfrm>
        </p:spPr>
        <p:txBody>
          <a:bodyPr>
            <a:normAutofit/>
          </a:bodyPr>
          <a:lstStyle>
            <a:lvl1pPr marL="0" indent="0" algn="r">
              <a:buNone/>
              <a:defRPr sz="2333">
                <a:solidFill>
                  <a:srgbClr val="609600"/>
                </a:solidFill>
              </a:defRPr>
            </a:lvl1pPr>
            <a:lvl2pPr marL="380985" indent="0" algn="ctr">
              <a:buNone/>
              <a:defRPr>
                <a:solidFill>
                  <a:schemeClr val="tx1">
                    <a:tint val="75000"/>
                  </a:schemeClr>
                </a:solidFill>
              </a:defRPr>
            </a:lvl2pPr>
            <a:lvl3pPr marL="761970" indent="0" algn="ctr">
              <a:buNone/>
              <a:defRPr>
                <a:solidFill>
                  <a:schemeClr val="tx1">
                    <a:tint val="75000"/>
                  </a:schemeClr>
                </a:solidFill>
              </a:defRPr>
            </a:lvl3pPr>
            <a:lvl4pPr marL="1142954" indent="0" algn="ctr">
              <a:buNone/>
              <a:defRPr>
                <a:solidFill>
                  <a:schemeClr val="tx1">
                    <a:tint val="75000"/>
                  </a:schemeClr>
                </a:solidFill>
              </a:defRPr>
            </a:lvl4pPr>
            <a:lvl5pPr marL="1523939" indent="0" algn="ctr">
              <a:buNone/>
              <a:defRPr>
                <a:solidFill>
                  <a:schemeClr val="tx1">
                    <a:tint val="75000"/>
                  </a:schemeClr>
                </a:solidFill>
              </a:defRPr>
            </a:lvl5pPr>
            <a:lvl6pPr marL="1904924" indent="0" algn="ctr">
              <a:buNone/>
              <a:defRPr>
                <a:solidFill>
                  <a:schemeClr val="tx1">
                    <a:tint val="75000"/>
                  </a:schemeClr>
                </a:solidFill>
              </a:defRPr>
            </a:lvl6pPr>
            <a:lvl7pPr marL="2285909" indent="0" algn="ctr">
              <a:buNone/>
              <a:defRPr>
                <a:solidFill>
                  <a:schemeClr val="tx1">
                    <a:tint val="75000"/>
                  </a:schemeClr>
                </a:solidFill>
              </a:defRPr>
            </a:lvl7pPr>
            <a:lvl8pPr marL="2666893" indent="0" algn="ctr">
              <a:buNone/>
              <a:defRPr>
                <a:solidFill>
                  <a:schemeClr val="tx1">
                    <a:tint val="75000"/>
                  </a:schemeClr>
                </a:solidFill>
              </a:defRPr>
            </a:lvl8pPr>
            <a:lvl9pPr marL="3047878" indent="0" algn="ctr">
              <a:buNone/>
              <a:defRPr>
                <a:solidFill>
                  <a:schemeClr val="tx1">
                    <a:tint val="75000"/>
                  </a:schemeClr>
                </a:solidFill>
              </a:defRPr>
            </a:lvl9pPr>
          </a:lstStyle>
          <a:p>
            <a:r>
              <a:rPr lang="en-US" dirty="0"/>
              <a:t>Click to edit </a:t>
            </a:r>
          </a:p>
          <a:p>
            <a:r>
              <a:rPr lang="en-US" dirty="0"/>
              <a:t>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48486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65727" y="948687"/>
            <a:ext cx="10369868" cy="381763"/>
          </a:xfrm>
        </p:spPr>
        <p:txBody>
          <a:bodyPr>
            <a:normAutofit/>
          </a:bodyPr>
          <a:lstStyle>
            <a:lvl1pPr algn="r">
              <a:defRPr sz="3000">
                <a:solidFill>
                  <a:srgbClr val="0070C0"/>
                </a:solidFill>
              </a:defRPr>
            </a:lvl1pPr>
          </a:lstStyle>
          <a:p>
            <a:r>
              <a:rPr lang="en-US" dirty="0"/>
              <a:t>Click to edit Master title style</a:t>
            </a:r>
          </a:p>
        </p:txBody>
      </p:sp>
      <p:sp>
        <p:nvSpPr>
          <p:cNvPr id="3" name="Content Placeholder 2"/>
          <p:cNvSpPr>
            <a:spLocks noGrp="1"/>
          </p:cNvSpPr>
          <p:nvPr>
            <p:ph idx="1"/>
          </p:nvPr>
        </p:nvSpPr>
        <p:spPr>
          <a:xfrm>
            <a:off x="565727" y="1330450"/>
            <a:ext cx="10369868" cy="3308608"/>
          </a:xfrm>
        </p:spPr>
        <p:txBody>
          <a:bodyPr/>
          <a:lstStyle>
            <a:lvl1pPr>
              <a:defRPr sz="2333">
                <a:solidFill>
                  <a:srgbClr val="253600"/>
                </a:solidFill>
              </a:defRPr>
            </a:lvl1pPr>
            <a:lvl2pPr>
              <a:defRPr>
                <a:solidFill>
                  <a:srgbClr val="253600"/>
                </a:solidFill>
              </a:defRPr>
            </a:lvl2pPr>
            <a:lvl3pPr>
              <a:defRPr>
                <a:solidFill>
                  <a:srgbClr val="253600"/>
                </a:solidFill>
              </a:defRPr>
            </a:lvl3pPr>
            <a:lvl4pPr>
              <a:defRPr>
                <a:solidFill>
                  <a:srgbClr val="253600"/>
                </a:solidFill>
              </a:defRPr>
            </a:lvl4pPr>
            <a:lvl5pPr>
              <a:defRPr>
                <a:solidFill>
                  <a:srgbClr val="2536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5105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97496" y="439671"/>
            <a:ext cx="8658849" cy="636271"/>
          </a:xfrm>
        </p:spPr>
        <p:txBody>
          <a:bodyPr>
            <a:normAutofit/>
          </a:bodyPr>
          <a:lstStyle>
            <a:lvl1pPr algn="l">
              <a:defRPr sz="3000">
                <a:solidFill>
                  <a:srgbClr val="0070C0"/>
                </a:solidFill>
              </a:defRPr>
            </a:lvl1pPr>
          </a:lstStyle>
          <a:p>
            <a:r>
              <a:rPr lang="en-US" dirty="0"/>
              <a:t>Click to edit Master title style</a:t>
            </a:r>
          </a:p>
        </p:txBody>
      </p:sp>
      <p:sp>
        <p:nvSpPr>
          <p:cNvPr id="3" name="Content Placeholder 2"/>
          <p:cNvSpPr>
            <a:spLocks noGrp="1"/>
          </p:cNvSpPr>
          <p:nvPr>
            <p:ph idx="1"/>
          </p:nvPr>
        </p:nvSpPr>
        <p:spPr>
          <a:xfrm>
            <a:off x="2297497" y="1075942"/>
            <a:ext cx="8658849" cy="3690371"/>
          </a:xfrm>
        </p:spPr>
        <p:txBody>
          <a:bodyPr/>
          <a:lstStyle>
            <a:lvl1pPr>
              <a:defRPr sz="2333">
                <a:solidFill>
                  <a:srgbClr val="253600"/>
                </a:solidFill>
              </a:defRPr>
            </a:lvl1pPr>
            <a:lvl2pPr>
              <a:defRPr>
                <a:solidFill>
                  <a:srgbClr val="253600"/>
                </a:solidFill>
              </a:defRPr>
            </a:lvl2pPr>
            <a:lvl3pPr>
              <a:defRPr>
                <a:solidFill>
                  <a:srgbClr val="253600"/>
                </a:solidFill>
              </a:defRPr>
            </a:lvl3pPr>
            <a:lvl4pPr>
              <a:defRPr>
                <a:solidFill>
                  <a:srgbClr val="253600"/>
                </a:solidFill>
              </a:defRPr>
            </a:lvl4pPr>
            <a:lvl5pPr>
              <a:defRPr>
                <a:solidFill>
                  <a:srgbClr val="2536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3597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0164" y="3672417"/>
            <a:ext cx="9793764" cy="1135063"/>
          </a:xfrm>
        </p:spPr>
        <p:txBody>
          <a:bodyPr anchor="t"/>
          <a:lstStyle>
            <a:lvl1pPr algn="l">
              <a:defRPr sz="3333" b="1" cap="all"/>
            </a:lvl1pPr>
          </a:lstStyle>
          <a:p>
            <a:r>
              <a:rPr lang="en-US"/>
              <a:t>Click to edit Master title style</a:t>
            </a:r>
          </a:p>
        </p:txBody>
      </p:sp>
      <p:sp>
        <p:nvSpPr>
          <p:cNvPr id="3" name="Text Placeholder 2"/>
          <p:cNvSpPr>
            <a:spLocks noGrp="1"/>
          </p:cNvSpPr>
          <p:nvPr>
            <p:ph type="body" idx="1"/>
          </p:nvPr>
        </p:nvSpPr>
        <p:spPr>
          <a:xfrm>
            <a:off x="910164" y="2422261"/>
            <a:ext cx="9793764" cy="1250156"/>
          </a:xfrm>
        </p:spPr>
        <p:txBody>
          <a:bodyPr anchor="b"/>
          <a:lstStyle>
            <a:lvl1pPr marL="0" indent="0">
              <a:buNone/>
              <a:defRPr sz="1667">
                <a:solidFill>
                  <a:schemeClr val="tx1">
                    <a:tint val="75000"/>
                  </a:schemeClr>
                </a:solidFill>
              </a:defRPr>
            </a:lvl1pPr>
            <a:lvl2pPr marL="380985" indent="0">
              <a:buNone/>
              <a:defRPr sz="1500">
                <a:solidFill>
                  <a:schemeClr val="tx1">
                    <a:tint val="75000"/>
                  </a:schemeClr>
                </a:solidFill>
              </a:defRPr>
            </a:lvl2pPr>
            <a:lvl3pPr marL="761970" indent="0">
              <a:buNone/>
              <a:defRPr sz="1333">
                <a:solidFill>
                  <a:schemeClr val="tx1">
                    <a:tint val="75000"/>
                  </a:schemeClr>
                </a:solidFill>
              </a:defRPr>
            </a:lvl3pPr>
            <a:lvl4pPr marL="1142954" indent="0">
              <a:buNone/>
              <a:defRPr sz="1167">
                <a:solidFill>
                  <a:schemeClr val="tx1">
                    <a:tint val="75000"/>
                  </a:schemeClr>
                </a:solidFill>
              </a:defRPr>
            </a:lvl4pPr>
            <a:lvl5pPr marL="1523939" indent="0">
              <a:buNone/>
              <a:defRPr sz="1167">
                <a:solidFill>
                  <a:schemeClr val="tx1">
                    <a:tint val="75000"/>
                  </a:schemeClr>
                </a:solidFill>
              </a:defRPr>
            </a:lvl5pPr>
            <a:lvl6pPr marL="1904924" indent="0">
              <a:buNone/>
              <a:defRPr sz="1167">
                <a:solidFill>
                  <a:schemeClr val="tx1">
                    <a:tint val="75000"/>
                  </a:schemeClr>
                </a:solidFill>
              </a:defRPr>
            </a:lvl6pPr>
            <a:lvl7pPr marL="2285909" indent="0">
              <a:buNone/>
              <a:defRPr sz="1167">
                <a:solidFill>
                  <a:schemeClr val="tx1">
                    <a:tint val="75000"/>
                  </a:schemeClr>
                </a:solidFill>
              </a:defRPr>
            </a:lvl7pPr>
            <a:lvl8pPr marL="2666893" indent="0">
              <a:buNone/>
              <a:defRPr sz="1167">
                <a:solidFill>
                  <a:schemeClr val="tx1">
                    <a:tint val="75000"/>
                  </a:schemeClr>
                </a:solidFill>
              </a:defRPr>
            </a:lvl8pPr>
            <a:lvl9pPr marL="3047878" indent="0">
              <a:buNone/>
              <a:defRPr sz="11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5281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6104" y="694179"/>
            <a:ext cx="10369868" cy="487186"/>
          </a:xfrm>
        </p:spPr>
        <p:txBody>
          <a:bodyPr/>
          <a:lstStyle/>
          <a:p>
            <a:r>
              <a:rPr lang="en-US"/>
              <a:t>Click to edit Master title style</a:t>
            </a:r>
          </a:p>
        </p:txBody>
      </p:sp>
      <p:sp>
        <p:nvSpPr>
          <p:cNvPr id="3" name="Content Placeholder 2"/>
          <p:cNvSpPr>
            <a:spLocks noGrp="1"/>
          </p:cNvSpPr>
          <p:nvPr>
            <p:ph sz="half" idx="1"/>
          </p:nvPr>
        </p:nvSpPr>
        <p:spPr>
          <a:xfrm>
            <a:off x="576104" y="1333500"/>
            <a:ext cx="5088916"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7055" y="1333500"/>
            <a:ext cx="5088916"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5795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5727" y="821434"/>
            <a:ext cx="10369868" cy="443483"/>
          </a:xfrm>
        </p:spPr>
        <p:txBody>
          <a:bodyPr>
            <a:normAutofit/>
          </a:bodyPr>
          <a:lstStyle>
            <a:lvl1pPr algn="r">
              <a:defRPr sz="3000">
                <a:solidFill>
                  <a:srgbClr val="0070C0"/>
                </a:solidFill>
              </a:defRPr>
            </a:lvl1pPr>
          </a:lstStyle>
          <a:p>
            <a:r>
              <a:rPr lang="en-US" dirty="0"/>
              <a:t>Click to edit Master title style</a:t>
            </a:r>
          </a:p>
        </p:txBody>
      </p:sp>
      <p:sp>
        <p:nvSpPr>
          <p:cNvPr id="3" name="Text Placeholder 2"/>
          <p:cNvSpPr>
            <a:spLocks noGrp="1"/>
          </p:cNvSpPr>
          <p:nvPr>
            <p:ph type="body" idx="1"/>
          </p:nvPr>
        </p:nvSpPr>
        <p:spPr>
          <a:xfrm>
            <a:off x="565727" y="1314581"/>
            <a:ext cx="5090917" cy="533135"/>
          </a:xfrm>
        </p:spPr>
        <p:txBody>
          <a:bodyPr anchor="b"/>
          <a:lstStyle>
            <a:lvl1pPr marL="0" indent="0">
              <a:buNone/>
              <a:defRPr sz="2000" b="1">
                <a:solidFill>
                  <a:srgbClr val="253600"/>
                </a:solidFill>
              </a:defRPr>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dirty="0"/>
              <a:t>Click to edit Master text styles</a:t>
            </a:r>
          </a:p>
        </p:txBody>
      </p:sp>
      <p:sp>
        <p:nvSpPr>
          <p:cNvPr id="4" name="Content Placeholder 3"/>
          <p:cNvSpPr>
            <a:spLocks noGrp="1"/>
          </p:cNvSpPr>
          <p:nvPr>
            <p:ph sz="half" idx="2"/>
          </p:nvPr>
        </p:nvSpPr>
        <p:spPr>
          <a:xfrm>
            <a:off x="565727" y="1839467"/>
            <a:ext cx="5090917" cy="2529215"/>
          </a:xfrm>
        </p:spPr>
        <p:txBody>
          <a:bodyPr/>
          <a:lstStyle>
            <a:lvl1pPr>
              <a:defRPr sz="2000">
                <a:solidFill>
                  <a:srgbClr val="253600"/>
                </a:solidFill>
              </a:defRPr>
            </a:lvl1pPr>
            <a:lvl2pPr>
              <a:defRPr sz="1667">
                <a:solidFill>
                  <a:srgbClr val="253600"/>
                </a:solidFill>
              </a:defRPr>
            </a:lvl2pPr>
            <a:lvl3pPr>
              <a:defRPr sz="1500">
                <a:solidFill>
                  <a:srgbClr val="253600"/>
                </a:solidFill>
              </a:defRPr>
            </a:lvl3pPr>
            <a:lvl4pPr>
              <a:defRPr sz="1333">
                <a:solidFill>
                  <a:srgbClr val="253600"/>
                </a:solidFill>
              </a:defRPr>
            </a:lvl4pPr>
            <a:lvl5pPr>
              <a:defRPr sz="1333">
                <a:solidFill>
                  <a:srgbClr val="253600"/>
                </a:solidFill>
              </a:defRPr>
            </a:lvl5pPr>
            <a:lvl6pPr>
              <a:defRPr sz="1333"/>
            </a:lvl6pPr>
            <a:lvl7pPr>
              <a:defRPr sz="1333"/>
            </a:lvl7pPr>
            <a:lvl8pPr>
              <a:defRPr sz="1333"/>
            </a:lvl8pPr>
            <a:lvl9pPr>
              <a:defRPr sz="13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842678" y="1314581"/>
            <a:ext cx="5092917" cy="533135"/>
          </a:xfrm>
        </p:spPr>
        <p:txBody>
          <a:bodyPr anchor="b"/>
          <a:lstStyle>
            <a:lvl1pPr marL="0" indent="0">
              <a:buNone/>
              <a:defRPr sz="2000" b="1">
                <a:solidFill>
                  <a:srgbClr val="253600"/>
                </a:solidFill>
              </a:defRPr>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dirty="0"/>
              <a:t>Click to edit Master text styles</a:t>
            </a:r>
          </a:p>
        </p:txBody>
      </p:sp>
      <p:sp>
        <p:nvSpPr>
          <p:cNvPr id="6" name="Content Placeholder 5"/>
          <p:cNvSpPr>
            <a:spLocks noGrp="1"/>
          </p:cNvSpPr>
          <p:nvPr>
            <p:ph sz="quarter" idx="4"/>
          </p:nvPr>
        </p:nvSpPr>
        <p:spPr>
          <a:xfrm>
            <a:off x="5842678" y="1839467"/>
            <a:ext cx="5092917" cy="2529215"/>
          </a:xfrm>
        </p:spPr>
        <p:txBody>
          <a:bodyPr/>
          <a:lstStyle>
            <a:lvl1pPr>
              <a:defRPr sz="2000">
                <a:solidFill>
                  <a:srgbClr val="253600"/>
                </a:solidFill>
              </a:defRPr>
            </a:lvl1pPr>
            <a:lvl2pPr>
              <a:defRPr sz="1667">
                <a:solidFill>
                  <a:srgbClr val="253600"/>
                </a:solidFill>
              </a:defRPr>
            </a:lvl2pPr>
            <a:lvl3pPr>
              <a:defRPr sz="1500">
                <a:solidFill>
                  <a:srgbClr val="253600"/>
                </a:solidFill>
              </a:defRPr>
            </a:lvl3pPr>
            <a:lvl4pPr>
              <a:defRPr sz="1333">
                <a:solidFill>
                  <a:srgbClr val="253600"/>
                </a:solidFill>
              </a:defRPr>
            </a:lvl4pPr>
            <a:lvl5pPr>
              <a:defRPr sz="1333">
                <a:solidFill>
                  <a:srgbClr val="253600"/>
                </a:solidFill>
              </a:defRPr>
            </a:lvl5pPr>
            <a:lvl6pPr>
              <a:defRPr sz="1333"/>
            </a:lvl6pPr>
            <a:lvl7pPr>
              <a:defRPr sz="1333"/>
            </a:lvl7pPr>
            <a:lvl8pPr>
              <a:defRPr sz="1333"/>
            </a:lvl8pPr>
            <a:lvl9pPr>
              <a:defRPr sz="13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5060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73523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67999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6105" y="227542"/>
            <a:ext cx="3790683" cy="968375"/>
          </a:xfrm>
        </p:spPr>
        <p:txBody>
          <a:bodyPr anchor="b"/>
          <a:lstStyle>
            <a:lvl1pPr algn="l">
              <a:defRPr sz="1667" b="1"/>
            </a:lvl1pPr>
          </a:lstStyle>
          <a:p>
            <a:r>
              <a:rPr lang="en-US"/>
              <a:t>Click to edit Master title style</a:t>
            </a:r>
          </a:p>
        </p:txBody>
      </p:sp>
      <p:sp>
        <p:nvSpPr>
          <p:cNvPr id="3" name="Content Placeholder 2"/>
          <p:cNvSpPr>
            <a:spLocks noGrp="1"/>
          </p:cNvSpPr>
          <p:nvPr>
            <p:ph idx="1"/>
          </p:nvPr>
        </p:nvSpPr>
        <p:spPr>
          <a:xfrm>
            <a:off x="4504811" y="227542"/>
            <a:ext cx="6441160" cy="487759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6105" y="1195917"/>
            <a:ext cx="3790683" cy="3909219"/>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38941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58407" y="4000500"/>
            <a:ext cx="6913245" cy="472282"/>
          </a:xfrm>
        </p:spPr>
        <p:txBody>
          <a:bodyPr anchor="b"/>
          <a:lstStyle>
            <a:lvl1pPr algn="l">
              <a:defRPr sz="1667" b="1"/>
            </a:lvl1pPr>
          </a:lstStyle>
          <a:p>
            <a:r>
              <a:rPr lang="en-US"/>
              <a:t>Click to edit Master title style</a:t>
            </a:r>
          </a:p>
        </p:txBody>
      </p:sp>
      <p:sp>
        <p:nvSpPr>
          <p:cNvPr id="3" name="Picture Placeholder 2"/>
          <p:cNvSpPr>
            <a:spLocks noGrp="1"/>
          </p:cNvSpPr>
          <p:nvPr>
            <p:ph type="pic" idx="1"/>
          </p:nvPr>
        </p:nvSpPr>
        <p:spPr>
          <a:xfrm>
            <a:off x="2258407" y="510646"/>
            <a:ext cx="6913245" cy="3429000"/>
          </a:xfrm>
        </p:spPr>
        <p:txBody>
          <a:bodyPr/>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endParaRPr lang="en-US"/>
          </a:p>
        </p:txBody>
      </p:sp>
      <p:sp>
        <p:nvSpPr>
          <p:cNvPr id="4" name="Text Placeholder 3"/>
          <p:cNvSpPr>
            <a:spLocks noGrp="1"/>
          </p:cNvSpPr>
          <p:nvPr>
            <p:ph type="body" sz="half" idx="2"/>
          </p:nvPr>
        </p:nvSpPr>
        <p:spPr>
          <a:xfrm>
            <a:off x="2258407" y="4472782"/>
            <a:ext cx="6913245" cy="670718"/>
          </a:xfr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86869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28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53504" y="228865"/>
            <a:ext cx="2592467"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6104" y="228865"/>
            <a:ext cx="7585366"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0133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83988"/>
            <a:ext cx="11522075" cy="190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76104" y="444500"/>
            <a:ext cx="10369868" cy="8255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76104" y="1333500"/>
            <a:ext cx="10369868" cy="4064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1522075" cy="30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576104" y="15240"/>
            <a:ext cx="3648657" cy="274320"/>
          </a:xfrm>
          <a:prstGeom prst="rect">
            <a:avLst/>
          </a:prstGeom>
        </p:spPr>
        <p:txBody>
          <a:bodyPr vert="horz" lIns="91440" tIns="45720" rIns="91440" bIns="45720" rtlCol="0" anchor="ctr"/>
          <a:lstStyle>
            <a:lvl1pPr algn="l">
              <a:defRPr sz="1200">
                <a:solidFill>
                  <a:srgbClr val="FFFFFF"/>
                </a:solidFill>
              </a:defRPr>
            </a:lvl1pPr>
          </a:lstStyle>
          <a:p>
            <a:fld id="{BEEC8355-EAB0-4422-8D45-38D6561755C1}" type="datetimeFigureOut">
              <a:rPr lang="en-US" smtClean="0"/>
              <a:t>8/12/2025</a:t>
            </a:fld>
            <a:endParaRPr lang="en-US"/>
          </a:p>
        </p:txBody>
      </p:sp>
      <p:sp>
        <p:nvSpPr>
          <p:cNvPr id="5" name="Footer Placeholder 4"/>
          <p:cNvSpPr>
            <a:spLocks noGrp="1"/>
          </p:cNvSpPr>
          <p:nvPr>
            <p:ph type="ftr" sz="quarter" idx="3"/>
          </p:nvPr>
        </p:nvSpPr>
        <p:spPr>
          <a:xfrm>
            <a:off x="4320778" y="15240"/>
            <a:ext cx="5184934" cy="274320"/>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9601729" y="15240"/>
            <a:ext cx="1344242" cy="274320"/>
          </a:xfrm>
          <a:prstGeom prst="rect">
            <a:avLst/>
          </a:prstGeom>
        </p:spPr>
        <p:txBody>
          <a:bodyPr vert="horz" lIns="91440" tIns="45720" rIns="91440" bIns="45720" rtlCol="0" anchor="ctr"/>
          <a:lstStyle>
            <a:lvl1pPr algn="l">
              <a:defRPr sz="1400" b="1">
                <a:solidFill>
                  <a:srgbClr val="FFFFFF"/>
                </a:solidFill>
              </a:defRPr>
            </a:lvl1pPr>
          </a:lstStyle>
          <a:p>
            <a:fld id="{E1BCCED8-4181-403D-BDC2-3B6692EDD01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104" y="228865"/>
            <a:ext cx="10369868" cy="952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6104" y="1333500"/>
            <a:ext cx="10369868" cy="37716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6104" y="5296959"/>
            <a:ext cx="2688484" cy="304271"/>
          </a:xfrm>
          <a:prstGeom prst="rect">
            <a:avLst/>
          </a:prstGeom>
        </p:spPr>
        <p:txBody>
          <a:bodyPr vert="horz" lIns="91440" tIns="45720" rIns="91440" bIns="45720" rtlCol="0" anchor="ctr"/>
          <a:lstStyle>
            <a:lvl1pPr algn="l">
              <a:defRPr sz="1000">
                <a:solidFill>
                  <a:schemeClr val="tx1">
                    <a:tint val="75000"/>
                  </a:schemeClr>
                </a:solidFill>
              </a:defRPr>
            </a:lvl1pPr>
          </a:lstStyle>
          <a:p>
            <a:fld id="{53074F12-AA26-4AC8-9962-C36BB8F32554}" type="datetimeFigureOut">
              <a:rPr lang="en-US" smtClean="0">
                <a:solidFill>
                  <a:prstClr val="black">
                    <a:tint val="75000"/>
                  </a:prstClr>
                </a:solidFill>
              </a:rPr>
              <a:pPr/>
              <a:t>8/12/2025</a:t>
            </a:fld>
            <a:endParaRPr lang="en-US">
              <a:solidFill>
                <a:prstClr val="black">
                  <a:tint val="75000"/>
                </a:prstClr>
              </a:solidFill>
            </a:endParaRPr>
          </a:p>
        </p:txBody>
      </p:sp>
      <p:sp>
        <p:nvSpPr>
          <p:cNvPr id="5" name="Footer Placeholder 4"/>
          <p:cNvSpPr>
            <a:spLocks noGrp="1"/>
          </p:cNvSpPr>
          <p:nvPr>
            <p:ph type="ftr" sz="quarter" idx="3"/>
          </p:nvPr>
        </p:nvSpPr>
        <p:spPr>
          <a:xfrm>
            <a:off x="3936709" y="5296959"/>
            <a:ext cx="3648657"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257487" y="5296959"/>
            <a:ext cx="2688484" cy="304271"/>
          </a:xfrm>
          <a:prstGeom prst="rect">
            <a:avLst/>
          </a:prstGeom>
        </p:spPr>
        <p:txBody>
          <a:bodyPr vert="horz" lIns="91440" tIns="45720" rIns="91440" bIns="45720" rtlCol="0" anchor="ctr"/>
          <a:lstStyle>
            <a:lvl1pPr algn="r">
              <a:defRPr sz="1000">
                <a:solidFill>
                  <a:schemeClr val="tx1">
                    <a:tint val="75000"/>
                  </a:schemeClr>
                </a:solidFill>
              </a:defRPr>
            </a:lvl1p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02484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emf"/><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image" Target="../media/image26.png"/><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jpe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jpe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41.png"/><Relationship Id="rId3" Type="http://schemas.openxmlformats.org/officeDocument/2006/relationships/image" Target="../media/image28.png"/><Relationship Id="rId7" Type="http://schemas.openxmlformats.org/officeDocument/2006/relationships/image" Target="../media/image43.png"/><Relationship Id="rId12" Type="http://schemas.openxmlformats.org/officeDocument/2006/relationships/image" Target="../media/image40.png"/><Relationship Id="rId17" Type="http://schemas.openxmlformats.org/officeDocument/2006/relationships/image" Target="../media/image38.png"/><Relationship Id="rId2" Type="http://schemas.openxmlformats.org/officeDocument/2006/relationships/image" Target="../media/image26.png"/><Relationship Id="rId16"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39.png"/><Relationship Id="rId5" Type="http://schemas.openxmlformats.org/officeDocument/2006/relationships/image" Target="../media/image27.png"/><Relationship Id="rId15" Type="http://schemas.openxmlformats.org/officeDocument/2006/relationships/image" Target="../media/image36.png"/><Relationship Id="rId10" Type="http://schemas.openxmlformats.org/officeDocument/2006/relationships/image" Target="../media/image44.gif"/><Relationship Id="rId4" Type="http://schemas.openxmlformats.org/officeDocument/2006/relationships/image" Target="../media/image31.png"/><Relationship Id="rId9" Type="http://schemas.openxmlformats.org/officeDocument/2006/relationships/image" Target="../media/image33.png"/><Relationship Id="rId14" Type="http://schemas.openxmlformats.org/officeDocument/2006/relationships/image" Target="../media/image45.png"/></Relationships>
</file>

<file path=ppt/slides/_rels/slide15.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52.png"/><Relationship Id="rId18" Type="http://schemas.openxmlformats.org/officeDocument/2006/relationships/image" Target="../media/image40.png"/><Relationship Id="rId3" Type="http://schemas.openxmlformats.org/officeDocument/2006/relationships/image" Target="../media/image44.gif"/><Relationship Id="rId21" Type="http://schemas.openxmlformats.org/officeDocument/2006/relationships/image" Target="../media/image36.png"/><Relationship Id="rId7" Type="http://schemas.openxmlformats.org/officeDocument/2006/relationships/image" Target="../media/image50.png"/><Relationship Id="rId12" Type="http://schemas.openxmlformats.org/officeDocument/2006/relationships/image" Target="../media/image28.png"/><Relationship Id="rId17" Type="http://schemas.openxmlformats.org/officeDocument/2006/relationships/image" Target="../media/image39.png"/><Relationship Id="rId2" Type="http://schemas.openxmlformats.org/officeDocument/2006/relationships/image" Target="../media/image46.png"/><Relationship Id="rId16" Type="http://schemas.openxmlformats.org/officeDocument/2006/relationships/image" Target="../media/image54.png"/><Relationship Id="rId20"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27.png"/><Relationship Id="rId5" Type="http://schemas.openxmlformats.org/officeDocument/2006/relationships/image" Target="../media/image48.png"/><Relationship Id="rId15" Type="http://schemas.openxmlformats.org/officeDocument/2006/relationships/image" Target="../media/image32.png"/><Relationship Id="rId23" Type="http://schemas.openxmlformats.org/officeDocument/2006/relationships/image" Target="../media/image38.png"/><Relationship Id="rId10" Type="http://schemas.openxmlformats.org/officeDocument/2006/relationships/image" Target="../media/image34.jpeg"/><Relationship Id="rId19" Type="http://schemas.openxmlformats.org/officeDocument/2006/relationships/image" Target="../media/image41.png"/><Relationship Id="rId4" Type="http://schemas.openxmlformats.org/officeDocument/2006/relationships/image" Target="../media/image47.png"/><Relationship Id="rId9" Type="http://schemas.openxmlformats.org/officeDocument/2006/relationships/image" Target="../media/image51.png"/><Relationship Id="rId14" Type="http://schemas.openxmlformats.org/officeDocument/2006/relationships/image" Target="../media/image53.png"/><Relationship Id="rId22"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54.png"/><Relationship Id="rId18" Type="http://schemas.openxmlformats.org/officeDocument/2006/relationships/image" Target="../media/image36.png"/><Relationship Id="rId3" Type="http://schemas.openxmlformats.org/officeDocument/2006/relationships/image" Target="../media/image44.gif"/><Relationship Id="rId21" Type="http://schemas.openxmlformats.org/officeDocument/2006/relationships/image" Target="../media/image49.png"/><Relationship Id="rId7" Type="http://schemas.openxmlformats.org/officeDocument/2006/relationships/image" Target="../media/image34.jpeg"/><Relationship Id="rId12" Type="http://schemas.openxmlformats.org/officeDocument/2006/relationships/image" Target="../media/image32.png"/><Relationship Id="rId17" Type="http://schemas.openxmlformats.org/officeDocument/2006/relationships/image" Target="../media/image45.png"/><Relationship Id="rId2" Type="http://schemas.openxmlformats.org/officeDocument/2006/relationships/image" Target="../media/image46.png"/><Relationship Id="rId16" Type="http://schemas.openxmlformats.org/officeDocument/2006/relationships/image" Target="../media/image41.png"/><Relationship Id="rId20"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3.png"/><Relationship Id="rId5" Type="http://schemas.openxmlformats.org/officeDocument/2006/relationships/image" Target="../media/image35.jpeg"/><Relationship Id="rId15" Type="http://schemas.openxmlformats.org/officeDocument/2006/relationships/image" Target="../media/image40.png"/><Relationship Id="rId10" Type="http://schemas.openxmlformats.org/officeDocument/2006/relationships/image" Target="../media/image52.png"/><Relationship Id="rId19" Type="http://schemas.openxmlformats.org/officeDocument/2006/relationships/image" Target="../media/image37.png"/><Relationship Id="rId4" Type="http://schemas.openxmlformats.org/officeDocument/2006/relationships/image" Target="../media/image47.png"/><Relationship Id="rId9" Type="http://schemas.openxmlformats.org/officeDocument/2006/relationships/image" Target="../media/image28.png"/><Relationship Id="rId14" Type="http://schemas.openxmlformats.org/officeDocument/2006/relationships/image" Target="../media/image39.png"/><Relationship Id="rId22" Type="http://schemas.openxmlformats.org/officeDocument/2006/relationships/image" Target="../media/image55.png"/></Relationships>
</file>

<file path=ppt/slides/_rels/slide17.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59.png"/><Relationship Id="rId18" Type="http://schemas.openxmlformats.org/officeDocument/2006/relationships/image" Target="../media/image41.png"/><Relationship Id="rId3" Type="http://schemas.openxmlformats.org/officeDocument/2006/relationships/image" Target="../media/image44.gif"/><Relationship Id="rId21" Type="http://schemas.openxmlformats.org/officeDocument/2006/relationships/image" Target="../media/image37.png"/><Relationship Id="rId7" Type="http://schemas.openxmlformats.org/officeDocument/2006/relationships/image" Target="../media/image51.png"/><Relationship Id="rId12" Type="http://schemas.openxmlformats.org/officeDocument/2006/relationships/image" Target="../media/image58.png"/><Relationship Id="rId17" Type="http://schemas.openxmlformats.org/officeDocument/2006/relationships/image" Target="../media/image40.png"/><Relationship Id="rId2" Type="http://schemas.openxmlformats.org/officeDocument/2006/relationships/image" Target="../media/image46.png"/><Relationship Id="rId16" Type="http://schemas.openxmlformats.org/officeDocument/2006/relationships/image" Target="../media/image39.pn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5.jpeg"/><Relationship Id="rId11" Type="http://schemas.openxmlformats.org/officeDocument/2006/relationships/image" Target="../media/image28.png"/><Relationship Id="rId5" Type="http://schemas.openxmlformats.org/officeDocument/2006/relationships/image" Target="../media/image34.jpeg"/><Relationship Id="rId15" Type="http://schemas.openxmlformats.org/officeDocument/2006/relationships/image" Target="../media/image60.png"/><Relationship Id="rId23" Type="http://schemas.openxmlformats.org/officeDocument/2006/relationships/image" Target="../media/image55.png"/><Relationship Id="rId10" Type="http://schemas.openxmlformats.org/officeDocument/2006/relationships/image" Target="../media/image27.png"/><Relationship Id="rId19" Type="http://schemas.openxmlformats.org/officeDocument/2006/relationships/image" Target="../media/image45.png"/><Relationship Id="rId4" Type="http://schemas.openxmlformats.org/officeDocument/2006/relationships/image" Target="../media/image56.png"/><Relationship Id="rId9" Type="http://schemas.openxmlformats.org/officeDocument/2006/relationships/image" Target="../media/image50.png"/><Relationship Id="rId14" Type="http://schemas.openxmlformats.org/officeDocument/2006/relationships/image" Target="../media/image32.png"/><Relationship Id="rId22"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p:nvPr/>
        </p:nvSpPr>
        <p:spPr>
          <a:xfrm>
            <a:off x="5926500" y="20683"/>
            <a:ext cx="5625737" cy="5808617"/>
          </a:xfrm>
          <a:custGeom>
            <a:avLst/>
            <a:gdLst>
              <a:gd name="connsiteX0" fmla="*/ 5625737 w 5625737"/>
              <a:gd name="connsiteY0" fmla="*/ 1837509 h 5808617"/>
              <a:gd name="connsiteX1" fmla="*/ 243840 w 5625737"/>
              <a:gd name="connsiteY1" fmla="*/ 0 h 5808617"/>
              <a:gd name="connsiteX2" fmla="*/ 0 w 5625737"/>
              <a:gd name="connsiteY2" fmla="*/ 5390606 h 5808617"/>
              <a:gd name="connsiteX3" fmla="*/ 905691 w 5625737"/>
              <a:gd name="connsiteY3" fmla="*/ 5808617 h 5808617"/>
              <a:gd name="connsiteX4" fmla="*/ 5564777 w 5625737"/>
              <a:gd name="connsiteY4" fmla="*/ 5747657 h 5808617"/>
              <a:gd name="connsiteX5" fmla="*/ 5625737 w 5625737"/>
              <a:gd name="connsiteY5" fmla="*/ 1837509 h 580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5737" h="5808617">
                <a:moveTo>
                  <a:pt x="5625737" y="1837509"/>
                </a:moveTo>
                <a:lnTo>
                  <a:pt x="243840" y="0"/>
                </a:lnTo>
                <a:lnTo>
                  <a:pt x="0" y="5390606"/>
                </a:lnTo>
                <a:lnTo>
                  <a:pt x="905691" y="5808617"/>
                </a:lnTo>
                <a:lnTo>
                  <a:pt x="5564777" y="5747657"/>
                </a:lnTo>
                <a:lnTo>
                  <a:pt x="5625737" y="1837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70637" y="1790700"/>
            <a:ext cx="4999038" cy="1676400"/>
          </a:xfrm>
        </p:spPr>
        <p:txBody>
          <a:bodyPr>
            <a:normAutofit fontScale="90000"/>
          </a:bodyPr>
          <a:lstStyle/>
          <a:p>
            <a:pPr algn="ctr" rtl="1"/>
            <a:r>
              <a:rPr lang="ar-JO" sz="2700" b="1" dirty="0">
                <a:solidFill>
                  <a:srgbClr val="002060"/>
                </a:solidFill>
                <a:latin typeface="29LT Bukra Bold" panose="000B0903020204020204" pitchFamily="34" charset="-78"/>
                <a:cs typeface="AdvertisingBold" pitchFamily="2" charset="-78"/>
              </a:rPr>
              <a:t>الخدمات الوطنية السحابية</a:t>
            </a:r>
            <a:br>
              <a:rPr lang="ar-JO" sz="2700" b="1" dirty="0">
                <a:solidFill>
                  <a:srgbClr val="002060"/>
                </a:solidFill>
                <a:latin typeface="29LT Bukra Bold" panose="000B0903020204020204" pitchFamily="34" charset="-78"/>
                <a:cs typeface="AdvertisingBold" pitchFamily="2" charset="-78"/>
              </a:rPr>
            </a:br>
            <a:r>
              <a:rPr lang="ar-JO" sz="2700" b="1" dirty="0">
                <a:solidFill>
                  <a:srgbClr val="002060"/>
                </a:solidFill>
                <a:latin typeface="29LT Bukra Bold" panose="000B0903020204020204" pitchFamily="34" charset="-78"/>
                <a:cs typeface="AdvertisingBold" pitchFamily="2" charset="-78"/>
              </a:rPr>
              <a:t>وتوطين البيانات</a:t>
            </a:r>
            <a:br>
              <a:rPr lang="ar-JO" sz="2700" b="1" dirty="0">
                <a:solidFill>
                  <a:srgbClr val="002060"/>
                </a:solidFill>
                <a:latin typeface="29LT Bukra Bold" panose="000B0903020204020204" pitchFamily="34" charset="-78"/>
                <a:cs typeface="AdvertisingBold" pitchFamily="2" charset="-78"/>
              </a:rPr>
            </a:br>
            <a:br>
              <a:rPr lang="ar-JO" sz="2700" b="1" dirty="0">
                <a:solidFill>
                  <a:srgbClr val="002060"/>
                </a:solidFill>
                <a:latin typeface="29LT Bukra Bold" panose="000B0903020204020204" pitchFamily="34" charset="-78"/>
                <a:cs typeface="AdvertisingBold" pitchFamily="2" charset="-78"/>
              </a:rPr>
            </a:br>
            <a:r>
              <a:rPr lang="ar-JO" sz="2700" b="1" dirty="0">
                <a:solidFill>
                  <a:srgbClr val="002060"/>
                </a:solidFill>
                <a:latin typeface="29LT Bukra Bold" panose="000B0903020204020204" pitchFamily="34" charset="-78"/>
                <a:cs typeface="AdvertisingBold" pitchFamily="2" charset="-78"/>
              </a:rPr>
              <a:t>الواقع و</a:t>
            </a:r>
            <a:r>
              <a:rPr lang="en-US" sz="2700" b="1" dirty="0">
                <a:solidFill>
                  <a:srgbClr val="002060"/>
                </a:solidFill>
                <a:latin typeface="29LT Bukra Bold" panose="000B0903020204020204" pitchFamily="34" charset="-78"/>
                <a:cs typeface="AdvertisingBold" pitchFamily="2" charset="-78"/>
              </a:rPr>
              <a:t> </a:t>
            </a:r>
            <a:r>
              <a:rPr lang="ar-JO" sz="2700" b="1" dirty="0">
                <a:solidFill>
                  <a:srgbClr val="002060"/>
                </a:solidFill>
                <a:latin typeface="29LT Bukra Bold" panose="000B0903020204020204" pitchFamily="34" charset="-78"/>
                <a:cs typeface="AdvertisingBold" pitchFamily="2" charset="-78"/>
              </a:rPr>
              <a:t>الطموح</a:t>
            </a:r>
            <a:endParaRPr lang="en-US" sz="2700" b="1" dirty="0">
              <a:solidFill>
                <a:srgbClr val="002060"/>
              </a:solidFill>
              <a:latin typeface="29LT Bukra Bold" panose="000B0903020204020204" pitchFamily="34" charset="-78"/>
              <a:cs typeface="AdvertisingBold" pitchFamily="2" charset="-78"/>
            </a:endParaRPr>
          </a:p>
        </p:txBody>
      </p:sp>
      <p:sp>
        <p:nvSpPr>
          <p:cNvPr id="3" name="Subtitle 2"/>
          <p:cNvSpPr>
            <a:spLocks noGrp="1"/>
          </p:cNvSpPr>
          <p:nvPr>
            <p:ph type="subTitle" idx="1"/>
          </p:nvPr>
        </p:nvSpPr>
        <p:spPr>
          <a:xfrm>
            <a:off x="731837" y="4866287"/>
            <a:ext cx="2590801" cy="660503"/>
          </a:xfrm>
        </p:spPr>
        <p:txBody>
          <a:bodyPr>
            <a:normAutofit/>
          </a:bodyPr>
          <a:lstStyle/>
          <a:p>
            <a:pPr algn="l"/>
            <a:r>
              <a:rPr lang="en-US" sz="2400" dirty="0">
                <a:solidFill>
                  <a:schemeClr val="bg1"/>
                </a:solidFill>
              </a:rPr>
              <a:t>Augst – </a:t>
            </a:r>
            <a:r>
              <a:rPr lang="ar-JO" sz="2400" dirty="0">
                <a:solidFill>
                  <a:schemeClr val="bg1"/>
                </a:solidFill>
              </a:rPr>
              <a:t>2025</a:t>
            </a:r>
            <a:endParaRPr lang="en-US" sz="2400" dirty="0">
              <a:solidFill>
                <a:schemeClr val="bg1"/>
              </a:solidFill>
            </a:endParaRPr>
          </a:p>
        </p:txBody>
      </p:sp>
      <p:sp>
        <p:nvSpPr>
          <p:cNvPr id="5" name="Rectangle 4"/>
          <p:cNvSpPr/>
          <p:nvPr/>
        </p:nvSpPr>
        <p:spPr>
          <a:xfrm rot="1376237">
            <a:off x="1024370" y="3581621"/>
            <a:ext cx="4366901" cy="584775"/>
          </a:xfrm>
          <a:prstGeom prst="rect">
            <a:avLst/>
          </a:prstGeom>
        </p:spPr>
        <p:txBody>
          <a:bodyPr wrap="none">
            <a:spAutoFit/>
          </a:bodyPr>
          <a:lstStyle/>
          <a:p>
            <a:pPr algn="ctr"/>
            <a:r>
              <a:rPr lang="ar-YE" sz="1600" b="1" dirty="0">
                <a:solidFill>
                  <a:srgbClr val="002060"/>
                </a:solidFill>
                <a:latin typeface="29LT Bukra Bold" panose="000B0903020204020204" pitchFamily="34" charset="-78"/>
                <a:cs typeface="29LT Bukra Bold" panose="000B0903020204020204" pitchFamily="34" charset="-78"/>
              </a:rPr>
              <a:t>م. عاصم محمد الوادعي</a:t>
            </a:r>
          </a:p>
          <a:p>
            <a:r>
              <a:rPr lang="ar-YE" sz="1600" b="1" dirty="0">
                <a:solidFill>
                  <a:srgbClr val="002060"/>
                </a:solidFill>
                <a:latin typeface="29LT Bukra Bold" panose="000B0903020204020204" pitchFamily="34" charset="-78"/>
                <a:cs typeface="29LT Bukra Bold" panose="000B0903020204020204" pitchFamily="34" charset="-78"/>
              </a:rPr>
              <a:t>قسم استضافة المواقع وبرمجيات الانترنت</a:t>
            </a:r>
            <a:endParaRPr lang="en-US" sz="1600" dirty="0"/>
          </a:p>
        </p:txBody>
      </p:sp>
      <p:pic>
        <p:nvPicPr>
          <p:cNvPr id="5122" name="Picture 2" descr="Our Partners - TeleYemen - Ho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7091" y="4517619"/>
            <a:ext cx="2009162" cy="9543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755506A-A488-48D5-053F-2A9C2A791E04}"/>
              </a:ext>
            </a:extLst>
          </p:cNvPr>
          <p:cNvPicPr>
            <a:picLocks noChangeAspect="1"/>
          </p:cNvPicPr>
          <p:nvPr/>
        </p:nvPicPr>
        <p:blipFill>
          <a:blip r:embed="rId3"/>
          <a:stretch>
            <a:fillRect/>
          </a:stretch>
        </p:blipFill>
        <p:spPr>
          <a:xfrm>
            <a:off x="6751637" y="2282869"/>
            <a:ext cx="1076539" cy="692061"/>
          </a:xfrm>
          <a:prstGeom prst="rect">
            <a:avLst/>
          </a:prstGeom>
        </p:spPr>
      </p:pic>
    </p:spTree>
    <p:extLst>
      <p:ext uri="{BB962C8B-B14F-4D97-AF65-F5344CB8AC3E}">
        <p14:creationId xmlns:p14="http://schemas.microsoft.com/office/powerpoint/2010/main" val="510342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18437" y="876300"/>
            <a:ext cx="2209800" cy="369332"/>
          </a:xfrm>
        </p:spPr>
        <p:txBody>
          <a:bodyPr wrap="square">
            <a:spAutoFit/>
          </a:bodyPr>
          <a:lstStyle/>
          <a:p>
            <a:pPr algn="ctr" defTabSz="914400"/>
            <a:r>
              <a:rPr lang="ar-YE" sz="1800" b="1" dirty="0">
                <a:solidFill>
                  <a:srgbClr val="002060"/>
                </a:solidFill>
                <a:latin typeface="29LT Bukra Bold" panose="000B0903020204020204" pitchFamily="34" charset="-78"/>
                <a:ea typeface="+mn-ea"/>
                <a:cs typeface="29LT Bukra Bold" panose="000B0903020204020204" pitchFamily="34" charset="-78"/>
              </a:rPr>
              <a:t>محتويات العرض</a:t>
            </a:r>
            <a:endParaRPr lang="en-US" sz="1800" b="1" dirty="0">
              <a:solidFill>
                <a:srgbClr val="002060"/>
              </a:solidFill>
              <a:latin typeface="29LT Bukra Bold" panose="000B0903020204020204" pitchFamily="34" charset="-78"/>
              <a:ea typeface="+mn-ea"/>
              <a:cs typeface="29LT Bukra Bold" panose="000B0903020204020204" pitchFamily="34" charset="-78"/>
            </a:endParaRPr>
          </a:p>
        </p:txBody>
      </p:sp>
      <p:sp>
        <p:nvSpPr>
          <p:cNvPr id="6" name="Content Placeholder 5"/>
          <p:cNvSpPr>
            <a:spLocks noGrp="1"/>
          </p:cNvSpPr>
          <p:nvPr>
            <p:ph sz="half" idx="2"/>
          </p:nvPr>
        </p:nvSpPr>
        <p:spPr>
          <a:xfrm>
            <a:off x="2240158" y="2705100"/>
            <a:ext cx="9281917" cy="2640403"/>
          </a:xfrm>
        </p:spPr>
        <p:txBody>
          <a:bodyPr wrap="square">
            <a:spAutoFit/>
          </a:bodyPr>
          <a:lstStyle/>
          <a:p>
            <a:pPr marL="0" algn="r" defTabSz="914400" rtl="1">
              <a:lnSpc>
                <a:spcPct val="200000"/>
              </a:lnSpc>
            </a:pPr>
            <a:r>
              <a:rPr lang="ar-JO" b="1" dirty="0">
                <a:solidFill>
                  <a:srgbClr val="002060"/>
                </a:solidFill>
                <a:latin typeface="29LT Bukra Bold" panose="000B0903020204020204" pitchFamily="34" charset="-78"/>
                <a:cs typeface="AdvertisingBold" pitchFamily="2" charset="-78"/>
              </a:rPr>
              <a:t>الأطراف المعنية و ادوارهم وفي تطوير الخدمات السحابية الوطنية وتوطين المحتوى</a:t>
            </a:r>
          </a:p>
          <a:p>
            <a:pPr marL="0" algn="r" defTabSz="914400" rtl="1">
              <a:lnSpc>
                <a:spcPct val="200000"/>
              </a:lnSpc>
            </a:pPr>
            <a:r>
              <a:rPr lang="ar-JO" b="1" dirty="0">
                <a:solidFill>
                  <a:srgbClr val="002060"/>
                </a:solidFill>
                <a:latin typeface="29LT Bukra Bold" panose="000B0903020204020204" pitchFamily="34" charset="-78"/>
                <a:cs typeface="AdvertisingBold" pitchFamily="2" charset="-78"/>
              </a:rPr>
              <a:t>شرح فني مختصر عن طبقات الاتصال والخدمات السحابية</a:t>
            </a:r>
            <a:endParaRPr lang="ar-YE" b="1" dirty="0">
              <a:solidFill>
                <a:srgbClr val="002060"/>
              </a:solidFill>
              <a:latin typeface="29LT Bukra Bold" panose="000B0903020204020204" pitchFamily="34" charset="-78"/>
              <a:cs typeface="AdvertisingBold" pitchFamily="2" charset="-78"/>
            </a:endParaRPr>
          </a:p>
          <a:p>
            <a:pPr marL="0" algn="r" defTabSz="914400" rtl="1">
              <a:lnSpc>
                <a:spcPct val="200000"/>
              </a:lnSpc>
            </a:pPr>
            <a:r>
              <a:rPr lang="ar-YE" b="1" dirty="0">
                <a:solidFill>
                  <a:srgbClr val="002060"/>
                </a:solidFill>
                <a:latin typeface="29LT Bukra Bold" panose="000B0903020204020204" pitchFamily="34" charset="-78"/>
                <a:cs typeface="AdvertisingBold" pitchFamily="2" charset="-78"/>
              </a:rPr>
              <a:t>خيارات استضافة السيرفرات والأنظمة </a:t>
            </a:r>
            <a:r>
              <a:rPr lang="ar-JO" b="1" dirty="0">
                <a:solidFill>
                  <a:srgbClr val="002060"/>
                </a:solidFill>
                <a:latin typeface="29LT Bukra Bold" panose="000B0903020204020204" pitchFamily="34" charset="-78"/>
                <a:cs typeface="AdvertisingBold" pitchFamily="2" charset="-78"/>
              </a:rPr>
              <a:t>محلياً في المؤسسة العامة للاتصالات </a:t>
            </a:r>
          </a:p>
          <a:p>
            <a:pPr marL="0" algn="r" defTabSz="914400" rtl="1">
              <a:lnSpc>
                <a:spcPct val="200000"/>
              </a:lnSpc>
            </a:pPr>
            <a:endParaRPr lang="en-US" b="1" dirty="0">
              <a:solidFill>
                <a:srgbClr val="002060"/>
              </a:solidFill>
              <a:latin typeface="29LT Bukra Bold" panose="000B0903020204020204" pitchFamily="34" charset="-78"/>
              <a:cs typeface="AdvertisingBold" pitchFamily="2" charset="-78"/>
            </a:endParaRPr>
          </a:p>
        </p:txBody>
      </p:sp>
    </p:spTree>
    <p:extLst>
      <p:ext uri="{BB962C8B-B14F-4D97-AF65-F5344CB8AC3E}">
        <p14:creationId xmlns:p14="http://schemas.microsoft.com/office/powerpoint/2010/main" val="404673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a:extLst>
              <a:ext uri="{FF2B5EF4-FFF2-40B4-BE49-F238E27FC236}">
                <a16:creationId xmlns:a16="http://schemas.microsoft.com/office/drawing/2014/main" id="{7BC887BD-395F-8340-C90F-6CEF3D23CFD1}"/>
              </a:ext>
            </a:extLst>
          </p:cNvPr>
          <p:cNvPicPr>
            <a:picLocks noChangeAspect="1"/>
          </p:cNvPicPr>
          <p:nvPr/>
        </p:nvPicPr>
        <p:blipFill>
          <a:blip r:embed="rId2"/>
          <a:stretch>
            <a:fillRect/>
          </a:stretch>
        </p:blipFill>
        <p:spPr>
          <a:xfrm>
            <a:off x="7735944" y="571500"/>
            <a:ext cx="2936556" cy="1750773"/>
          </a:xfrm>
          <a:prstGeom prst="rect">
            <a:avLst/>
          </a:prstGeom>
        </p:spPr>
      </p:pic>
      <p:pic>
        <p:nvPicPr>
          <p:cNvPr id="7" name="Picture 6">
            <a:extLst>
              <a:ext uri="{FF2B5EF4-FFF2-40B4-BE49-F238E27FC236}">
                <a16:creationId xmlns:a16="http://schemas.microsoft.com/office/drawing/2014/main" id="{02910A88-5492-7866-63A0-EA68BE22D745}"/>
              </a:ext>
            </a:extLst>
          </p:cNvPr>
          <p:cNvPicPr>
            <a:picLocks noChangeAspect="1"/>
          </p:cNvPicPr>
          <p:nvPr/>
        </p:nvPicPr>
        <p:blipFill>
          <a:blip r:embed="rId3"/>
          <a:stretch>
            <a:fillRect/>
          </a:stretch>
        </p:blipFill>
        <p:spPr>
          <a:xfrm>
            <a:off x="4649564" y="1840026"/>
            <a:ext cx="1828800" cy="1634837"/>
          </a:xfrm>
          <a:prstGeom prst="rect">
            <a:avLst/>
          </a:prstGeom>
        </p:spPr>
      </p:pic>
      <p:pic>
        <p:nvPicPr>
          <p:cNvPr id="16" name="Picture 15">
            <a:extLst>
              <a:ext uri="{FF2B5EF4-FFF2-40B4-BE49-F238E27FC236}">
                <a16:creationId xmlns:a16="http://schemas.microsoft.com/office/drawing/2014/main" id="{3E63B6D6-8DA4-7152-498C-F03BD6B41501}"/>
              </a:ext>
            </a:extLst>
          </p:cNvPr>
          <p:cNvPicPr>
            <a:picLocks noChangeAspect="1"/>
          </p:cNvPicPr>
          <p:nvPr/>
        </p:nvPicPr>
        <p:blipFill>
          <a:blip r:embed="rId4"/>
          <a:stretch>
            <a:fillRect/>
          </a:stretch>
        </p:blipFill>
        <p:spPr>
          <a:xfrm>
            <a:off x="663575" y="647700"/>
            <a:ext cx="2250147" cy="1841757"/>
          </a:xfrm>
          <a:prstGeom prst="rect">
            <a:avLst/>
          </a:prstGeom>
        </p:spPr>
      </p:pic>
      <p:pic>
        <p:nvPicPr>
          <p:cNvPr id="18" name="Picture 17">
            <a:extLst>
              <a:ext uri="{FF2B5EF4-FFF2-40B4-BE49-F238E27FC236}">
                <a16:creationId xmlns:a16="http://schemas.microsoft.com/office/drawing/2014/main" id="{A0F4617D-1551-2127-E7AD-3EE4585882E2}"/>
              </a:ext>
            </a:extLst>
          </p:cNvPr>
          <p:cNvPicPr>
            <a:picLocks noChangeAspect="1"/>
          </p:cNvPicPr>
          <p:nvPr/>
        </p:nvPicPr>
        <p:blipFill>
          <a:blip r:embed="rId5"/>
          <a:stretch>
            <a:fillRect/>
          </a:stretch>
        </p:blipFill>
        <p:spPr>
          <a:xfrm>
            <a:off x="8047037" y="3408265"/>
            <a:ext cx="1957714" cy="1562981"/>
          </a:xfrm>
          <a:prstGeom prst="rect">
            <a:avLst/>
          </a:prstGeom>
        </p:spPr>
      </p:pic>
      <p:pic>
        <p:nvPicPr>
          <p:cNvPr id="20" name="Picture 19">
            <a:extLst>
              <a:ext uri="{FF2B5EF4-FFF2-40B4-BE49-F238E27FC236}">
                <a16:creationId xmlns:a16="http://schemas.microsoft.com/office/drawing/2014/main" id="{C9B383DE-3C05-4702-224F-A47E3E4D7649}"/>
              </a:ext>
            </a:extLst>
          </p:cNvPr>
          <p:cNvPicPr>
            <a:picLocks noChangeAspect="1"/>
          </p:cNvPicPr>
          <p:nvPr/>
        </p:nvPicPr>
        <p:blipFill>
          <a:blip r:embed="rId6"/>
          <a:stretch>
            <a:fillRect/>
          </a:stretch>
        </p:blipFill>
        <p:spPr>
          <a:xfrm>
            <a:off x="739775" y="3314700"/>
            <a:ext cx="1809687" cy="1634838"/>
          </a:xfrm>
          <a:prstGeom prst="rect">
            <a:avLst/>
          </a:prstGeom>
        </p:spPr>
      </p:pic>
      <p:sp>
        <p:nvSpPr>
          <p:cNvPr id="21" name="TextBox 20">
            <a:extLst>
              <a:ext uri="{FF2B5EF4-FFF2-40B4-BE49-F238E27FC236}">
                <a16:creationId xmlns:a16="http://schemas.microsoft.com/office/drawing/2014/main" id="{EBBB3F6E-F8EE-D3A8-A11B-07031321CE9B}"/>
              </a:ext>
            </a:extLst>
          </p:cNvPr>
          <p:cNvSpPr txBox="1"/>
          <p:nvPr/>
        </p:nvSpPr>
        <p:spPr>
          <a:xfrm>
            <a:off x="7694988" y="2296834"/>
            <a:ext cx="2895600" cy="400110"/>
          </a:xfrm>
          <a:prstGeom prst="rect">
            <a:avLst/>
          </a:prstGeom>
          <a:noFill/>
        </p:spPr>
        <p:txBody>
          <a:bodyPr wrap="square">
            <a:spAutoFit/>
          </a:bodyPr>
          <a:lstStyle/>
          <a:p>
            <a:pPr algn="ctr"/>
            <a:r>
              <a:rPr lang="ar-JO"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rPr>
              <a:t>الجهات المختصة</a:t>
            </a:r>
            <a:endParaRPr lang="en-US"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endParaRPr>
          </a:p>
        </p:txBody>
      </p:sp>
      <p:sp>
        <p:nvSpPr>
          <p:cNvPr id="22" name="TextBox 21">
            <a:extLst>
              <a:ext uri="{FF2B5EF4-FFF2-40B4-BE49-F238E27FC236}">
                <a16:creationId xmlns:a16="http://schemas.microsoft.com/office/drawing/2014/main" id="{E63A64A6-28C5-C370-1A8C-0DA7FD999449}"/>
              </a:ext>
            </a:extLst>
          </p:cNvPr>
          <p:cNvSpPr txBox="1"/>
          <p:nvPr/>
        </p:nvSpPr>
        <p:spPr>
          <a:xfrm>
            <a:off x="7735944" y="5050453"/>
            <a:ext cx="2895600" cy="400110"/>
          </a:xfrm>
          <a:prstGeom prst="rect">
            <a:avLst/>
          </a:prstGeom>
          <a:noFill/>
        </p:spPr>
        <p:txBody>
          <a:bodyPr wrap="square">
            <a:spAutoFit/>
          </a:bodyPr>
          <a:lstStyle/>
          <a:p>
            <a:pPr algn="ctr"/>
            <a:r>
              <a:rPr lang="ar-JO"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rPr>
              <a:t>مزودي الخدمات</a:t>
            </a:r>
            <a:endParaRPr lang="en-US"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endParaRPr>
          </a:p>
        </p:txBody>
      </p:sp>
      <p:sp>
        <p:nvSpPr>
          <p:cNvPr id="23" name="TextBox 22">
            <a:extLst>
              <a:ext uri="{FF2B5EF4-FFF2-40B4-BE49-F238E27FC236}">
                <a16:creationId xmlns:a16="http://schemas.microsoft.com/office/drawing/2014/main" id="{51D49FBF-7447-9C32-1152-75038325F5FD}"/>
              </a:ext>
            </a:extLst>
          </p:cNvPr>
          <p:cNvSpPr txBox="1"/>
          <p:nvPr/>
        </p:nvSpPr>
        <p:spPr>
          <a:xfrm>
            <a:off x="274637" y="2303382"/>
            <a:ext cx="3124200" cy="400110"/>
          </a:xfrm>
          <a:prstGeom prst="rect">
            <a:avLst/>
          </a:prstGeom>
          <a:noFill/>
        </p:spPr>
        <p:txBody>
          <a:bodyPr wrap="square">
            <a:spAutoFit/>
          </a:bodyPr>
          <a:lstStyle/>
          <a:p>
            <a:pPr algn="ctr"/>
            <a:r>
              <a:rPr lang="ar-JO"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rPr>
              <a:t>مطوري ومقدمي الخدمات</a:t>
            </a:r>
            <a:endParaRPr lang="en-US"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endParaRPr>
          </a:p>
        </p:txBody>
      </p:sp>
      <p:sp>
        <p:nvSpPr>
          <p:cNvPr id="24" name="TextBox 23">
            <a:extLst>
              <a:ext uri="{FF2B5EF4-FFF2-40B4-BE49-F238E27FC236}">
                <a16:creationId xmlns:a16="http://schemas.microsoft.com/office/drawing/2014/main" id="{195A109C-E938-9810-1546-AA706DD0246C}"/>
              </a:ext>
            </a:extLst>
          </p:cNvPr>
          <p:cNvSpPr txBox="1"/>
          <p:nvPr/>
        </p:nvSpPr>
        <p:spPr>
          <a:xfrm>
            <a:off x="82518" y="5007114"/>
            <a:ext cx="3124199" cy="707886"/>
          </a:xfrm>
          <a:prstGeom prst="rect">
            <a:avLst/>
          </a:prstGeom>
          <a:noFill/>
        </p:spPr>
        <p:txBody>
          <a:bodyPr wrap="square">
            <a:spAutoFit/>
          </a:bodyPr>
          <a:lstStyle/>
          <a:p>
            <a:pPr algn="ctr"/>
            <a:r>
              <a:rPr lang="ar-JO"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rPr>
              <a:t>المستفيدين ومستخدمي الخدمات</a:t>
            </a:r>
            <a:endParaRPr lang="en-US"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endParaRPr>
          </a:p>
        </p:txBody>
      </p:sp>
      <p:sp>
        <p:nvSpPr>
          <p:cNvPr id="25" name="Rectangle 24">
            <a:extLst>
              <a:ext uri="{FF2B5EF4-FFF2-40B4-BE49-F238E27FC236}">
                <a16:creationId xmlns:a16="http://schemas.microsoft.com/office/drawing/2014/main" id="{1241AC3F-4930-08B5-476D-56046659951B}"/>
              </a:ext>
            </a:extLst>
          </p:cNvPr>
          <p:cNvSpPr/>
          <p:nvPr/>
        </p:nvSpPr>
        <p:spPr>
          <a:xfrm>
            <a:off x="1951037" y="334626"/>
            <a:ext cx="9305753" cy="430887"/>
          </a:xfrm>
          <a:prstGeom prst="rect">
            <a:avLst/>
          </a:prstGeom>
        </p:spPr>
        <p:txBody>
          <a:bodyPr wrap="none">
            <a:spAutoFit/>
          </a:bodyPr>
          <a:lstStyle/>
          <a:p>
            <a:pPr algn="ctr" rtl="1"/>
            <a:r>
              <a:rPr lang="ar-JO" sz="2200" dirty="0">
                <a:solidFill>
                  <a:srgbClr val="C00000"/>
                </a:solidFill>
                <a:cs typeface="AdvertisingBold" pitchFamily="2" charset="-78"/>
              </a:rPr>
              <a:t>الأطراف المعنية </a:t>
            </a:r>
            <a:r>
              <a:rPr lang="ar-JO" sz="2200" dirty="0" err="1">
                <a:solidFill>
                  <a:srgbClr val="C00000"/>
                </a:solidFill>
                <a:cs typeface="AdvertisingBold" pitchFamily="2" charset="-78"/>
              </a:rPr>
              <a:t>ادوراهم</a:t>
            </a:r>
            <a:r>
              <a:rPr lang="ar-JO" sz="2200" dirty="0">
                <a:solidFill>
                  <a:srgbClr val="C00000"/>
                </a:solidFill>
                <a:cs typeface="AdvertisingBold" pitchFamily="2" charset="-78"/>
              </a:rPr>
              <a:t> وفي تطوير الخدمات السحابية الوطنية وتوطين المحتوى</a:t>
            </a:r>
            <a:endParaRPr lang="en-US" sz="2200" dirty="0">
              <a:solidFill>
                <a:srgbClr val="C00000"/>
              </a:solidFill>
              <a:cs typeface="AdvertisingBold" pitchFamily="2" charset="-78"/>
            </a:endParaRPr>
          </a:p>
        </p:txBody>
      </p:sp>
      <p:pic>
        <p:nvPicPr>
          <p:cNvPr id="27" name="Picture 26">
            <a:extLst>
              <a:ext uri="{FF2B5EF4-FFF2-40B4-BE49-F238E27FC236}">
                <a16:creationId xmlns:a16="http://schemas.microsoft.com/office/drawing/2014/main" id="{85FE0DA5-333F-B1A6-FB79-F67369E655E7}"/>
              </a:ext>
            </a:extLst>
          </p:cNvPr>
          <p:cNvPicPr>
            <a:picLocks noChangeAspect="1"/>
          </p:cNvPicPr>
          <p:nvPr/>
        </p:nvPicPr>
        <p:blipFill>
          <a:blip r:embed="rId7"/>
          <a:stretch>
            <a:fillRect/>
          </a:stretch>
        </p:blipFill>
        <p:spPr>
          <a:xfrm>
            <a:off x="4596409" y="1775672"/>
            <a:ext cx="1076539" cy="692061"/>
          </a:xfrm>
          <a:prstGeom prst="rect">
            <a:avLst/>
          </a:prstGeom>
        </p:spPr>
      </p:pic>
      <p:sp>
        <p:nvSpPr>
          <p:cNvPr id="28" name="TextBox 27">
            <a:extLst>
              <a:ext uri="{FF2B5EF4-FFF2-40B4-BE49-F238E27FC236}">
                <a16:creationId xmlns:a16="http://schemas.microsoft.com/office/drawing/2014/main" id="{DAC24242-0DCF-D193-2C4F-137689D659E6}"/>
              </a:ext>
            </a:extLst>
          </p:cNvPr>
          <p:cNvSpPr txBox="1"/>
          <p:nvPr/>
        </p:nvSpPr>
        <p:spPr>
          <a:xfrm>
            <a:off x="4116164" y="3575098"/>
            <a:ext cx="2895600" cy="707886"/>
          </a:xfrm>
          <a:prstGeom prst="rect">
            <a:avLst/>
          </a:prstGeom>
          <a:noFill/>
        </p:spPr>
        <p:txBody>
          <a:bodyPr wrap="square">
            <a:spAutoFit/>
          </a:bodyPr>
          <a:lstStyle/>
          <a:p>
            <a:pPr algn="ctr"/>
            <a:r>
              <a:rPr lang="ar-JO"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rPr>
              <a:t>الخدمات السحابية الوطنية</a:t>
            </a:r>
            <a:endParaRPr lang="en-US" sz="2000" dirty="0">
              <a:ln w="12700">
                <a:solidFill>
                  <a:schemeClr val="accent3">
                    <a:lumMod val="50000"/>
                  </a:schemeClr>
                </a:solidFill>
                <a:prstDash val="solid"/>
              </a:ln>
              <a:solidFill>
                <a:srgbClr val="C00000"/>
              </a:solidFill>
              <a:effectLst>
                <a:innerShdw blurRad="177800">
                  <a:schemeClr val="accent3">
                    <a:lumMod val="50000"/>
                  </a:schemeClr>
                </a:innerShdw>
              </a:effectLst>
              <a:cs typeface="AdvertisingExtraBold" pitchFamily="2" charset="-78"/>
            </a:endParaRPr>
          </a:p>
        </p:txBody>
      </p:sp>
      <p:cxnSp>
        <p:nvCxnSpPr>
          <p:cNvPr id="30" name="Straight Arrow Connector 29">
            <a:extLst>
              <a:ext uri="{FF2B5EF4-FFF2-40B4-BE49-F238E27FC236}">
                <a16:creationId xmlns:a16="http://schemas.microsoft.com/office/drawing/2014/main" id="{71E1DD8C-9214-2529-D8B4-15BC0AC892B7}"/>
              </a:ext>
            </a:extLst>
          </p:cNvPr>
          <p:cNvCxnSpPr>
            <a:stCxn id="3" idx="1"/>
            <a:endCxn id="7" idx="3"/>
          </p:cNvCxnSpPr>
          <p:nvPr/>
        </p:nvCxnSpPr>
        <p:spPr>
          <a:xfrm flipH="1">
            <a:off x="6478364" y="1446887"/>
            <a:ext cx="1257580" cy="12105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933092C1-A8EC-7773-C155-BDD5B956ED02}"/>
              </a:ext>
            </a:extLst>
          </p:cNvPr>
          <p:cNvCxnSpPr>
            <a:stCxn id="16" idx="3"/>
            <a:endCxn id="7" idx="1"/>
          </p:cNvCxnSpPr>
          <p:nvPr/>
        </p:nvCxnSpPr>
        <p:spPr>
          <a:xfrm>
            <a:off x="2913722" y="1568579"/>
            <a:ext cx="1735842" cy="10888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239F840A-7C39-776F-9453-75DF75D8D23F}"/>
              </a:ext>
            </a:extLst>
          </p:cNvPr>
          <p:cNvCxnSpPr>
            <a:cxnSpLocks/>
            <a:stCxn id="20" idx="3"/>
            <a:endCxn id="7" idx="1"/>
          </p:cNvCxnSpPr>
          <p:nvPr/>
        </p:nvCxnSpPr>
        <p:spPr>
          <a:xfrm flipV="1">
            <a:off x="2549462" y="2657445"/>
            <a:ext cx="2100102" cy="1474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316D826E-C0CA-AA9D-D487-9EB78C8A6AF7}"/>
              </a:ext>
            </a:extLst>
          </p:cNvPr>
          <p:cNvCxnSpPr>
            <a:cxnSpLocks/>
            <a:stCxn id="18" idx="1"/>
          </p:cNvCxnSpPr>
          <p:nvPr/>
        </p:nvCxnSpPr>
        <p:spPr>
          <a:xfrm flipH="1" flipV="1">
            <a:off x="6531519" y="2835025"/>
            <a:ext cx="1515518" cy="13547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0359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1036637" y="2857500"/>
            <a:ext cx="8458200" cy="830997"/>
          </a:xfrm>
          <a:prstGeom prst="rect">
            <a:avLst/>
          </a:prstGeom>
        </p:spPr>
        <p:txBody>
          <a:bodyPr wrap="square">
            <a:spAutoFit/>
          </a:bodyPr>
          <a:lstStyle/>
          <a:p>
            <a:pPr algn="ctr" rtl="1"/>
            <a:r>
              <a:rPr lang="ar-JO" sz="4800" dirty="0">
                <a:solidFill>
                  <a:srgbClr val="271050"/>
                </a:solidFill>
                <a:cs typeface="AdvertisingExtraBold" pitchFamily="2" charset="-78"/>
              </a:rPr>
              <a:t>نظرة فنية </a:t>
            </a:r>
            <a:r>
              <a:rPr lang="en-US" sz="4800" dirty="0">
                <a:solidFill>
                  <a:srgbClr val="271050"/>
                </a:solidFill>
                <a:cs typeface="AdvertisingExtraBold" pitchFamily="2" charset="-78"/>
              </a:rPr>
              <a:t>Technical Overview</a:t>
            </a:r>
          </a:p>
        </p:txBody>
      </p:sp>
      <p:pic>
        <p:nvPicPr>
          <p:cNvPr id="2" name="Picture 1"/>
          <p:cNvPicPr>
            <a:picLocks noChangeAspect="1"/>
          </p:cNvPicPr>
          <p:nvPr/>
        </p:nvPicPr>
        <p:blipFill>
          <a:blip r:embed="rId2"/>
          <a:stretch>
            <a:fillRect/>
          </a:stretch>
        </p:blipFill>
        <p:spPr>
          <a:xfrm>
            <a:off x="8504237" y="464603"/>
            <a:ext cx="2952750" cy="2190750"/>
          </a:xfrm>
          <a:prstGeom prst="rect">
            <a:avLst/>
          </a:prstGeom>
        </p:spPr>
      </p:pic>
    </p:spTree>
    <p:extLst>
      <p:ext uri="{BB962C8B-B14F-4D97-AF65-F5344CB8AC3E}">
        <p14:creationId xmlns:p14="http://schemas.microsoft.com/office/powerpoint/2010/main" val="3881742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99295-050C-3A9B-726E-A0A1239CF4B2}"/>
            </a:ext>
          </a:extLst>
        </p:cNvPr>
        <p:cNvGrpSpPr/>
        <p:nvPr/>
      </p:nvGrpSpPr>
      <p:grpSpPr>
        <a:xfrm>
          <a:off x="0" y="0"/>
          <a:ext cx="0" cy="0"/>
          <a:chOff x="0" y="0"/>
          <a:chExt cx="0" cy="0"/>
        </a:xfrm>
      </p:grpSpPr>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a:extLst>
              <a:ext uri="{FF2B5EF4-FFF2-40B4-BE49-F238E27FC236}">
                <a16:creationId xmlns:a16="http://schemas.microsoft.com/office/drawing/2014/main" id="{45AA627C-C253-1608-46BC-3BC6A5BB15D6}"/>
              </a:ext>
            </a:extLst>
          </p:cNvPr>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a:extLst>
              <a:ext uri="{FF2B5EF4-FFF2-40B4-BE49-F238E27FC236}">
                <a16:creationId xmlns:a16="http://schemas.microsoft.com/office/drawing/2014/main" id="{51B0634B-9672-B7F7-F984-768C12B16883}"/>
              </a:ext>
            </a:extLst>
          </p:cNvPr>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B3E3A2ED-B260-8767-5048-A1205E45FB26}"/>
              </a:ext>
            </a:extLst>
          </p:cNvPr>
          <p:cNvPicPr>
            <a:picLocks noChangeAspect="1"/>
          </p:cNvPicPr>
          <p:nvPr/>
        </p:nvPicPr>
        <p:blipFill>
          <a:blip r:embed="rId2"/>
          <a:stretch>
            <a:fillRect/>
          </a:stretch>
        </p:blipFill>
        <p:spPr>
          <a:xfrm>
            <a:off x="9971793" y="1790700"/>
            <a:ext cx="1627315" cy="11834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aphicFrame>
        <p:nvGraphicFramePr>
          <p:cNvPr id="7" name="Diagram 6">
            <a:extLst>
              <a:ext uri="{FF2B5EF4-FFF2-40B4-BE49-F238E27FC236}">
                <a16:creationId xmlns:a16="http://schemas.microsoft.com/office/drawing/2014/main" id="{23FCC0EF-6C00-FBA8-1B74-37422F58F506}"/>
              </a:ext>
            </a:extLst>
          </p:cNvPr>
          <p:cNvGraphicFramePr/>
          <p:nvPr>
            <p:extLst>
              <p:ext uri="{D42A27DB-BD31-4B8C-83A1-F6EECF244321}">
                <p14:modId xmlns:p14="http://schemas.microsoft.com/office/powerpoint/2010/main" val="866970355"/>
              </p:ext>
            </p:extLst>
          </p:nvPr>
        </p:nvGraphicFramePr>
        <p:xfrm>
          <a:off x="83644" y="2166790"/>
          <a:ext cx="10058400" cy="602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433F9BD8-24F1-EB5A-BA88-BC19DDB0A489}"/>
              </a:ext>
            </a:extLst>
          </p:cNvPr>
          <p:cNvSpPr/>
          <p:nvPr/>
        </p:nvSpPr>
        <p:spPr>
          <a:xfrm>
            <a:off x="6446837" y="366311"/>
            <a:ext cx="4788490" cy="477054"/>
          </a:xfrm>
          <a:prstGeom prst="rect">
            <a:avLst/>
          </a:prstGeom>
        </p:spPr>
        <p:txBody>
          <a:bodyPr wrap="none">
            <a:spAutoFit/>
          </a:bodyPr>
          <a:lstStyle/>
          <a:p>
            <a:pPr algn="ctr" rtl="1"/>
            <a:r>
              <a:rPr lang="ar-YE" sz="2500" dirty="0">
                <a:solidFill>
                  <a:srgbClr val="C00000"/>
                </a:solidFill>
                <a:cs typeface="AdvertisingBold" pitchFamily="2" charset="-78"/>
              </a:rPr>
              <a:t>طبقات الاتصال في شبكة الانترنت</a:t>
            </a:r>
            <a:endParaRPr lang="en-US" sz="2500" dirty="0">
              <a:solidFill>
                <a:srgbClr val="C00000"/>
              </a:solidFill>
              <a:cs typeface="AdvertisingBold" pitchFamily="2" charset="-78"/>
            </a:endParaRPr>
          </a:p>
        </p:txBody>
      </p:sp>
      <p:pic>
        <p:nvPicPr>
          <p:cNvPr id="2" name="Picture 1">
            <a:extLst>
              <a:ext uri="{FF2B5EF4-FFF2-40B4-BE49-F238E27FC236}">
                <a16:creationId xmlns:a16="http://schemas.microsoft.com/office/drawing/2014/main" id="{C358718C-2B48-70AC-E53B-87E4E274946C}"/>
              </a:ext>
            </a:extLst>
          </p:cNvPr>
          <p:cNvPicPr>
            <a:picLocks noChangeAspect="1"/>
          </p:cNvPicPr>
          <p:nvPr/>
        </p:nvPicPr>
        <p:blipFill>
          <a:blip r:embed="rId8"/>
          <a:stretch>
            <a:fillRect/>
          </a:stretch>
        </p:blipFill>
        <p:spPr>
          <a:xfrm>
            <a:off x="9230940" y="3771900"/>
            <a:ext cx="1481706" cy="1324556"/>
          </a:xfrm>
          <a:prstGeom prst="rect">
            <a:avLst/>
          </a:prstGeom>
        </p:spPr>
      </p:pic>
      <p:cxnSp>
        <p:nvCxnSpPr>
          <p:cNvPr id="3" name="Straight Arrow Connector 2">
            <a:extLst>
              <a:ext uri="{FF2B5EF4-FFF2-40B4-BE49-F238E27FC236}">
                <a16:creationId xmlns:a16="http://schemas.microsoft.com/office/drawing/2014/main" id="{DD3FC734-6404-7FC1-5C82-3369E975C5AE}"/>
              </a:ext>
            </a:extLst>
          </p:cNvPr>
          <p:cNvCxnSpPr>
            <a:cxnSpLocks/>
            <a:endCxn id="2" idx="0"/>
          </p:cNvCxnSpPr>
          <p:nvPr/>
        </p:nvCxnSpPr>
        <p:spPr>
          <a:xfrm flipH="1">
            <a:off x="9971793" y="2916168"/>
            <a:ext cx="740853" cy="8557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Arrow Connector 4">
            <a:extLst>
              <a:ext uri="{FF2B5EF4-FFF2-40B4-BE49-F238E27FC236}">
                <a16:creationId xmlns:a16="http://schemas.microsoft.com/office/drawing/2014/main" id="{AACF65A5-B824-9A8E-501E-BB2FE080503B}"/>
              </a:ext>
            </a:extLst>
          </p:cNvPr>
          <p:cNvCxnSpPr>
            <a:cxnSpLocks/>
            <a:endCxn id="2" idx="1"/>
          </p:cNvCxnSpPr>
          <p:nvPr/>
        </p:nvCxnSpPr>
        <p:spPr>
          <a:xfrm>
            <a:off x="7285037" y="2798832"/>
            <a:ext cx="1945903" cy="16353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5451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Our Partners - TeleYemen - Ho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8029" y="319232"/>
            <a:ext cx="1811255" cy="860346"/>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Rectangle 1"/>
          <p:cNvSpPr>
            <a:spLocks noChangeArrowheads="1"/>
          </p:cNvSpPr>
          <p:nvPr/>
        </p:nvSpPr>
        <p:spPr bwMode="auto">
          <a:xfrm>
            <a:off x="812343" y="743337"/>
            <a:ext cx="9220200" cy="369332"/>
          </a:xfrm>
          <a:prstGeom prst="rect">
            <a:avLst/>
          </a:prstGeom>
        </p:spPr>
        <p:txBody>
          <a:bodyPr vert="horz" wrap="square" lIns="91440" tIns="45720" rIns="91440" bIns="45720" rtlCol="0" anchor="ctr">
            <a:spAutoFit/>
          </a:bodyPr>
          <a:lstStyle/>
          <a:p>
            <a:pPr algn="ctr" rtl="1">
              <a:spcBef>
                <a:spcPct val="0"/>
              </a:spcBef>
            </a:pPr>
            <a:r>
              <a:rPr lang="ar-SA" b="1" dirty="0">
                <a:solidFill>
                  <a:srgbClr val="C00000"/>
                </a:solidFill>
                <a:latin typeface="29LT Bukra Bold" panose="000B0903020204020204" pitchFamily="34" charset="-78"/>
                <a:cs typeface="29LT Bukra Bold" panose="000B0903020204020204" pitchFamily="34" charset="-78"/>
              </a:rPr>
              <a:t>الحوسبة السحابية</a:t>
            </a:r>
            <a:r>
              <a:rPr lang="en-US" b="1" dirty="0">
                <a:solidFill>
                  <a:srgbClr val="C00000"/>
                </a:solidFill>
                <a:latin typeface="29LT Bukra Bold" panose="000B0903020204020204" pitchFamily="34" charset="-78"/>
                <a:cs typeface="29LT Bukra Bold" panose="000B0903020204020204" pitchFamily="34" charset="-78"/>
              </a:rPr>
              <a:t> Cloud Computing</a:t>
            </a:r>
            <a:endParaRPr lang="ar-YE" altLang="en-US" b="1" dirty="0">
              <a:solidFill>
                <a:srgbClr val="C00000"/>
              </a:solidFill>
              <a:latin typeface="29LT Bukra Bold" panose="000B0903020204020204" pitchFamily="34" charset="-78"/>
              <a:cs typeface="29LT Bukra Bold" panose="000B0903020204020204" pitchFamily="34" charset="-78"/>
            </a:endParaRPr>
          </a:p>
        </p:txBody>
      </p:sp>
      <p:sp>
        <p:nvSpPr>
          <p:cNvPr id="6" name="Rectangle 5"/>
          <p:cNvSpPr/>
          <p:nvPr/>
        </p:nvSpPr>
        <p:spPr>
          <a:xfrm>
            <a:off x="8961437" y="1345175"/>
            <a:ext cx="2401619" cy="373436"/>
          </a:xfrm>
          <a:prstGeom prst="rect">
            <a:avLst/>
          </a:prstGeom>
        </p:spPr>
        <p:txBody>
          <a:bodyPr wrap="none">
            <a:spAutoFit/>
          </a:bodyPr>
          <a:lstStyle/>
          <a:p>
            <a:pPr algn="r" rtl="1">
              <a:lnSpc>
                <a:spcPct val="107000"/>
              </a:lnSpc>
              <a:spcBef>
                <a:spcPts val="200"/>
              </a:spcBef>
            </a:pPr>
            <a:r>
              <a:rPr lang="ar-SA"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تعريف الحوسبة السحابية </a:t>
            </a:r>
            <a:endParaRPr lang="en-US"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427037" y="1346489"/>
            <a:ext cx="8442326" cy="1304203"/>
          </a:xfrm>
          <a:prstGeom prst="rect">
            <a:avLst/>
          </a:prstGeom>
        </p:spPr>
        <p:txBody>
          <a:bodyPr wrap="square">
            <a:spAutoFit/>
          </a:bodyPr>
          <a:lstStyle/>
          <a:p>
            <a:pPr algn="just" rtl="1">
              <a:lnSpc>
                <a:spcPct val="150000"/>
              </a:lnSpc>
            </a:pPr>
            <a:r>
              <a:rPr lang="ar-SA" dirty="0">
                <a:cs typeface="AdvertisingBold" pitchFamily="2" charset="-78"/>
              </a:rPr>
              <a:t>نموذج لتمكين مستخدمي الخدمات من النفاذ الشامل و المريح و تحت الطلب إلى مجموعة مشتركة من موارد الحوسبة القابلة للتغيير التي يمكن توفيرها على وجه السرعة و إطلاقها بأقل جهد إداري أو تدخل من جانب مقدم الخدمة"</a:t>
            </a:r>
            <a:endParaRPr lang="en-US" dirty="0">
              <a:cs typeface="AdvertisingBold" pitchFamily="2" charset="-78"/>
            </a:endParaRPr>
          </a:p>
        </p:txBody>
      </p:sp>
      <p:sp>
        <p:nvSpPr>
          <p:cNvPr id="8" name="Rectangle 7"/>
          <p:cNvSpPr/>
          <p:nvPr/>
        </p:nvSpPr>
        <p:spPr>
          <a:xfrm>
            <a:off x="99027" y="2811930"/>
            <a:ext cx="11034915" cy="646331"/>
          </a:xfrm>
          <a:prstGeom prst="rect">
            <a:avLst/>
          </a:prstGeom>
        </p:spPr>
        <p:txBody>
          <a:bodyPr wrap="square">
            <a:spAutoFit/>
          </a:bodyPr>
          <a:lstStyle/>
          <a:p>
            <a:pPr algn="ctr"/>
            <a:r>
              <a:rPr lang="ar-YE" dirty="0">
                <a:solidFill>
                  <a:srgbClr val="000000"/>
                </a:solidFill>
                <a:latin typeface="Calibri" panose="020F0502020204030204" pitchFamily="34" charset="0"/>
                <a:ea typeface="Calibri" panose="020F0502020204030204" pitchFamily="34" charset="0"/>
                <a:cs typeface="AdvertisingMedium" pitchFamily="2" charset="-78"/>
              </a:rPr>
              <a:t>أ</a:t>
            </a:r>
            <a:r>
              <a:rPr lang="ar-SA" dirty="0">
                <a:solidFill>
                  <a:srgbClr val="000000"/>
                </a:solidFill>
                <a:latin typeface="Calibri" panose="020F0502020204030204" pitchFamily="34" charset="0"/>
                <a:ea typeface="Calibri" panose="020F0502020204030204" pitchFamily="34" charset="0"/>
                <a:cs typeface="AdvertisingMedium" pitchFamily="2" charset="-78"/>
              </a:rPr>
              <a:t>نها تسمح للشركات بتأجير تكنولوجيا المعلومات بدلاً من شرائها. وبدلاً من الاستثمار بشكل كبير في قواعد البيانات والبرامج والمعدات، بحيث تختار الشركات الوصول إلى قوة الحوسبة عبر الإنترنت وتدفع مقابل استخدامها. وتكون قابلة للتوسع. </a:t>
            </a:r>
            <a:endParaRPr lang="en-US" dirty="0"/>
          </a:p>
        </p:txBody>
      </p:sp>
      <p:pic>
        <p:nvPicPr>
          <p:cNvPr id="16" name="Picture 15"/>
          <p:cNvPicPr>
            <a:picLocks noChangeAspect="1"/>
          </p:cNvPicPr>
          <p:nvPr/>
        </p:nvPicPr>
        <p:blipFill>
          <a:blip r:embed="rId3"/>
          <a:stretch>
            <a:fillRect/>
          </a:stretch>
        </p:blipFill>
        <p:spPr>
          <a:xfrm>
            <a:off x="22389" y="401057"/>
            <a:ext cx="1445013" cy="780043"/>
          </a:xfrm>
          <a:prstGeom prst="rect">
            <a:avLst/>
          </a:prstGeom>
        </p:spPr>
      </p:pic>
      <p:sp>
        <p:nvSpPr>
          <p:cNvPr id="13" name="Rectangle 12"/>
          <p:cNvSpPr/>
          <p:nvPr/>
        </p:nvSpPr>
        <p:spPr>
          <a:xfrm>
            <a:off x="9407427" y="-51577"/>
            <a:ext cx="1293944" cy="373436"/>
          </a:xfrm>
          <a:prstGeom prst="rect">
            <a:avLst/>
          </a:prstGeom>
        </p:spPr>
        <p:txBody>
          <a:bodyPr wrap="none">
            <a:spAutoFit/>
          </a:bodyPr>
          <a:lstStyle/>
          <a:p>
            <a:pPr algn="r" rtl="1">
              <a:lnSpc>
                <a:spcPct val="107000"/>
              </a:lnSpc>
              <a:spcBef>
                <a:spcPts val="200"/>
              </a:spcBef>
            </a:pPr>
            <a:r>
              <a:rPr lang="ar-YE"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المحور الثاني</a:t>
            </a:r>
            <a:endParaRPr lang="en-US"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endParaRPr>
          </a:p>
        </p:txBody>
      </p:sp>
      <p:sp>
        <p:nvSpPr>
          <p:cNvPr id="2" name="Rectangle 1">
            <a:extLst>
              <a:ext uri="{FF2B5EF4-FFF2-40B4-BE49-F238E27FC236}">
                <a16:creationId xmlns:a16="http://schemas.microsoft.com/office/drawing/2014/main" id="{7AFB6DD7-8A03-19A6-3CC9-F62B1A8A4E83}"/>
              </a:ext>
            </a:extLst>
          </p:cNvPr>
          <p:cNvSpPr/>
          <p:nvPr/>
        </p:nvSpPr>
        <p:spPr>
          <a:xfrm>
            <a:off x="8557734" y="3995075"/>
            <a:ext cx="2896948" cy="373436"/>
          </a:xfrm>
          <a:prstGeom prst="rect">
            <a:avLst/>
          </a:prstGeom>
        </p:spPr>
        <p:txBody>
          <a:bodyPr wrap="none">
            <a:spAutoFit/>
          </a:bodyPr>
          <a:lstStyle/>
          <a:p>
            <a:pPr algn="r" rtl="1">
              <a:lnSpc>
                <a:spcPct val="107000"/>
              </a:lnSpc>
              <a:spcBef>
                <a:spcPts val="200"/>
              </a:spcBef>
            </a:pPr>
            <a:r>
              <a:rPr lang="ar-SA"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نماذج</a:t>
            </a:r>
            <a:r>
              <a:rPr lang="ar-YE"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 خدمة</a:t>
            </a:r>
            <a:r>
              <a:rPr lang="ar-SA"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 الحوسبة السحابية:</a:t>
            </a:r>
            <a:endParaRPr lang="en-US"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endParaRPr>
          </a:p>
        </p:txBody>
      </p:sp>
      <p:sp>
        <p:nvSpPr>
          <p:cNvPr id="3" name="Rectangle 2">
            <a:extLst>
              <a:ext uri="{FF2B5EF4-FFF2-40B4-BE49-F238E27FC236}">
                <a16:creationId xmlns:a16="http://schemas.microsoft.com/office/drawing/2014/main" id="{32B161D8-6192-DAF3-B20D-5B0F2E241B35}"/>
              </a:ext>
            </a:extLst>
          </p:cNvPr>
          <p:cNvSpPr/>
          <p:nvPr/>
        </p:nvSpPr>
        <p:spPr>
          <a:xfrm>
            <a:off x="2239909" y="3899173"/>
            <a:ext cx="6172200" cy="507831"/>
          </a:xfrm>
          <a:prstGeom prst="rect">
            <a:avLst/>
          </a:prstGeom>
        </p:spPr>
        <p:txBody>
          <a:bodyPr wrap="square">
            <a:spAutoFit/>
          </a:bodyPr>
          <a:lstStyle/>
          <a:p>
            <a:pPr algn="just" rtl="1">
              <a:lnSpc>
                <a:spcPct val="150000"/>
              </a:lnSpc>
            </a:pPr>
            <a:r>
              <a:rPr lang="ar-SA" dirty="0">
                <a:cs typeface="AdvertisingBold" pitchFamily="2" charset="-78"/>
              </a:rPr>
              <a:t>البنية التحتية كخدمة </a:t>
            </a:r>
            <a:r>
              <a:rPr lang="en-US" dirty="0">
                <a:cs typeface="AdvertisingBold" pitchFamily="2" charset="-78"/>
              </a:rPr>
              <a:t>Infrastructure as a service IaaS</a:t>
            </a:r>
          </a:p>
        </p:txBody>
      </p:sp>
      <p:sp>
        <p:nvSpPr>
          <p:cNvPr id="4" name="Rectangle 3">
            <a:extLst>
              <a:ext uri="{FF2B5EF4-FFF2-40B4-BE49-F238E27FC236}">
                <a16:creationId xmlns:a16="http://schemas.microsoft.com/office/drawing/2014/main" id="{41C2E1B7-A57E-E760-BB7C-5E2FDA3C3388}"/>
              </a:ext>
            </a:extLst>
          </p:cNvPr>
          <p:cNvSpPr/>
          <p:nvPr/>
        </p:nvSpPr>
        <p:spPr>
          <a:xfrm>
            <a:off x="3796008" y="4372379"/>
            <a:ext cx="4592924" cy="507831"/>
          </a:xfrm>
          <a:prstGeom prst="rect">
            <a:avLst/>
          </a:prstGeom>
        </p:spPr>
        <p:txBody>
          <a:bodyPr wrap="square">
            <a:spAutoFit/>
          </a:bodyPr>
          <a:lstStyle/>
          <a:p>
            <a:pPr algn="just" rtl="1">
              <a:lnSpc>
                <a:spcPct val="150000"/>
              </a:lnSpc>
            </a:pPr>
            <a:r>
              <a:rPr lang="ar-SA" dirty="0">
                <a:cs typeface="AdvertisingBold" pitchFamily="2" charset="-78"/>
              </a:rPr>
              <a:t>المنصة كخدمة </a:t>
            </a:r>
            <a:r>
              <a:rPr lang="en-US" dirty="0">
                <a:cs typeface="AdvertisingBold" pitchFamily="2" charset="-78"/>
              </a:rPr>
              <a:t>Platform as a service PaaS </a:t>
            </a:r>
          </a:p>
        </p:txBody>
      </p:sp>
      <p:sp>
        <p:nvSpPr>
          <p:cNvPr id="5" name="Rectangle 4">
            <a:extLst>
              <a:ext uri="{FF2B5EF4-FFF2-40B4-BE49-F238E27FC236}">
                <a16:creationId xmlns:a16="http://schemas.microsoft.com/office/drawing/2014/main" id="{B026E878-6BBE-A03C-A65E-D1D360500489}"/>
              </a:ext>
            </a:extLst>
          </p:cNvPr>
          <p:cNvSpPr/>
          <p:nvPr/>
        </p:nvSpPr>
        <p:spPr>
          <a:xfrm>
            <a:off x="3489834" y="4863646"/>
            <a:ext cx="4899098" cy="473206"/>
          </a:xfrm>
          <a:prstGeom prst="rect">
            <a:avLst/>
          </a:prstGeom>
        </p:spPr>
        <p:txBody>
          <a:bodyPr wrap="square">
            <a:spAutoFit/>
          </a:bodyPr>
          <a:lstStyle/>
          <a:p>
            <a:pPr algn="just" rtl="1">
              <a:lnSpc>
                <a:spcPct val="150000"/>
              </a:lnSpc>
            </a:pPr>
            <a:r>
              <a:rPr lang="ar-SA" dirty="0">
                <a:cs typeface="AdvertisingBold" pitchFamily="2" charset="-78"/>
              </a:rPr>
              <a:t>البرمجيات كخدمة </a:t>
            </a:r>
            <a:r>
              <a:rPr lang="en-US" dirty="0">
                <a:cs typeface="AdvertisingBold" pitchFamily="2" charset="-78"/>
              </a:rPr>
              <a:t>Software as a service SaaS</a:t>
            </a:r>
          </a:p>
        </p:txBody>
      </p:sp>
    </p:spTree>
    <p:extLst>
      <p:ext uri="{BB962C8B-B14F-4D97-AF65-F5344CB8AC3E}">
        <p14:creationId xmlns:p14="http://schemas.microsoft.com/office/powerpoint/2010/main" val="3315019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p:nvPr/>
        </p:nvPicPr>
        <p:blipFill>
          <a:blip r:embed="rId2">
            <a:extLst>
              <a:ext uri="{28A0092B-C50C-407E-A947-70E740481C1C}">
                <a14:useLocalDpi xmlns:a14="http://schemas.microsoft.com/office/drawing/2010/main" val="0"/>
              </a:ext>
            </a:extLst>
          </a:blip>
          <a:stretch>
            <a:fillRect/>
          </a:stretch>
        </p:blipFill>
        <p:spPr>
          <a:xfrm>
            <a:off x="639647" y="342900"/>
            <a:ext cx="10074390" cy="5257800"/>
          </a:xfrm>
          <a:prstGeom prst="rect">
            <a:avLst/>
          </a:prstGeom>
        </p:spPr>
      </p:pic>
      <p:sp>
        <p:nvSpPr>
          <p:cNvPr id="13" name="Rectangle 12"/>
          <p:cNvSpPr/>
          <p:nvPr/>
        </p:nvSpPr>
        <p:spPr>
          <a:xfrm>
            <a:off x="6866024" y="-50482"/>
            <a:ext cx="2999539" cy="373436"/>
          </a:xfrm>
          <a:prstGeom prst="rect">
            <a:avLst/>
          </a:prstGeom>
        </p:spPr>
        <p:txBody>
          <a:bodyPr wrap="none">
            <a:spAutoFit/>
          </a:bodyPr>
          <a:lstStyle/>
          <a:p>
            <a:pPr algn="r" rtl="1">
              <a:lnSpc>
                <a:spcPct val="107000"/>
              </a:lnSpc>
              <a:spcBef>
                <a:spcPts val="200"/>
              </a:spcBef>
            </a:pPr>
            <a:r>
              <a:rPr lang="ar-SA"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نماذج</a:t>
            </a:r>
            <a:r>
              <a:rPr lang="en-US"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  </a:t>
            </a:r>
            <a:r>
              <a:rPr lang="ar-YE"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 خدمة</a:t>
            </a:r>
            <a:r>
              <a:rPr lang="ar-SA"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 الحوسبة السحابية:</a:t>
            </a:r>
            <a:endParaRPr lang="en-US"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endParaRPr>
          </a:p>
        </p:txBody>
      </p:sp>
      <p:sp>
        <p:nvSpPr>
          <p:cNvPr id="2" name="Rectangle 1"/>
          <p:cNvSpPr/>
          <p:nvPr/>
        </p:nvSpPr>
        <p:spPr>
          <a:xfrm>
            <a:off x="1036637" y="-58112"/>
            <a:ext cx="3458639" cy="388696"/>
          </a:xfrm>
          <a:prstGeom prst="rect">
            <a:avLst/>
          </a:prstGeom>
        </p:spPr>
        <p:txBody>
          <a:bodyPr wrap="none">
            <a:spAutoFit/>
          </a:bodyPr>
          <a:lstStyle/>
          <a:p>
            <a:pPr algn="r" rtl="1">
              <a:lnSpc>
                <a:spcPct val="107000"/>
              </a:lnSpc>
              <a:spcBef>
                <a:spcPts val="200"/>
              </a:spcBef>
            </a:pPr>
            <a:r>
              <a:rPr lang="en-GB"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Service Models Of Cloud Computing</a:t>
            </a:r>
          </a:p>
        </p:txBody>
      </p:sp>
    </p:spTree>
    <p:extLst>
      <p:ext uri="{BB962C8B-B14F-4D97-AF65-F5344CB8AC3E}">
        <p14:creationId xmlns:p14="http://schemas.microsoft.com/office/powerpoint/2010/main" val="3310087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Our Partners - TeleYemen - Ho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8029" y="319232"/>
            <a:ext cx="1811255" cy="860346"/>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307332" y="508024"/>
            <a:ext cx="9207970" cy="435953"/>
          </a:xfrm>
          <a:prstGeom prst="rect">
            <a:avLst/>
          </a:prstGeom>
        </p:spPr>
        <p:txBody>
          <a:bodyPr wrap="none">
            <a:spAutoFit/>
          </a:bodyPr>
          <a:lstStyle/>
          <a:p>
            <a:pPr algn="r" rtl="1">
              <a:lnSpc>
                <a:spcPct val="107000"/>
              </a:lnSpc>
              <a:spcBef>
                <a:spcPts val="200"/>
              </a:spcBef>
            </a:pPr>
            <a:r>
              <a:rPr lang="ar-SA"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تأثير </a:t>
            </a:r>
            <a:r>
              <a:rPr lang="ar-YE"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ا</a:t>
            </a:r>
            <a:r>
              <a:rPr lang="ar-SA"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لحوسبة السحابية </a:t>
            </a:r>
            <a:r>
              <a:rPr lang="ar-JO"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الوطنية </a:t>
            </a:r>
            <a:r>
              <a:rPr lang="ar-SA"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على</a:t>
            </a:r>
            <a:r>
              <a:rPr lang="en-US"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 </a:t>
            </a:r>
            <a:r>
              <a:rPr lang="ar-JO"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 تقديم خدمات</a:t>
            </a:r>
            <a:r>
              <a:rPr lang="ar-SA"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 </a:t>
            </a:r>
            <a:r>
              <a:rPr lang="ar-JO"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ال</a:t>
            </a:r>
            <a:r>
              <a:rPr lang="ar-SA"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تطبيقات</a:t>
            </a:r>
            <a:r>
              <a:rPr lang="ar-JO"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 والبرمجيات</a:t>
            </a:r>
            <a:r>
              <a:rPr lang="ar-SA"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 الالكترونية:</a:t>
            </a:r>
            <a:endParaRPr lang="en-US" sz="22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endParaRPr>
          </a:p>
        </p:txBody>
      </p:sp>
      <p:sp>
        <p:nvSpPr>
          <p:cNvPr id="5" name="Rectangle 4"/>
          <p:cNvSpPr/>
          <p:nvPr/>
        </p:nvSpPr>
        <p:spPr>
          <a:xfrm>
            <a:off x="6904248" y="1768769"/>
            <a:ext cx="4038600" cy="495136"/>
          </a:xfrm>
          <a:prstGeom prst="rect">
            <a:avLst/>
          </a:prstGeom>
          <a:solidFill>
            <a:srgbClr val="C00000"/>
          </a:solidFill>
        </p:spPr>
        <p:txBody>
          <a:bodyPr wrap="square">
            <a:spAutoFit/>
          </a:bodyPr>
          <a:lstStyle/>
          <a:p>
            <a:pPr algn="ctr" rtl="1">
              <a:lnSpc>
                <a:spcPct val="150000"/>
              </a:lnSpc>
              <a:spcBef>
                <a:spcPts val="200"/>
              </a:spcBef>
            </a:pPr>
            <a:r>
              <a:rPr lang="ar-SA" sz="2000"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الاستجابة السريعة</a:t>
            </a:r>
            <a:r>
              <a:rPr lang="ar-JO" sz="2000"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 وقابلية التوسعة</a:t>
            </a:r>
            <a:r>
              <a:rPr lang="ar-SA" sz="2000"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 </a:t>
            </a:r>
            <a:endParaRPr lang="ar-YE" sz="2000"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endParaRPr>
          </a:p>
        </p:txBody>
      </p:sp>
      <p:sp>
        <p:nvSpPr>
          <p:cNvPr id="13" name="Rectangle 12"/>
          <p:cNvSpPr/>
          <p:nvPr/>
        </p:nvSpPr>
        <p:spPr>
          <a:xfrm>
            <a:off x="6904037" y="2557831"/>
            <a:ext cx="4038600" cy="548640"/>
          </a:xfrm>
          <a:prstGeom prst="rect">
            <a:avLst/>
          </a:prstGeom>
          <a:solidFill>
            <a:srgbClr val="C00000"/>
          </a:solidFill>
        </p:spPr>
        <p:txBody>
          <a:bodyPr wrap="square">
            <a:spAutoFit/>
          </a:bodyPr>
          <a:lstStyle/>
          <a:p>
            <a:pPr algn="ctr" rtl="1">
              <a:lnSpc>
                <a:spcPct val="150000"/>
              </a:lnSpc>
              <a:spcBef>
                <a:spcPts val="200"/>
              </a:spcBef>
            </a:pPr>
            <a:r>
              <a:rPr lang="ar-YE" sz="2000"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خفض كلفة الاستثمار</a:t>
            </a:r>
          </a:p>
        </p:txBody>
      </p:sp>
      <p:sp>
        <p:nvSpPr>
          <p:cNvPr id="17" name="Rectangle 16"/>
          <p:cNvSpPr/>
          <p:nvPr/>
        </p:nvSpPr>
        <p:spPr>
          <a:xfrm>
            <a:off x="6922190" y="3400397"/>
            <a:ext cx="4038600" cy="548640"/>
          </a:xfrm>
          <a:prstGeom prst="rect">
            <a:avLst/>
          </a:prstGeom>
          <a:solidFill>
            <a:srgbClr val="C00000"/>
          </a:solidFill>
        </p:spPr>
        <p:txBody>
          <a:bodyPr wrap="square">
            <a:spAutoFit/>
          </a:bodyPr>
          <a:lstStyle/>
          <a:p>
            <a:pPr algn="ctr" rtl="1">
              <a:lnSpc>
                <a:spcPct val="107000"/>
              </a:lnSpc>
              <a:spcBef>
                <a:spcPts val="200"/>
              </a:spcBef>
            </a:pPr>
            <a:r>
              <a:rPr lang="ar-YE" sz="2000"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مرونة اختيار نماذج النشر</a:t>
            </a:r>
            <a:r>
              <a:rPr lang="ar-JO" sz="2000"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 والبنية التحتية</a:t>
            </a:r>
          </a:p>
        </p:txBody>
      </p:sp>
      <p:sp>
        <p:nvSpPr>
          <p:cNvPr id="18" name="Rectangle 17"/>
          <p:cNvSpPr/>
          <p:nvPr/>
        </p:nvSpPr>
        <p:spPr>
          <a:xfrm>
            <a:off x="6905794" y="4242962"/>
            <a:ext cx="4038600" cy="548640"/>
          </a:xfrm>
          <a:prstGeom prst="rect">
            <a:avLst/>
          </a:prstGeom>
          <a:solidFill>
            <a:srgbClr val="C00000"/>
          </a:solidFill>
        </p:spPr>
        <p:txBody>
          <a:bodyPr wrap="square">
            <a:spAutoFit/>
          </a:bodyPr>
          <a:lstStyle/>
          <a:p>
            <a:pPr algn="ctr" rtl="1">
              <a:lnSpc>
                <a:spcPct val="107000"/>
              </a:lnSpc>
              <a:spcBef>
                <a:spcPts val="200"/>
              </a:spcBef>
            </a:pPr>
            <a:r>
              <a:rPr lang="ar-SA" sz="2000" b="1" kern="1800" dirty="0">
                <a:solidFill>
                  <a:schemeClr val="bg1"/>
                </a:solidFill>
                <a:latin typeface="Calibri Light" panose="020F0302020204030204" pitchFamily="34" charset="0"/>
                <a:cs typeface="DIN NEXT™ ARABIC MEDIUM" panose="020B0603020203050203" pitchFamily="34" charset="-78"/>
              </a:rPr>
              <a:t>التكرار في الخدمات السحابية</a:t>
            </a:r>
            <a:endParaRPr lang="en-US" sz="2000" b="1" kern="1800" dirty="0">
              <a:solidFill>
                <a:schemeClr val="bg1"/>
              </a:solidFill>
              <a:latin typeface="Calibri Light" panose="020F0302020204030204" pitchFamily="34" charset="0"/>
              <a:cs typeface="DIN NEXT™ ARABIC MEDIUM" panose="020B0603020203050203" pitchFamily="34" charset="-78"/>
            </a:endParaRPr>
          </a:p>
        </p:txBody>
      </p:sp>
      <p:sp>
        <p:nvSpPr>
          <p:cNvPr id="3" name="TextBox 2">
            <a:extLst>
              <a:ext uri="{FF2B5EF4-FFF2-40B4-BE49-F238E27FC236}">
                <a16:creationId xmlns:a16="http://schemas.microsoft.com/office/drawing/2014/main" id="{7747A5CA-0702-8D18-C1B6-3BEC086474FD}"/>
              </a:ext>
            </a:extLst>
          </p:cNvPr>
          <p:cNvSpPr txBox="1"/>
          <p:nvPr/>
        </p:nvSpPr>
        <p:spPr>
          <a:xfrm>
            <a:off x="8428037" y="1209930"/>
            <a:ext cx="1356233" cy="369332"/>
          </a:xfrm>
          <a:prstGeom prst="rect">
            <a:avLst/>
          </a:prstGeom>
          <a:noFill/>
        </p:spPr>
        <p:txBody>
          <a:bodyPr wrap="square">
            <a:spAutoFit/>
          </a:bodyPr>
          <a:lstStyle/>
          <a:p>
            <a:r>
              <a:rPr lang="ar-JO" dirty="0">
                <a:cs typeface="AdvertisingBold" pitchFamily="2" charset="-78"/>
              </a:rPr>
              <a:t>الجانب العام</a:t>
            </a:r>
            <a:endParaRPr lang="en-US" dirty="0">
              <a:cs typeface="AdvertisingBold" pitchFamily="2" charset="-78"/>
            </a:endParaRPr>
          </a:p>
        </p:txBody>
      </p:sp>
      <p:sp>
        <p:nvSpPr>
          <p:cNvPr id="6" name="Rectangle 5">
            <a:extLst>
              <a:ext uri="{FF2B5EF4-FFF2-40B4-BE49-F238E27FC236}">
                <a16:creationId xmlns:a16="http://schemas.microsoft.com/office/drawing/2014/main" id="{112C382C-6099-09B2-1A82-23AC8F998A8E}"/>
              </a:ext>
            </a:extLst>
          </p:cNvPr>
          <p:cNvSpPr/>
          <p:nvPr/>
        </p:nvSpPr>
        <p:spPr>
          <a:xfrm>
            <a:off x="866295" y="1732256"/>
            <a:ext cx="3657600" cy="548640"/>
          </a:xfrm>
          <a:prstGeom prst="rect">
            <a:avLst/>
          </a:prstGeom>
          <a:solidFill>
            <a:srgbClr val="015C7B"/>
          </a:solidFill>
        </p:spPr>
        <p:txBody>
          <a:bodyPr wrap="square">
            <a:spAutoFit/>
          </a:bodyPr>
          <a:lstStyle/>
          <a:p>
            <a:pPr algn="ctr" rtl="1">
              <a:lnSpc>
                <a:spcPct val="150000"/>
              </a:lnSpc>
              <a:spcBef>
                <a:spcPts val="200"/>
              </a:spcBef>
            </a:pPr>
            <a:r>
              <a:rPr lang="ar-SA" sz="2000" b="1" kern="1800" dirty="0">
                <a:solidFill>
                  <a:schemeClr val="bg1"/>
                </a:solidFill>
                <a:latin typeface="Calibri Light" panose="020F0302020204030204" pitchFamily="34" charset="0"/>
                <a:cs typeface="DIN NEXT™ ARABIC MEDIUM" panose="020B0603020203050203" pitchFamily="34" charset="-78"/>
              </a:rPr>
              <a:t>حفظ السيادة الرقمية الوطنية</a:t>
            </a:r>
            <a:endParaRPr lang="ar-YE" sz="2000" b="1" kern="1800" dirty="0">
              <a:solidFill>
                <a:schemeClr val="bg1"/>
              </a:solidFill>
              <a:latin typeface="Calibri Light" panose="020F0302020204030204" pitchFamily="34" charset="0"/>
              <a:cs typeface="DIN NEXT™ ARABIC MEDIUM" panose="020B0603020203050203" pitchFamily="34" charset="-78"/>
            </a:endParaRPr>
          </a:p>
        </p:txBody>
      </p:sp>
      <p:sp>
        <p:nvSpPr>
          <p:cNvPr id="9" name="Rectangle 8">
            <a:extLst>
              <a:ext uri="{FF2B5EF4-FFF2-40B4-BE49-F238E27FC236}">
                <a16:creationId xmlns:a16="http://schemas.microsoft.com/office/drawing/2014/main" id="{8978D6BC-649B-ABF0-8AE9-06EA2BCBA552}"/>
              </a:ext>
            </a:extLst>
          </p:cNvPr>
          <p:cNvSpPr/>
          <p:nvPr/>
        </p:nvSpPr>
        <p:spPr>
          <a:xfrm>
            <a:off x="866084" y="2556987"/>
            <a:ext cx="3657600" cy="548640"/>
          </a:xfrm>
          <a:prstGeom prst="rect">
            <a:avLst/>
          </a:prstGeom>
          <a:solidFill>
            <a:srgbClr val="015C7B"/>
          </a:solidFill>
        </p:spPr>
        <p:txBody>
          <a:bodyPr wrap="square">
            <a:spAutoFit/>
          </a:bodyPr>
          <a:lstStyle/>
          <a:p>
            <a:pPr algn="ctr" rtl="1">
              <a:lnSpc>
                <a:spcPct val="150000"/>
              </a:lnSpc>
              <a:spcBef>
                <a:spcPts val="200"/>
              </a:spcBef>
            </a:pPr>
            <a:r>
              <a:rPr lang="ar-JO" sz="2000" b="1" kern="1800" dirty="0">
                <a:solidFill>
                  <a:schemeClr val="bg1"/>
                </a:solidFill>
                <a:latin typeface="Calibri Light" panose="020F0302020204030204" pitchFamily="34" charset="0"/>
                <a:cs typeface="DIN NEXT™ ARABIC MEDIUM" panose="020B0603020203050203" pitchFamily="34" charset="-78"/>
              </a:rPr>
              <a:t>تقليل المخاطر و </a:t>
            </a:r>
            <a:r>
              <a:rPr lang="ar-SA" sz="2000" b="1" kern="1800" dirty="0">
                <a:solidFill>
                  <a:schemeClr val="bg1"/>
                </a:solidFill>
                <a:latin typeface="Calibri Light" panose="020F0302020204030204" pitchFamily="34" charset="0"/>
                <a:cs typeface="DIN NEXT™ ARABIC MEDIUM" panose="020B0603020203050203" pitchFamily="34" charset="-78"/>
              </a:rPr>
              <a:t>تعزيز الأمان</a:t>
            </a:r>
            <a:endParaRPr lang="ar-YE" sz="2000" b="1" kern="1800" dirty="0">
              <a:solidFill>
                <a:schemeClr val="bg1"/>
              </a:solidFill>
              <a:latin typeface="Calibri Light" panose="020F0302020204030204" pitchFamily="34" charset="0"/>
              <a:cs typeface="DIN NEXT™ ARABIC MEDIUM" panose="020B0603020203050203" pitchFamily="34" charset="-78"/>
            </a:endParaRPr>
          </a:p>
        </p:txBody>
      </p:sp>
      <p:sp>
        <p:nvSpPr>
          <p:cNvPr id="12" name="Rectangle 11">
            <a:extLst>
              <a:ext uri="{FF2B5EF4-FFF2-40B4-BE49-F238E27FC236}">
                <a16:creationId xmlns:a16="http://schemas.microsoft.com/office/drawing/2014/main" id="{83B7A0DE-D916-54F8-FB1A-FEBC9981B661}"/>
              </a:ext>
            </a:extLst>
          </p:cNvPr>
          <p:cNvSpPr/>
          <p:nvPr/>
        </p:nvSpPr>
        <p:spPr>
          <a:xfrm>
            <a:off x="884237" y="3381718"/>
            <a:ext cx="3657600" cy="548640"/>
          </a:xfrm>
          <a:prstGeom prst="rect">
            <a:avLst/>
          </a:prstGeom>
          <a:solidFill>
            <a:srgbClr val="015C7B"/>
          </a:solidFill>
        </p:spPr>
        <p:txBody>
          <a:bodyPr wrap="square">
            <a:spAutoFit/>
          </a:bodyPr>
          <a:lstStyle/>
          <a:p>
            <a:pPr algn="ctr" rtl="1">
              <a:lnSpc>
                <a:spcPct val="107000"/>
              </a:lnSpc>
              <a:spcBef>
                <a:spcPts val="200"/>
              </a:spcBef>
            </a:pPr>
            <a:r>
              <a:rPr lang="ar-JO" sz="2000"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rPr>
              <a:t>تسهيل الوصول وتحسين الاتصال </a:t>
            </a:r>
            <a:endParaRPr lang="en-US" sz="2000" b="1" kern="1800" dirty="0">
              <a:solidFill>
                <a:schemeClr val="bg1"/>
              </a:solidFill>
              <a:latin typeface="Calibri Light" panose="020F0302020204030204" pitchFamily="34" charset="0"/>
              <a:ea typeface="Times New Roman" panose="02020603050405020304" pitchFamily="18" charset="0"/>
              <a:cs typeface="DIN NEXT™ ARABIC MEDIUM" panose="020B0603020203050203" pitchFamily="34" charset="-78"/>
            </a:endParaRPr>
          </a:p>
        </p:txBody>
      </p:sp>
      <p:sp>
        <p:nvSpPr>
          <p:cNvPr id="20" name="Rectangle 19">
            <a:extLst>
              <a:ext uri="{FF2B5EF4-FFF2-40B4-BE49-F238E27FC236}">
                <a16:creationId xmlns:a16="http://schemas.microsoft.com/office/drawing/2014/main" id="{2CFF1E9D-4FBA-A740-E2D3-4F4BFFFD7A52}"/>
              </a:ext>
            </a:extLst>
          </p:cNvPr>
          <p:cNvSpPr/>
          <p:nvPr/>
        </p:nvSpPr>
        <p:spPr>
          <a:xfrm>
            <a:off x="867841" y="4206449"/>
            <a:ext cx="3657600" cy="548640"/>
          </a:xfrm>
          <a:prstGeom prst="rect">
            <a:avLst/>
          </a:prstGeom>
          <a:solidFill>
            <a:srgbClr val="015C7B"/>
          </a:solidFill>
        </p:spPr>
        <p:txBody>
          <a:bodyPr wrap="square">
            <a:spAutoFit/>
          </a:bodyPr>
          <a:lstStyle/>
          <a:p>
            <a:pPr algn="ctr" rtl="1">
              <a:lnSpc>
                <a:spcPct val="107000"/>
              </a:lnSpc>
              <a:spcBef>
                <a:spcPts val="200"/>
              </a:spcBef>
            </a:pPr>
            <a:r>
              <a:rPr lang="ar-SA" sz="2000" b="1" kern="1800" dirty="0">
                <a:solidFill>
                  <a:schemeClr val="bg1"/>
                </a:solidFill>
                <a:latin typeface="Calibri Light" panose="020F0302020204030204" pitchFamily="34" charset="0"/>
                <a:cs typeface="DIN NEXT™ ARABIC MEDIUM" panose="020B0603020203050203" pitchFamily="34" charset="-78"/>
              </a:rPr>
              <a:t>دعم الاقتصاد الرقمي المحلي</a:t>
            </a:r>
          </a:p>
        </p:txBody>
      </p:sp>
      <p:sp>
        <p:nvSpPr>
          <p:cNvPr id="21" name="TextBox 20">
            <a:extLst>
              <a:ext uri="{FF2B5EF4-FFF2-40B4-BE49-F238E27FC236}">
                <a16:creationId xmlns:a16="http://schemas.microsoft.com/office/drawing/2014/main" id="{A81694E3-5CD7-49B6-4B99-AE535698DD31}"/>
              </a:ext>
            </a:extLst>
          </p:cNvPr>
          <p:cNvSpPr txBox="1"/>
          <p:nvPr/>
        </p:nvSpPr>
        <p:spPr>
          <a:xfrm>
            <a:off x="2020952" y="1253223"/>
            <a:ext cx="1688970" cy="369332"/>
          </a:xfrm>
          <a:prstGeom prst="rect">
            <a:avLst/>
          </a:prstGeom>
          <a:noFill/>
        </p:spPr>
        <p:txBody>
          <a:bodyPr wrap="square">
            <a:spAutoFit/>
          </a:bodyPr>
          <a:lstStyle/>
          <a:p>
            <a:r>
              <a:rPr lang="ar-JO" dirty="0">
                <a:cs typeface="AdvertisingBold" pitchFamily="2" charset="-78"/>
              </a:rPr>
              <a:t>الجانب الوطني</a:t>
            </a:r>
            <a:endParaRPr lang="en-US" dirty="0">
              <a:cs typeface="AdvertisingBold" pitchFamily="2" charset="-78"/>
            </a:endParaRPr>
          </a:p>
        </p:txBody>
      </p:sp>
    </p:spTree>
    <p:extLst>
      <p:ext uri="{BB962C8B-B14F-4D97-AF65-F5344CB8AC3E}">
        <p14:creationId xmlns:p14="http://schemas.microsoft.com/office/powerpoint/2010/main" val="155083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AC038-C12A-04DB-443B-66BA6B615518}"/>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E369E31C-B283-8A4D-A0E9-9798981DD24C}"/>
              </a:ext>
            </a:extLst>
          </p:cNvPr>
          <p:cNvSpPr/>
          <p:nvPr/>
        </p:nvSpPr>
        <p:spPr>
          <a:xfrm>
            <a:off x="-334963" y="5452311"/>
            <a:ext cx="11963400" cy="262689"/>
          </a:xfrm>
          <a:prstGeom prst="roundRect">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a:extLst>
              <a:ext uri="{FF2B5EF4-FFF2-40B4-BE49-F238E27FC236}">
                <a16:creationId xmlns:a16="http://schemas.microsoft.com/office/drawing/2014/main" id="{850B007D-ECB0-3266-A399-025B361C8409}"/>
              </a:ext>
            </a:extLst>
          </p:cNvPr>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a:extLst>
              <a:ext uri="{FF2B5EF4-FFF2-40B4-BE49-F238E27FC236}">
                <a16:creationId xmlns:a16="http://schemas.microsoft.com/office/drawing/2014/main" id="{06DF2708-EEF6-4BF1-3547-845A6FE95EC6}"/>
              </a:ext>
            </a:extLst>
          </p:cNvPr>
          <p:cNvSpPr/>
          <p:nvPr/>
        </p:nvSpPr>
        <p:spPr>
          <a:xfrm>
            <a:off x="-17581" y="2259513"/>
            <a:ext cx="11857038" cy="1020958"/>
          </a:xfrm>
          <a:prstGeom prst="rect">
            <a:avLst/>
          </a:prstGeom>
          <a:solidFill>
            <a:srgbClr val="015C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JO" sz="5400" dirty="0">
                <a:solidFill>
                  <a:schemeClr val="bg1">
                    <a:lumMod val="95000"/>
                  </a:schemeClr>
                </a:solidFill>
                <a:cs typeface="AdvertisingExtraBold" pitchFamily="2" charset="-78"/>
              </a:rPr>
              <a:t>الوضع الحالي</a:t>
            </a:r>
            <a:endParaRPr lang="en-US" sz="5400" dirty="0">
              <a:solidFill>
                <a:schemeClr val="bg1">
                  <a:lumMod val="95000"/>
                </a:schemeClr>
              </a:solidFill>
              <a:cs typeface="AdvertisingExtraBold" pitchFamily="2" charset="-78"/>
            </a:endParaRPr>
          </a:p>
        </p:txBody>
      </p:sp>
      <p:sp>
        <p:nvSpPr>
          <p:cNvPr id="9" name="Rectangle 8">
            <a:extLst>
              <a:ext uri="{FF2B5EF4-FFF2-40B4-BE49-F238E27FC236}">
                <a16:creationId xmlns:a16="http://schemas.microsoft.com/office/drawing/2014/main" id="{4D958521-9556-CF78-7EC3-7CB3DEAD3C18}"/>
              </a:ext>
            </a:extLst>
          </p:cNvPr>
          <p:cNvSpPr/>
          <p:nvPr/>
        </p:nvSpPr>
        <p:spPr>
          <a:xfrm>
            <a:off x="2301873" y="-15798"/>
            <a:ext cx="9220202" cy="511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689816-DD5D-5480-646A-E8108D50D3A2}"/>
              </a:ext>
            </a:extLst>
          </p:cNvPr>
          <p:cNvSpPr/>
          <p:nvPr/>
        </p:nvSpPr>
        <p:spPr>
          <a:xfrm>
            <a:off x="-258762" y="5416709"/>
            <a:ext cx="11844338" cy="381000"/>
          </a:xfrm>
          <a:prstGeom prst="rect">
            <a:avLst/>
          </a:prstGeom>
          <a:solidFill>
            <a:srgbClr val="015C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800" dirty="0">
              <a:solidFill>
                <a:schemeClr val="bg1">
                  <a:lumMod val="95000"/>
                </a:schemeClr>
              </a:solidFill>
              <a:cs typeface="AdvertisingBold" pitchFamily="2" charset="-78"/>
            </a:endParaRPr>
          </a:p>
        </p:txBody>
      </p:sp>
    </p:spTree>
    <p:extLst>
      <p:ext uri="{BB962C8B-B14F-4D97-AF65-F5344CB8AC3E}">
        <p14:creationId xmlns:p14="http://schemas.microsoft.com/office/powerpoint/2010/main" val="3555152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utoShape 2"/>
          <p:cNvSpPr>
            <a:spLocks noChangeArrowheads="1"/>
          </p:cNvSpPr>
          <p:nvPr/>
        </p:nvSpPr>
        <p:spPr bwMode="auto">
          <a:xfrm>
            <a:off x="0" y="8521"/>
            <a:ext cx="11522075" cy="435613"/>
          </a:xfrm>
          <a:prstGeom prst="roundRect">
            <a:avLst>
              <a:gd name="adj" fmla="val 16667"/>
            </a:avLst>
          </a:prstGeom>
          <a:solidFill>
            <a:srgbClr val="005F7C"/>
          </a:solidFill>
          <a:ln w="12700">
            <a:solidFill>
              <a:srgbClr val="95B3D7"/>
            </a:solidFill>
            <a:round/>
            <a:headEnd/>
            <a:tailEnd/>
          </a:ln>
          <a:effectLst>
            <a:outerShdw dist="28398" dir="3806097" algn="ctr" rotWithShape="0">
              <a:srgbClr val="243F60">
                <a:alpha val="50000"/>
              </a:srgbClr>
            </a:outerShdw>
          </a:effectLst>
        </p:spPr>
        <p:txBody>
          <a:bodyPr vert="horz" wrap="square" lIns="76200" tIns="38100" rIns="76200" bIns="38100" numCol="1" anchor="t" anchorCtr="0" compatLnSpc="1">
            <a:prstTxWarp prst="textNoShape">
              <a:avLst/>
            </a:prstTxWarp>
          </a:bodyPr>
          <a:lstStyle/>
          <a:p>
            <a:pPr algn="ctr" defTabSz="761970" fontAlgn="base">
              <a:spcBef>
                <a:spcPct val="0"/>
              </a:spcBef>
              <a:spcAft>
                <a:spcPts val="833"/>
              </a:spcAft>
            </a:pPr>
            <a:r>
              <a:rPr lang="ar-JO" sz="2000" dirty="0">
                <a:solidFill>
                  <a:schemeClr val="bg1"/>
                </a:solidFill>
                <a:latin typeface="Arial" pitchFamily="34" charset="0"/>
                <a:cs typeface="AdvertisingBold" pitchFamily="2" charset="-78"/>
              </a:rPr>
              <a:t>الوضع الحالي لتقديم الخدمات السحابية الوطنية </a:t>
            </a:r>
            <a:endParaRPr lang="en-US" sz="2000" dirty="0">
              <a:solidFill>
                <a:schemeClr val="bg1"/>
              </a:solidFill>
              <a:latin typeface="Arial" pitchFamily="34" charset="0"/>
              <a:cs typeface="AdvertisingBold" pitchFamily="2" charset="-78"/>
            </a:endParaRPr>
          </a:p>
        </p:txBody>
      </p:sp>
      <p:sp>
        <p:nvSpPr>
          <p:cNvPr id="3" name="Rectangle 2">
            <a:extLst>
              <a:ext uri="{FF2B5EF4-FFF2-40B4-BE49-F238E27FC236}">
                <a16:creationId xmlns:a16="http://schemas.microsoft.com/office/drawing/2014/main" id="{C7C1621F-B9E0-17B6-2672-9F01359965EF}"/>
              </a:ext>
            </a:extLst>
          </p:cNvPr>
          <p:cNvSpPr/>
          <p:nvPr/>
        </p:nvSpPr>
        <p:spPr>
          <a:xfrm>
            <a:off x="655637" y="876300"/>
            <a:ext cx="10483111" cy="2793072"/>
          </a:xfrm>
          <a:prstGeom prst="rect">
            <a:avLst/>
          </a:prstGeom>
        </p:spPr>
        <p:txBody>
          <a:bodyPr wrap="square">
            <a:spAutoFit/>
          </a:bodyPr>
          <a:lstStyle/>
          <a:p>
            <a:pPr marL="285750" indent="-285750" algn="r" rtl="1">
              <a:lnSpc>
                <a:spcPct val="200000"/>
              </a:lnSpc>
              <a:buFont typeface="Arial" panose="020B0604020202020204" pitchFamily="34" charset="0"/>
              <a:buChar char="•"/>
            </a:pPr>
            <a:r>
              <a:rPr lang="ar-JO" dirty="0">
                <a:cs typeface="AdvertisingExtraBold" pitchFamily="2" charset="-78"/>
              </a:rPr>
              <a:t>وجود عدد اثنتي جهة رسمية تقدم الخدمات السحابية المحلية منها المؤسسة العامة للاتصالات</a:t>
            </a:r>
          </a:p>
          <a:p>
            <a:pPr marL="285750" indent="-285750" algn="r" rtl="1">
              <a:lnSpc>
                <a:spcPct val="200000"/>
              </a:lnSpc>
              <a:buFont typeface="Arial" panose="020B0604020202020204" pitchFamily="34" charset="0"/>
              <a:buChar char="•"/>
            </a:pPr>
            <a:r>
              <a:rPr lang="ar-JO" dirty="0">
                <a:cs typeface="AdvertisingExtraBold" pitchFamily="2" charset="-78"/>
              </a:rPr>
              <a:t>العمل جاري في اعمال التنظيم والتشريع لتقديم الخدمات السحابية الوطنية </a:t>
            </a:r>
          </a:p>
          <a:p>
            <a:pPr marL="285750" indent="-285750" algn="r" rtl="1">
              <a:lnSpc>
                <a:spcPct val="200000"/>
              </a:lnSpc>
              <a:buFont typeface="Arial" panose="020B0604020202020204" pitchFamily="34" charset="0"/>
              <a:buChar char="•"/>
            </a:pPr>
            <a:r>
              <a:rPr lang="ar-JO" dirty="0">
                <a:cs typeface="AdvertisingExtraBold" pitchFamily="2" charset="-78"/>
              </a:rPr>
              <a:t>اغلب الشركات التجارية الكبرى تقدم خدماتها من خلال مركز بيانات خاص بها </a:t>
            </a:r>
          </a:p>
          <a:p>
            <a:pPr marL="285750" indent="-285750" algn="r" rtl="1">
              <a:lnSpc>
                <a:spcPct val="200000"/>
              </a:lnSpc>
              <a:buFont typeface="Arial" panose="020B0604020202020204" pitchFamily="34" charset="0"/>
              <a:buChar char="•"/>
            </a:pPr>
            <a:r>
              <a:rPr lang="ar-JO" dirty="0">
                <a:cs typeface="AdvertisingExtraBold" pitchFamily="2" charset="-78"/>
              </a:rPr>
              <a:t>الجهات الحكومية   موزعين على كافة الخدمات اما مراكز بيانات خاصة, او عبر سيرفرات محدودة , او مستأجرة في المؤسسة العامة للاتصالات </a:t>
            </a:r>
            <a:endParaRPr lang="en-US" dirty="0">
              <a:cs typeface="AdvertisingExtraBold" pitchFamily="2" charset="-78"/>
            </a:endParaRPr>
          </a:p>
        </p:txBody>
      </p:sp>
    </p:spTree>
    <p:extLst>
      <p:ext uri="{BB962C8B-B14F-4D97-AF65-F5344CB8AC3E}">
        <p14:creationId xmlns:p14="http://schemas.microsoft.com/office/powerpoint/2010/main" val="1664937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F9CE6-4C45-6722-D7F8-294DEDDE5313}"/>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2F5C653B-CA37-F09C-5373-2A81D031ADCB}"/>
              </a:ext>
            </a:extLst>
          </p:cNvPr>
          <p:cNvPicPr>
            <a:picLocks noChangeAspect="1"/>
          </p:cNvPicPr>
          <p:nvPr/>
        </p:nvPicPr>
        <p:blipFill>
          <a:blip r:embed="rId2"/>
          <a:stretch>
            <a:fillRect/>
          </a:stretch>
        </p:blipFill>
        <p:spPr>
          <a:xfrm>
            <a:off x="1803714" y="4461783"/>
            <a:ext cx="947955" cy="930561"/>
          </a:xfrm>
          <a:prstGeom prst="rect">
            <a:avLst/>
          </a:prstGeom>
        </p:spPr>
      </p:pic>
      <p:sp>
        <p:nvSpPr>
          <p:cNvPr id="2" name="Rectangle 1">
            <a:extLst>
              <a:ext uri="{FF2B5EF4-FFF2-40B4-BE49-F238E27FC236}">
                <a16:creationId xmlns:a16="http://schemas.microsoft.com/office/drawing/2014/main" id="{EC7DA26E-CFFC-B16A-1856-A5EF41447F3A}"/>
              </a:ext>
            </a:extLst>
          </p:cNvPr>
          <p:cNvSpPr/>
          <p:nvPr/>
        </p:nvSpPr>
        <p:spPr>
          <a:xfrm>
            <a:off x="6120793" y="1241148"/>
            <a:ext cx="3699731" cy="473206"/>
          </a:xfrm>
          <a:prstGeom prst="rect">
            <a:avLst/>
          </a:prstGeom>
        </p:spPr>
        <p:txBody>
          <a:bodyPr wrap="none">
            <a:spAutoFit/>
          </a:bodyPr>
          <a:lstStyle/>
          <a:p>
            <a:pPr algn="r" rtl="1">
              <a:lnSpc>
                <a:spcPct val="150000"/>
              </a:lnSpc>
            </a:pPr>
            <a:r>
              <a:rPr lang="ar-YE" dirty="0">
                <a:cs typeface="AdvertisingExtraBold" pitchFamily="2" charset="-78"/>
              </a:rPr>
              <a:t>البريد الإلكتروني </a:t>
            </a:r>
            <a:r>
              <a:rPr lang="en-US" dirty="0" err="1">
                <a:cs typeface="AdvertisingExtraBold" pitchFamily="2" charset="-78"/>
              </a:rPr>
              <a:t>YemenNet</a:t>
            </a:r>
            <a:r>
              <a:rPr lang="en-US" dirty="0">
                <a:cs typeface="AdvertisingExtraBold" pitchFamily="2" charset="-78"/>
              </a:rPr>
              <a:t> Email  </a:t>
            </a:r>
          </a:p>
        </p:txBody>
      </p:sp>
      <p:sp>
        <p:nvSpPr>
          <p:cNvPr id="4" name="Rectangle 3">
            <a:extLst>
              <a:ext uri="{FF2B5EF4-FFF2-40B4-BE49-F238E27FC236}">
                <a16:creationId xmlns:a16="http://schemas.microsoft.com/office/drawing/2014/main" id="{5B8AF7A8-BD0C-655B-B9FB-C91F1E1276E9}"/>
              </a:ext>
            </a:extLst>
          </p:cNvPr>
          <p:cNvSpPr/>
          <p:nvPr/>
        </p:nvSpPr>
        <p:spPr>
          <a:xfrm>
            <a:off x="950128" y="1211203"/>
            <a:ext cx="2957861" cy="473206"/>
          </a:xfrm>
          <a:prstGeom prst="rect">
            <a:avLst/>
          </a:prstGeom>
        </p:spPr>
        <p:txBody>
          <a:bodyPr wrap="none">
            <a:spAutoFit/>
          </a:bodyPr>
          <a:lstStyle/>
          <a:p>
            <a:pPr algn="r" rtl="1">
              <a:lnSpc>
                <a:spcPct val="150000"/>
              </a:lnSpc>
            </a:pPr>
            <a:r>
              <a:rPr lang="ar-YE" dirty="0">
                <a:cs typeface="AdvertisingExtraBold" pitchFamily="2" charset="-78"/>
              </a:rPr>
              <a:t>السيرفرات الافتراضية </a:t>
            </a:r>
            <a:r>
              <a:rPr lang="en-US" dirty="0">
                <a:cs typeface="AdvertisingExtraBold" pitchFamily="2" charset="-78"/>
              </a:rPr>
              <a:t>VPS</a:t>
            </a:r>
          </a:p>
        </p:txBody>
      </p:sp>
      <p:sp>
        <p:nvSpPr>
          <p:cNvPr id="5" name="Rectangle 4">
            <a:extLst>
              <a:ext uri="{FF2B5EF4-FFF2-40B4-BE49-F238E27FC236}">
                <a16:creationId xmlns:a16="http://schemas.microsoft.com/office/drawing/2014/main" id="{D6ED82E0-87BE-D10C-B911-D1001F4B75FE}"/>
              </a:ext>
            </a:extLst>
          </p:cNvPr>
          <p:cNvSpPr/>
          <p:nvPr/>
        </p:nvSpPr>
        <p:spPr>
          <a:xfrm>
            <a:off x="6446837" y="2495914"/>
            <a:ext cx="3341620" cy="473206"/>
          </a:xfrm>
          <a:prstGeom prst="rect">
            <a:avLst/>
          </a:prstGeom>
        </p:spPr>
        <p:txBody>
          <a:bodyPr wrap="none">
            <a:spAutoFit/>
          </a:bodyPr>
          <a:lstStyle/>
          <a:p>
            <a:pPr algn="r" rtl="1">
              <a:lnSpc>
                <a:spcPct val="150000"/>
              </a:lnSpc>
            </a:pPr>
            <a:r>
              <a:rPr lang="ar-YE" dirty="0">
                <a:cs typeface="AdvertisingExtraBold" pitchFamily="2" charset="-78"/>
              </a:rPr>
              <a:t>استضافة المواقع </a:t>
            </a:r>
            <a:r>
              <a:rPr lang="en-US" dirty="0">
                <a:cs typeface="AdvertisingExtraBold" pitchFamily="2" charset="-78"/>
              </a:rPr>
              <a:t>Web Hosting</a:t>
            </a:r>
          </a:p>
        </p:txBody>
      </p:sp>
      <p:sp>
        <p:nvSpPr>
          <p:cNvPr id="6" name="Rectangle 5">
            <a:extLst>
              <a:ext uri="{FF2B5EF4-FFF2-40B4-BE49-F238E27FC236}">
                <a16:creationId xmlns:a16="http://schemas.microsoft.com/office/drawing/2014/main" id="{A48B7903-CE66-F840-9B80-5238799F7989}"/>
              </a:ext>
            </a:extLst>
          </p:cNvPr>
          <p:cNvSpPr/>
          <p:nvPr/>
        </p:nvSpPr>
        <p:spPr>
          <a:xfrm>
            <a:off x="943453" y="2382277"/>
            <a:ext cx="3316934" cy="473206"/>
          </a:xfrm>
          <a:prstGeom prst="rect">
            <a:avLst/>
          </a:prstGeom>
        </p:spPr>
        <p:txBody>
          <a:bodyPr wrap="none">
            <a:spAutoFit/>
          </a:bodyPr>
          <a:lstStyle/>
          <a:p>
            <a:pPr algn="r" rtl="1">
              <a:lnSpc>
                <a:spcPct val="150000"/>
              </a:lnSpc>
            </a:pPr>
            <a:r>
              <a:rPr lang="ar-YE" dirty="0">
                <a:cs typeface="AdvertisingExtraBold" pitchFamily="2" charset="-78"/>
              </a:rPr>
              <a:t>خدمات النطاق </a:t>
            </a:r>
            <a:r>
              <a:rPr lang="en-US" dirty="0">
                <a:cs typeface="AdvertisingExtraBold" pitchFamily="2" charset="-78"/>
              </a:rPr>
              <a:t>&amp; Domain</a:t>
            </a:r>
            <a:r>
              <a:rPr lang="ar-YE" dirty="0">
                <a:cs typeface="AdvertisingExtraBold" pitchFamily="2" charset="-78"/>
              </a:rPr>
              <a:t> </a:t>
            </a:r>
            <a:r>
              <a:rPr lang="en-US" dirty="0">
                <a:cs typeface="AdvertisingExtraBold" pitchFamily="2" charset="-78"/>
              </a:rPr>
              <a:t>DNS</a:t>
            </a:r>
          </a:p>
        </p:txBody>
      </p:sp>
      <p:pic>
        <p:nvPicPr>
          <p:cNvPr id="9" name="Picture 8">
            <a:extLst>
              <a:ext uri="{FF2B5EF4-FFF2-40B4-BE49-F238E27FC236}">
                <a16:creationId xmlns:a16="http://schemas.microsoft.com/office/drawing/2014/main" id="{96BE61CA-4B25-51E0-A99B-6FE7E8F078F0}"/>
              </a:ext>
            </a:extLst>
          </p:cNvPr>
          <p:cNvPicPr>
            <a:picLocks noChangeAspect="1"/>
          </p:cNvPicPr>
          <p:nvPr/>
        </p:nvPicPr>
        <p:blipFill>
          <a:blip r:embed="rId3"/>
          <a:stretch>
            <a:fillRect/>
          </a:stretch>
        </p:blipFill>
        <p:spPr>
          <a:xfrm>
            <a:off x="9841593" y="841418"/>
            <a:ext cx="1071563" cy="1066800"/>
          </a:xfrm>
          <a:prstGeom prst="rect">
            <a:avLst/>
          </a:prstGeom>
        </p:spPr>
      </p:pic>
      <p:pic>
        <p:nvPicPr>
          <p:cNvPr id="12" name="Picture 11">
            <a:extLst>
              <a:ext uri="{FF2B5EF4-FFF2-40B4-BE49-F238E27FC236}">
                <a16:creationId xmlns:a16="http://schemas.microsoft.com/office/drawing/2014/main" id="{0494E4F8-FA22-DE5A-FD00-A09784F5A5EE}"/>
              </a:ext>
            </a:extLst>
          </p:cNvPr>
          <p:cNvPicPr>
            <a:picLocks noChangeAspect="1"/>
          </p:cNvPicPr>
          <p:nvPr/>
        </p:nvPicPr>
        <p:blipFill>
          <a:blip r:embed="rId4"/>
          <a:stretch>
            <a:fillRect/>
          </a:stretch>
        </p:blipFill>
        <p:spPr>
          <a:xfrm>
            <a:off x="4103112" y="1097565"/>
            <a:ext cx="1200725" cy="734869"/>
          </a:xfrm>
          <a:prstGeom prst="rect">
            <a:avLst/>
          </a:prstGeom>
        </p:spPr>
      </p:pic>
      <p:pic>
        <p:nvPicPr>
          <p:cNvPr id="17" name="Picture 16">
            <a:extLst>
              <a:ext uri="{FF2B5EF4-FFF2-40B4-BE49-F238E27FC236}">
                <a16:creationId xmlns:a16="http://schemas.microsoft.com/office/drawing/2014/main" id="{9CCC785B-1D82-A179-4AA8-A9D2B6FD5403}"/>
              </a:ext>
            </a:extLst>
          </p:cNvPr>
          <p:cNvPicPr>
            <a:picLocks noChangeAspect="1"/>
          </p:cNvPicPr>
          <p:nvPr/>
        </p:nvPicPr>
        <p:blipFill>
          <a:blip r:embed="rId5"/>
          <a:stretch>
            <a:fillRect/>
          </a:stretch>
        </p:blipFill>
        <p:spPr>
          <a:xfrm>
            <a:off x="9838801" y="2323553"/>
            <a:ext cx="1074355" cy="763358"/>
          </a:xfrm>
          <a:prstGeom prst="rect">
            <a:avLst/>
          </a:prstGeom>
        </p:spPr>
      </p:pic>
      <p:pic>
        <p:nvPicPr>
          <p:cNvPr id="18" name="Picture 17">
            <a:extLst>
              <a:ext uri="{FF2B5EF4-FFF2-40B4-BE49-F238E27FC236}">
                <a16:creationId xmlns:a16="http://schemas.microsoft.com/office/drawing/2014/main" id="{E2DE428A-55F5-C8A9-F3D2-3B35BC919C30}"/>
              </a:ext>
            </a:extLst>
          </p:cNvPr>
          <p:cNvPicPr>
            <a:picLocks noChangeAspect="1"/>
          </p:cNvPicPr>
          <p:nvPr/>
        </p:nvPicPr>
        <p:blipFill>
          <a:blip r:embed="rId6"/>
          <a:stretch>
            <a:fillRect/>
          </a:stretch>
        </p:blipFill>
        <p:spPr>
          <a:xfrm>
            <a:off x="4429376" y="2291443"/>
            <a:ext cx="843172" cy="843172"/>
          </a:xfrm>
          <a:prstGeom prst="rect">
            <a:avLst/>
          </a:prstGeom>
        </p:spPr>
      </p:pic>
      <p:sp>
        <p:nvSpPr>
          <p:cNvPr id="21" name="AutoShape 2">
            <a:extLst>
              <a:ext uri="{FF2B5EF4-FFF2-40B4-BE49-F238E27FC236}">
                <a16:creationId xmlns:a16="http://schemas.microsoft.com/office/drawing/2014/main" id="{213C6E3C-156A-33BC-A59E-F94D41E88477}"/>
              </a:ext>
            </a:extLst>
          </p:cNvPr>
          <p:cNvSpPr>
            <a:spLocks noChangeArrowheads="1"/>
          </p:cNvSpPr>
          <p:nvPr/>
        </p:nvSpPr>
        <p:spPr bwMode="auto">
          <a:xfrm>
            <a:off x="0" y="8521"/>
            <a:ext cx="11522075" cy="435613"/>
          </a:xfrm>
          <a:prstGeom prst="roundRect">
            <a:avLst>
              <a:gd name="adj" fmla="val 16667"/>
            </a:avLst>
          </a:prstGeom>
          <a:solidFill>
            <a:srgbClr val="005F7C"/>
          </a:solidFill>
          <a:ln w="12700">
            <a:solidFill>
              <a:srgbClr val="95B3D7"/>
            </a:solidFill>
            <a:round/>
            <a:headEnd/>
            <a:tailEnd/>
          </a:ln>
          <a:effectLst>
            <a:outerShdw dist="28398" dir="3806097" algn="ctr" rotWithShape="0">
              <a:srgbClr val="243F60">
                <a:alpha val="50000"/>
              </a:srgbClr>
            </a:outerShdw>
          </a:effectLst>
        </p:spPr>
        <p:txBody>
          <a:bodyPr vert="horz" wrap="square" lIns="76200" tIns="38100" rIns="76200" bIns="38100" numCol="1" anchor="t" anchorCtr="0" compatLnSpc="1">
            <a:prstTxWarp prst="textNoShape">
              <a:avLst/>
            </a:prstTxWarp>
          </a:bodyPr>
          <a:lstStyle/>
          <a:p>
            <a:pPr algn="ctr" defTabSz="761970" fontAlgn="base">
              <a:spcBef>
                <a:spcPct val="0"/>
              </a:spcBef>
              <a:spcAft>
                <a:spcPts val="833"/>
              </a:spcAft>
            </a:pPr>
            <a:r>
              <a:rPr lang="ar-JO" sz="2000" dirty="0">
                <a:solidFill>
                  <a:schemeClr val="bg1"/>
                </a:solidFill>
                <a:latin typeface="Arial" pitchFamily="34" charset="0"/>
                <a:cs typeface="AdvertisingBold" pitchFamily="2" charset="-78"/>
              </a:rPr>
              <a:t>الخدمات السحابية المقدمة من المؤسسة العامة للاتصالات </a:t>
            </a:r>
            <a:endParaRPr lang="en-US" sz="2000" dirty="0">
              <a:solidFill>
                <a:schemeClr val="bg1"/>
              </a:solidFill>
              <a:latin typeface="Arial" pitchFamily="34" charset="0"/>
              <a:cs typeface="AdvertisingBold" pitchFamily="2" charset="-78"/>
            </a:endParaRPr>
          </a:p>
        </p:txBody>
      </p:sp>
      <p:sp>
        <p:nvSpPr>
          <p:cNvPr id="3" name="Rectangle 2">
            <a:extLst>
              <a:ext uri="{FF2B5EF4-FFF2-40B4-BE49-F238E27FC236}">
                <a16:creationId xmlns:a16="http://schemas.microsoft.com/office/drawing/2014/main" id="{16624BCF-5912-5A42-AFDC-19C08FB3ABA9}"/>
              </a:ext>
            </a:extLst>
          </p:cNvPr>
          <p:cNvSpPr/>
          <p:nvPr/>
        </p:nvSpPr>
        <p:spPr>
          <a:xfrm>
            <a:off x="198437" y="3645964"/>
            <a:ext cx="4158511" cy="473206"/>
          </a:xfrm>
          <a:prstGeom prst="rect">
            <a:avLst/>
          </a:prstGeom>
        </p:spPr>
        <p:txBody>
          <a:bodyPr wrap="none">
            <a:spAutoFit/>
          </a:bodyPr>
          <a:lstStyle/>
          <a:p>
            <a:pPr algn="r" rtl="1">
              <a:lnSpc>
                <a:spcPct val="150000"/>
              </a:lnSpc>
            </a:pPr>
            <a:r>
              <a:rPr lang="ar-YE" dirty="0">
                <a:cs typeface="AdvertisingExtraBold" pitchFamily="2" charset="-78"/>
              </a:rPr>
              <a:t>خدمات الاستضافة المكانية</a:t>
            </a:r>
            <a:r>
              <a:rPr lang="en-GB" dirty="0">
                <a:cs typeface="AdvertisingExtraBold" pitchFamily="2" charset="-78"/>
              </a:rPr>
              <a:t>Colocation</a:t>
            </a:r>
            <a:endParaRPr lang="en-US" dirty="0">
              <a:cs typeface="AdvertisingExtraBold" pitchFamily="2" charset="-78"/>
            </a:endParaRPr>
          </a:p>
        </p:txBody>
      </p:sp>
      <p:pic>
        <p:nvPicPr>
          <p:cNvPr id="14" name="Picture 13">
            <a:extLst>
              <a:ext uri="{FF2B5EF4-FFF2-40B4-BE49-F238E27FC236}">
                <a16:creationId xmlns:a16="http://schemas.microsoft.com/office/drawing/2014/main" id="{4C4493FD-ACC0-F02D-E303-DC6E1365C107}"/>
              </a:ext>
            </a:extLst>
          </p:cNvPr>
          <p:cNvPicPr>
            <a:picLocks noChangeAspect="1"/>
          </p:cNvPicPr>
          <p:nvPr/>
        </p:nvPicPr>
        <p:blipFill>
          <a:blip r:embed="rId7"/>
          <a:stretch>
            <a:fillRect/>
          </a:stretch>
        </p:blipFill>
        <p:spPr>
          <a:xfrm>
            <a:off x="4284334" y="3365410"/>
            <a:ext cx="1000328" cy="925140"/>
          </a:xfrm>
          <a:prstGeom prst="rect">
            <a:avLst/>
          </a:prstGeom>
        </p:spPr>
      </p:pic>
      <p:sp>
        <p:nvSpPr>
          <p:cNvPr id="7" name="Rectangle 6">
            <a:extLst>
              <a:ext uri="{FF2B5EF4-FFF2-40B4-BE49-F238E27FC236}">
                <a16:creationId xmlns:a16="http://schemas.microsoft.com/office/drawing/2014/main" id="{B5F4B901-EC3F-FC62-E678-D699B824FBB8}"/>
              </a:ext>
            </a:extLst>
          </p:cNvPr>
          <p:cNvSpPr/>
          <p:nvPr/>
        </p:nvSpPr>
        <p:spPr>
          <a:xfrm>
            <a:off x="6059359" y="3698383"/>
            <a:ext cx="4041492" cy="473206"/>
          </a:xfrm>
          <a:prstGeom prst="rect">
            <a:avLst/>
          </a:prstGeom>
        </p:spPr>
        <p:txBody>
          <a:bodyPr wrap="none">
            <a:spAutoFit/>
          </a:bodyPr>
          <a:lstStyle/>
          <a:p>
            <a:pPr algn="r" rtl="1">
              <a:lnSpc>
                <a:spcPct val="150000"/>
              </a:lnSpc>
            </a:pPr>
            <a:r>
              <a:rPr lang="ar-YE" dirty="0">
                <a:cs typeface="AdvertisingExtraBold" pitchFamily="2" charset="-78"/>
              </a:rPr>
              <a:t>خدمات </a:t>
            </a:r>
            <a:r>
              <a:rPr lang="ar-JO" dirty="0">
                <a:cs typeface="AdvertisingExtraBold" pitchFamily="2" charset="-78"/>
              </a:rPr>
              <a:t>تأجير المساحة</a:t>
            </a:r>
            <a:r>
              <a:rPr lang="ar-YE" dirty="0">
                <a:cs typeface="AdvertisingExtraBold" pitchFamily="2" charset="-78"/>
              </a:rPr>
              <a:t> </a:t>
            </a:r>
            <a:r>
              <a:rPr lang="en-GB" dirty="0">
                <a:cs typeface="AdvertisingExtraBold" pitchFamily="2" charset="-78"/>
              </a:rPr>
              <a:t>Space Hosting</a:t>
            </a:r>
            <a:endParaRPr lang="en-US" dirty="0">
              <a:cs typeface="AdvertisingExtraBold" pitchFamily="2" charset="-78"/>
            </a:endParaRPr>
          </a:p>
        </p:txBody>
      </p:sp>
      <p:pic>
        <p:nvPicPr>
          <p:cNvPr id="10" name="Picture 9">
            <a:extLst>
              <a:ext uri="{FF2B5EF4-FFF2-40B4-BE49-F238E27FC236}">
                <a16:creationId xmlns:a16="http://schemas.microsoft.com/office/drawing/2014/main" id="{D8C60511-72DB-5651-A6DE-61803132B5ED}"/>
              </a:ext>
            </a:extLst>
          </p:cNvPr>
          <p:cNvPicPr>
            <a:picLocks noChangeAspect="1"/>
          </p:cNvPicPr>
          <p:nvPr/>
        </p:nvPicPr>
        <p:blipFill>
          <a:blip r:embed="rId7"/>
          <a:stretch>
            <a:fillRect/>
          </a:stretch>
        </p:blipFill>
        <p:spPr>
          <a:xfrm>
            <a:off x="10028237" y="3417829"/>
            <a:ext cx="1000328" cy="925140"/>
          </a:xfrm>
          <a:prstGeom prst="rect">
            <a:avLst/>
          </a:prstGeom>
        </p:spPr>
      </p:pic>
      <p:sp>
        <p:nvSpPr>
          <p:cNvPr id="11" name="Rectangle 10">
            <a:extLst>
              <a:ext uri="{FF2B5EF4-FFF2-40B4-BE49-F238E27FC236}">
                <a16:creationId xmlns:a16="http://schemas.microsoft.com/office/drawing/2014/main" id="{3915B16F-D57F-897F-F4A8-46ACA1B5D89C}"/>
              </a:ext>
            </a:extLst>
          </p:cNvPr>
          <p:cNvSpPr/>
          <p:nvPr/>
        </p:nvSpPr>
        <p:spPr>
          <a:xfrm>
            <a:off x="2245468" y="4750384"/>
            <a:ext cx="5264583" cy="473206"/>
          </a:xfrm>
          <a:prstGeom prst="rect">
            <a:avLst/>
          </a:prstGeom>
        </p:spPr>
        <p:txBody>
          <a:bodyPr wrap="none">
            <a:spAutoFit/>
          </a:bodyPr>
          <a:lstStyle/>
          <a:p>
            <a:pPr algn="r" rtl="1">
              <a:lnSpc>
                <a:spcPct val="150000"/>
              </a:lnSpc>
            </a:pPr>
            <a:r>
              <a:rPr lang="ar-YE" dirty="0">
                <a:cs typeface="AdvertisingExtraBold" pitchFamily="2" charset="-78"/>
              </a:rPr>
              <a:t>خدمات ال</a:t>
            </a:r>
            <a:r>
              <a:rPr lang="ar-JO" dirty="0">
                <a:cs typeface="AdvertisingExtraBold" pitchFamily="2" charset="-78"/>
              </a:rPr>
              <a:t>سيرفرات المخصصة </a:t>
            </a:r>
            <a:r>
              <a:rPr lang="en-US" dirty="0">
                <a:cs typeface="AdvertisingExtraBold" pitchFamily="2" charset="-78"/>
              </a:rPr>
              <a:t>Dedicated Servers </a:t>
            </a:r>
          </a:p>
        </p:txBody>
      </p:sp>
      <p:pic>
        <p:nvPicPr>
          <p:cNvPr id="15" name="Picture 14">
            <a:extLst>
              <a:ext uri="{FF2B5EF4-FFF2-40B4-BE49-F238E27FC236}">
                <a16:creationId xmlns:a16="http://schemas.microsoft.com/office/drawing/2014/main" id="{6E5B27DE-0A39-C26D-E7E8-E08D2D9CDA12}"/>
              </a:ext>
            </a:extLst>
          </p:cNvPr>
          <p:cNvPicPr>
            <a:picLocks noChangeAspect="1"/>
          </p:cNvPicPr>
          <p:nvPr/>
        </p:nvPicPr>
        <p:blipFill>
          <a:blip r:embed="rId7"/>
          <a:stretch>
            <a:fillRect/>
          </a:stretch>
        </p:blipFill>
        <p:spPr>
          <a:xfrm>
            <a:off x="7437437" y="4469830"/>
            <a:ext cx="1000328" cy="925140"/>
          </a:xfrm>
          <a:prstGeom prst="rect">
            <a:avLst/>
          </a:prstGeom>
        </p:spPr>
      </p:pic>
    </p:spTree>
    <p:extLst>
      <p:ext uri="{BB962C8B-B14F-4D97-AF65-F5344CB8AC3E}">
        <p14:creationId xmlns:p14="http://schemas.microsoft.com/office/powerpoint/2010/main" val="3240539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a:off x="7208837" y="5128206"/>
            <a:ext cx="4450466" cy="6248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8" name="Group 7"/>
          <p:cNvGrpSpPr/>
          <p:nvPr/>
        </p:nvGrpSpPr>
        <p:grpSpPr>
          <a:xfrm>
            <a:off x="-30163" y="38100"/>
            <a:ext cx="11506200" cy="4876800"/>
            <a:chOff x="-30163" y="38100"/>
            <a:chExt cx="11201400" cy="4128280"/>
          </a:xfrm>
        </p:grpSpPr>
        <p:pic>
          <p:nvPicPr>
            <p:cNvPr id="3" name="Picture 2"/>
            <p:cNvPicPr>
              <a:picLocks noChangeAspect="1"/>
            </p:cNvPicPr>
            <p:nvPr/>
          </p:nvPicPr>
          <p:blipFill>
            <a:blip r:embed="rId3"/>
            <a:stretch>
              <a:fillRect/>
            </a:stretch>
          </p:blipFill>
          <p:spPr>
            <a:xfrm>
              <a:off x="-30163" y="38100"/>
              <a:ext cx="11201400" cy="4128280"/>
            </a:xfrm>
            <a:prstGeom prst="rect">
              <a:avLst/>
            </a:prstGeom>
          </p:spPr>
        </p:pic>
        <p:pic>
          <p:nvPicPr>
            <p:cNvPr id="6" name="Picture 5"/>
            <p:cNvPicPr>
              <a:picLocks noChangeAspect="1"/>
            </p:cNvPicPr>
            <p:nvPr/>
          </p:nvPicPr>
          <p:blipFill>
            <a:blip r:embed="rId4"/>
            <a:stretch>
              <a:fillRect/>
            </a:stretch>
          </p:blipFill>
          <p:spPr>
            <a:xfrm>
              <a:off x="3551236" y="2855745"/>
              <a:ext cx="4340274" cy="600097"/>
            </a:xfrm>
            <a:prstGeom prst="rect">
              <a:avLst/>
            </a:prstGeom>
          </p:spPr>
        </p:pic>
        <p:pic>
          <p:nvPicPr>
            <p:cNvPr id="7" name="Picture 6"/>
            <p:cNvPicPr>
              <a:picLocks noChangeAspect="1"/>
            </p:cNvPicPr>
            <p:nvPr/>
          </p:nvPicPr>
          <p:blipFill>
            <a:blip r:embed="rId5"/>
            <a:stretch>
              <a:fillRect/>
            </a:stretch>
          </p:blipFill>
          <p:spPr>
            <a:xfrm>
              <a:off x="5216923" y="2552701"/>
              <a:ext cx="707230" cy="381000"/>
            </a:xfrm>
            <a:prstGeom prst="rect">
              <a:avLst/>
            </a:prstGeom>
          </p:spPr>
        </p:pic>
      </p:grpSp>
      <p:sp>
        <p:nvSpPr>
          <p:cNvPr id="2" name="Rectangle 1"/>
          <p:cNvSpPr/>
          <p:nvPr/>
        </p:nvSpPr>
        <p:spPr>
          <a:xfrm>
            <a:off x="3475037" y="0"/>
            <a:ext cx="4267200" cy="4914900"/>
          </a:xfrm>
          <a:prstGeom prst="rect">
            <a:avLst/>
          </a:prstGeom>
          <a:solidFill>
            <a:srgbClr val="00000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761970" fontAlgn="base">
              <a:spcBef>
                <a:spcPct val="0"/>
              </a:spcBef>
              <a:spcAft>
                <a:spcPts val="833"/>
              </a:spcAft>
            </a:pPr>
            <a:endParaRPr lang="en-US" sz="2400" dirty="0">
              <a:latin typeface="Arial Black" panose="020B0A04020102020204" pitchFamily="34" charset="0"/>
              <a:cs typeface="AdvertisingBold" pitchFamily="2" charset="-78"/>
            </a:endParaRPr>
          </a:p>
          <a:p>
            <a:pPr algn="ctr" defTabSz="761970" fontAlgn="base">
              <a:spcBef>
                <a:spcPct val="0"/>
              </a:spcBef>
              <a:spcAft>
                <a:spcPts val="833"/>
              </a:spcAft>
            </a:pPr>
            <a:endParaRPr lang="en-US" sz="2400" dirty="0">
              <a:latin typeface="Arial Black" panose="020B0A04020102020204" pitchFamily="34" charset="0"/>
              <a:cs typeface="AdvertisingBold" pitchFamily="2" charset="-78"/>
            </a:endParaRPr>
          </a:p>
          <a:p>
            <a:pPr algn="ctr" defTabSz="761970" fontAlgn="base">
              <a:spcBef>
                <a:spcPct val="0"/>
              </a:spcBef>
              <a:spcAft>
                <a:spcPts val="833"/>
              </a:spcAft>
            </a:pPr>
            <a:endParaRPr lang="en-US" sz="4000" dirty="0">
              <a:latin typeface="Arial Black" panose="020B0A04020102020204" pitchFamily="34" charset="0"/>
              <a:cs typeface="AdvertisingBold" pitchFamily="2" charset="-78"/>
            </a:endParaRPr>
          </a:p>
          <a:p>
            <a:pPr algn="ctr" defTabSz="761970" fontAlgn="base">
              <a:spcBef>
                <a:spcPct val="0"/>
              </a:spcBef>
              <a:spcAft>
                <a:spcPts val="833"/>
              </a:spcAft>
            </a:pPr>
            <a:r>
              <a:rPr lang="en-US" sz="4000" dirty="0">
                <a:latin typeface="Arial Black" panose="020B0A04020102020204" pitchFamily="34" charset="0"/>
                <a:cs typeface="AdvertisingBold" pitchFamily="2" charset="-78"/>
              </a:rPr>
              <a:t>Data Center</a:t>
            </a:r>
          </a:p>
          <a:p>
            <a:pPr algn="ctr" defTabSz="761970" fontAlgn="base">
              <a:lnSpc>
                <a:spcPct val="150000"/>
              </a:lnSpc>
              <a:spcBef>
                <a:spcPct val="0"/>
              </a:spcBef>
              <a:spcAft>
                <a:spcPts val="833"/>
              </a:spcAft>
            </a:pPr>
            <a:r>
              <a:rPr lang="en-US" sz="2400" dirty="0">
                <a:latin typeface="Arial Black" panose="020B0A04020102020204" pitchFamily="34" charset="0"/>
                <a:cs typeface="AdvertisingBold" pitchFamily="2" charset="-78"/>
              </a:rPr>
              <a:t>On-Premise</a:t>
            </a:r>
          </a:p>
          <a:p>
            <a:pPr algn="ctr" defTabSz="761970" fontAlgn="base">
              <a:lnSpc>
                <a:spcPct val="150000"/>
              </a:lnSpc>
              <a:spcBef>
                <a:spcPct val="0"/>
              </a:spcBef>
              <a:spcAft>
                <a:spcPts val="833"/>
              </a:spcAft>
            </a:pPr>
            <a:r>
              <a:rPr lang="en-US" sz="2400" dirty="0">
                <a:latin typeface="Arial Black" panose="020B0A04020102020204" pitchFamily="34" charset="0"/>
                <a:cs typeface="AdvertisingBold" pitchFamily="2" charset="-78"/>
              </a:rPr>
              <a:t>Space</a:t>
            </a:r>
          </a:p>
          <a:p>
            <a:pPr algn="ctr" defTabSz="761970" fontAlgn="base">
              <a:lnSpc>
                <a:spcPct val="150000"/>
              </a:lnSpc>
              <a:spcBef>
                <a:spcPct val="0"/>
              </a:spcBef>
              <a:spcAft>
                <a:spcPts val="833"/>
              </a:spcAft>
            </a:pPr>
            <a:r>
              <a:rPr lang="en-US" sz="2400" dirty="0">
                <a:latin typeface="Arial Black" panose="020B0A04020102020204" pitchFamily="34" charset="0"/>
                <a:cs typeface="AdvertisingBold" pitchFamily="2" charset="-78"/>
              </a:rPr>
              <a:t>Colocation</a:t>
            </a:r>
          </a:p>
          <a:p>
            <a:pPr algn="ctr" defTabSz="761970" fontAlgn="base">
              <a:lnSpc>
                <a:spcPct val="150000"/>
              </a:lnSpc>
              <a:spcBef>
                <a:spcPct val="0"/>
              </a:spcBef>
              <a:spcAft>
                <a:spcPts val="833"/>
              </a:spcAft>
            </a:pPr>
            <a:r>
              <a:rPr lang="en-US" sz="2400" dirty="0">
                <a:latin typeface="Arial Black" panose="020B0A04020102020204" pitchFamily="34" charset="0"/>
                <a:cs typeface="AdvertisingBold" pitchFamily="2" charset="-78"/>
              </a:rPr>
              <a:t>Virtual Private Server (VPS) / VDC</a:t>
            </a:r>
          </a:p>
          <a:p>
            <a:pPr algn="ctr" defTabSz="761970" fontAlgn="base">
              <a:lnSpc>
                <a:spcPct val="150000"/>
              </a:lnSpc>
              <a:spcBef>
                <a:spcPct val="0"/>
              </a:spcBef>
              <a:spcAft>
                <a:spcPts val="833"/>
              </a:spcAft>
            </a:pPr>
            <a:r>
              <a:rPr lang="en-US" sz="2400" dirty="0">
                <a:latin typeface="Arial Black" panose="020B0A04020102020204" pitchFamily="34" charset="0"/>
                <a:cs typeface="AdvertisingBold" pitchFamily="2" charset="-78"/>
              </a:rPr>
              <a:t>Dedicated Server</a:t>
            </a:r>
          </a:p>
          <a:p>
            <a:pPr algn="ctr" defTabSz="761970" fontAlgn="base">
              <a:spcBef>
                <a:spcPct val="0"/>
              </a:spcBef>
              <a:spcAft>
                <a:spcPts val="833"/>
              </a:spcAft>
            </a:pPr>
            <a:endParaRPr lang="en-US" sz="2400" dirty="0">
              <a:latin typeface="Arial Black" panose="020B0A04020102020204" pitchFamily="34" charset="0"/>
              <a:cs typeface="AdvertisingBold" pitchFamily="2" charset="-78"/>
            </a:endParaRPr>
          </a:p>
          <a:p>
            <a:pPr algn="ctr" defTabSz="761970" fontAlgn="base">
              <a:spcBef>
                <a:spcPct val="0"/>
              </a:spcBef>
              <a:spcAft>
                <a:spcPts val="833"/>
              </a:spcAft>
            </a:pPr>
            <a:endParaRPr lang="en-US" sz="2400" dirty="0">
              <a:latin typeface="Arial Black" panose="020B0A04020102020204" pitchFamily="34" charset="0"/>
              <a:cs typeface="AdvertisingBold" pitchFamily="2" charset="-78"/>
            </a:endParaRPr>
          </a:p>
          <a:p>
            <a:pPr algn="ctr" defTabSz="761970" fontAlgn="base">
              <a:spcBef>
                <a:spcPct val="0"/>
              </a:spcBef>
              <a:spcAft>
                <a:spcPts val="833"/>
              </a:spcAft>
            </a:pPr>
            <a:endParaRPr lang="en-US" sz="2400" dirty="0">
              <a:latin typeface="Arial Black" panose="020B0A04020102020204" pitchFamily="34" charset="0"/>
              <a:cs typeface="AdvertisingBold" pitchFamily="2" charset="-78"/>
            </a:endParaRPr>
          </a:p>
        </p:txBody>
      </p:sp>
    </p:spTree>
    <p:extLst>
      <p:ext uri="{BB962C8B-B14F-4D97-AF65-F5344CB8AC3E}">
        <p14:creationId xmlns:p14="http://schemas.microsoft.com/office/powerpoint/2010/main" val="3494269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AutoShape 2"/>
          <p:cNvSpPr>
            <a:spLocks noChangeArrowheads="1"/>
          </p:cNvSpPr>
          <p:nvPr/>
        </p:nvSpPr>
        <p:spPr bwMode="auto">
          <a:xfrm>
            <a:off x="0" y="-1"/>
            <a:ext cx="11522075" cy="404964"/>
          </a:xfrm>
          <a:prstGeom prst="roundRect">
            <a:avLst>
              <a:gd name="adj" fmla="val 16667"/>
            </a:avLst>
          </a:prstGeom>
          <a:solidFill>
            <a:srgbClr val="005F7C"/>
          </a:solidFill>
          <a:ln w="12700">
            <a:solidFill>
              <a:srgbClr val="95B3D7"/>
            </a:solidFill>
            <a:round/>
            <a:headEnd/>
            <a:tailEnd/>
          </a:ln>
          <a:effectLst>
            <a:outerShdw dist="28398" dir="3806097" algn="ctr" rotWithShape="0">
              <a:srgbClr val="243F60">
                <a:alpha val="50000"/>
              </a:srgbClr>
            </a:outerShdw>
          </a:effectLst>
        </p:spPr>
        <p:txBody>
          <a:bodyPr vert="horz" wrap="square" lIns="76200" tIns="38100" rIns="76200" bIns="38100" numCol="1" anchor="t" anchorCtr="0" compatLnSpc="1">
            <a:prstTxWarp prst="textNoShape">
              <a:avLst/>
            </a:prstTxWarp>
          </a:bodyPr>
          <a:lstStyle/>
          <a:p>
            <a:pPr algn="ctr" defTabSz="761970" fontAlgn="base">
              <a:spcBef>
                <a:spcPct val="0"/>
              </a:spcBef>
              <a:spcAft>
                <a:spcPts val="833"/>
              </a:spcAft>
            </a:pPr>
            <a:r>
              <a:rPr lang="en-US" sz="2000" dirty="0">
                <a:solidFill>
                  <a:schemeClr val="bg1"/>
                </a:solidFill>
                <a:latin typeface="Arial Black" panose="020B0A04020102020204" pitchFamily="34" charset="0"/>
                <a:cs typeface="AdvertisingBold" pitchFamily="2" charset="-78"/>
              </a:rPr>
              <a:t> On Premise Data Center</a:t>
            </a:r>
          </a:p>
        </p:txBody>
      </p:sp>
      <p:pic>
        <p:nvPicPr>
          <p:cNvPr id="15" name="Picture 14"/>
          <p:cNvPicPr>
            <a:picLocks noChangeAspect="1"/>
          </p:cNvPicPr>
          <p:nvPr/>
        </p:nvPicPr>
        <p:blipFill>
          <a:blip r:embed="rId2"/>
          <a:stretch>
            <a:fillRect/>
          </a:stretch>
        </p:blipFill>
        <p:spPr>
          <a:xfrm>
            <a:off x="3565506" y="1179997"/>
            <a:ext cx="2377646" cy="2735817"/>
          </a:xfrm>
          <a:prstGeom prst="rect">
            <a:avLst/>
          </a:prstGeom>
        </p:spPr>
      </p:pic>
      <p:sp>
        <p:nvSpPr>
          <p:cNvPr id="17" name="Rounded Rectangle 16"/>
          <p:cNvSpPr/>
          <p:nvPr/>
        </p:nvSpPr>
        <p:spPr>
          <a:xfrm>
            <a:off x="1478141" y="876463"/>
            <a:ext cx="4595971" cy="344770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3663180" y="4795666"/>
            <a:ext cx="971911" cy="826007"/>
          </a:xfrm>
          <a:prstGeom prst="rect">
            <a:avLst/>
          </a:prstGeom>
        </p:spPr>
      </p:pic>
      <p:pic>
        <p:nvPicPr>
          <p:cNvPr id="1028" name="Picture 4" descr="UPS | Cisco Network Topology Icons 30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9965" y="4898063"/>
            <a:ext cx="1024109" cy="74098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UPS | Cisco Network Topology Icons 30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1671" y="11282957"/>
            <a:ext cx="346327" cy="23046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Repair, service, technician, engineer, worker, maintenance, industry icon -  Downloa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8948" y="4742699"/>
            <a:ext cx="795554" cy="7955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usiness team, official employees, office employees, remote staff, virtual staff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49377" y="4565860"/>
            <a:ext cx="1050096" cy="105009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p:cNvPicPr>
            <a:picLocks noChangeAspect="1"/>
          </p:cNvPicPr>
          <p:nvPr/>
        </p:nvPicPr>
        <p:blipFill>
          <a:blip r:embed="rId7"/>
          <a:stretch>
            <a:fillRect/>
          </a:stretch>
        </p:blipFill>
        <p:spPr>
          <a:xfrm>
            <a:off x="3330690" y="551928"/>
            <a:ext cx="827551" cy="754139"/>
          </a:xfrm>
          <a:prstGeom prst="rect">
            <a:avLst/>
          </a:prstGeom>
        </p:spPr>
      </p:pic>
      <p:pic>
        <p:nvPicPr>
          <p:cNvPr id="31" name="Picture 30"/>
          <p:cNvPicPr>
            <a:picLocks noChangeAspect="1"/>
          </p:cNvPicPr>
          <p:nvPr/>
        </p:nvPicPr>
        <p:blipFill>
          <a:blip r:embed="rId8"/>
          <a:stretch>
            <a:fillRect/>
          </a:stretch>
        </p:blipFill>
        <p:spPr>
          <a:xfrm>
            <a:off x="2073335" y="4941696"/>
            <a:ext cx="1024971" cy="663603"/>
          </a:xfrm>
          <a:prstGeom prst="rect">
            <a:avLst/>
          </a:prstGeom>
        </p:spPr>
      </p:pic>
      <p:pic>
        <p:nvPicPr>
          <p:cNvPr id="32" name="Picture 10" descr="Mutual Fund Svg Png Icon Free Download (#451526) - OnlineWebFonts.COM"/>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7188" y="4412788"/>
            <a:ext cx="1291273" cy="1264112"/>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6308928" y="1402043"/>
            <a:ext cx="1922401" cy="2456211"/>
            <a:chOff x="6067079" y="1986942"/>
            <a:chExt cx="1922401" cy="2456211"/>
          </a:xfrm>
        </p:grpSpPr>
        <p:pic>
          <p:nvPicPr>
            <p:cNvPr id="27" name="Picture 2" descr="Devices network wired Icon | Oxygen Iconset | Oxygen Team"/>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07016" y="3458972"/>
              <a:ext cx="955573" cy="98418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Wireless network - Wikipedia"/>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743278" y="1986942"/>
              <a:ext cx="881441" cy="983481"/>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Arrow Connector 32"/>
            <p:cNvCxnSpPr/>
            <p:nvPr/>
          </p:nvCxnSpPr>
          <p:spPr>
            <a:xfrm flipH="1" flipV="1">
              <a:off x="7338535" y="2545266"/>
              <a:ext cx="511965" cy="418483"/>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7481628" y="3428993"/>
              <a:ext cx="507852" cy="227272"/>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6067079" y="2545266"/>
              <a:ext cx="871060" cy="367182"/>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flipV="1">
              <a:off x="6107386" y="3046376"/>
              <a:ext cx="829818" cy="634061"/>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grpSp>
      <p:pic>
        <p:nvPicPr>
          <p:cNvPr id="37" name="Picture 36"/>
          <p:cNvPicPr>
            <a:picLocks noChangeAspect="1"/>
          </p:cNvPicPr>
          <p:nvPr/>
        </p:nvPicPr>
        <p:blipFill>
          <a:blip r:embed="rId12"/>
          <a:stretch>
            <a:fillRect/>
          </a:stretch>
        </p:blipFill>
        <p:spPr>
          <a:xfrm>
            <a:off x="2092553" y="1101256"/>
            <a:ext cx="632889" cy="601574"/>
          </a:xfrm>
          <a:prstGeom prst="rect">
            <a:avLst/>
          </a:prstGeom>
        </p:spPr>
      </p:pic>
      <p:pic>
        <p:nvPicPr>
          <p:cNvPr id="38" name="Picture 37"/>
          <p:cNvPicPr>
            <a:picLocks noChangeAspect="1"/>
          </p:cNvPicPr>
          <p:nvPr/>
        </p:nvPicPr>
        <p:blipFill>
          <a:blip r:embed="rId13"/>
          <a:stretch>
            <a:fillRect/>
          </a:stretch>
        </p:blipFill>
        <p:spPr>
          <a:xfrm>
            <a:off x="2537386" y="1417040"/>
            <a:ext cx="530848" cy="492837"/>
          </a:xfrm>
          <a:prstGeom prst="rect">
            <a:avLst/>
          </a:prstGeom>
        </p:spPr>
      </p:pic>
      <p:pic>
        <p:nvPicPr>
          <p:cNvPr id="39" name="Picture 38"/>
          <p:cNvPicPr>
            <a:picLocks noChangeAspect="1"/>
          </p:cNvPicPr>
          <p:nvPr/>
        </p:nvPicPr>
        <p:blipFill>
          <a:blip r:embed="rId14"/>
          <a:stretch>
            <a:fillRect/>
          </a:stretch>
        </p:blipFill>
        <p:spPr>
          <a:xfrm>
            <a:off x="2114095" y="1894635"/>
            <a:ext cx="444931" cy="557287"/>
          </a:xfrm>
          <a:prstGeom prst="rect">
            <a:avLst/>
          </a:prstGeom>
        </p:spPr>
      </p:pic>
      <p:pic>
        <p:nvPicPr>
          <p:cNvPr id="40" name="Picture 39"/>
          <p:cNvPicPr>
            <a:picLocks noChangeAspect="1"/>
          </p:cNvPicPr>
          <p:nvPr/>
        </p:nvPicPr>
        <p:blipFill>
          <a:blip r:embed="rId12"/>
          <a:stretch>
            <a:fillRect/>
          </a:stretch>
        </p:blipFill>
        <p:spPr>
          <a:xfrm>
            <a:off x="2800164" y="1923597"/>
            <a:ext cx="632889" cy="601574"/>
          </a:xfrm>
          <a:prstGeom prst="rect">
            <a:avLst/>
          </a:prstGeom>
        </p:spPr>
      </p:pic>
      <p:pic>
        <p:nvPicPr>
          <p:cNvPr id="41" name="Picture 40"/>
          <p:cNvPicPr>
            <a:picLocks noChangeAspect="1"/>
          </p:cNvPicPr>
          <p:nvPr/>
        </p:nvPicPr>
        <p:blipFill>
          <a:blip r:embed="rId13"/>
          <a:stretch>
            <a:fillRect/>
          </a:stretch>
        </p:blipFill>
        <p:spPr>
          <a:xfrm>
            <a:off x="3244997" y="2239381"/>
            <a:ext cx="530848" cy="492837"/>
          </a:xfrm>
          <a:prstGeom prst="rect">
            <a:avLst/>
          </a:prstGeom>
        </p:spPr>
      </p:pic>
      <p:pic>
        <p:nvPicPr>
          <p:cNvPr id="42" name="Picture 41"/>
          <p:cNvPicPr>
            <a:picLocks noChangeAspect="1"/>
          </p:cNvPicPr>
          <p:nvPr/>
        </p:nvPicPr>
        <p:blipFill>
          <a:blip r:embed="rId14"/>
          <a:stretch>
            <a:fillRect/>
          </a:stretch>
        </p:blipFill>
        <p:spPr>
          <a:xfrm>
            <a:off x="2821706" y="2716976"/>
            <a:ext cx="444931" cy="557287"/>
          </a:xfrm>
          <a:prstGeom prst="rect">
            <a:avLst/>
          </a:prstGeom>
        </p:spPr>
      </p:pic>
      <p:grpSp>
        <p:nvGrpSpPr>
          <p:cNvPr id="43" name="Group 42"/>
          <p:cNvGrpSpPr/>
          <p:nvPr/>
        </p:nvGrpSpPr>
        <p:grpSpPr>
          <a:xfrm>
            <a:off x="8399695" y="1480356"/>
            <a:ext cx="2352594" cy="2135098"/>
            <a:chOff x="8291515" y="1951745"/>
            <a:chExt cx="2352594" cy="2135098"/>
          </a:xfrm>
        </p:grpSpPr>
        <p:pic>
          <p:nvPicPr>
            <p:cNvPr id="44" name="Picture 43"/>
            <p:cNvPicPr>
              <a:picLocks noChangeAspect="1"/>
            </p:cNvPicPr>
            <p:nvPr/>
          </p:nvPicPr>
          <p:blipFill>
            <a:blip r:embed="rId15"/>
            <a:stretch>
              <a:fillRect/>
            </a:stretch>
          </p:blipFill>
          <p:spPr>
            <a:xfrm>
              <a:off x="8305175" y="1951745"/>
              <a:ext cx="631848" cy="607875"/>
            </a:xfrm>
            <a:prstGeom prst="rect">
              <a:avLst/>
            </a:prstGeom>
          </p:spPr>
        </p:pic>
        <p:pic>
          <p:nvPicPr>
            <p:cNvPr id="45" name="Picture 44"/>
            <p:cNvPicPr>
              <a:picLocks noChangeAspect="1"/>
            </p:cNvPicPr>
            <p:nvPr/>
          </p:nvPicPr>
          <p:blipFill>
            <a:blip r:embed="rId16"/>
            <a:stretch>
              <a:fillRect/>
            </a:stretch>
          </p:blipFill>
          <p:spPr>
            <a:xfrm>
              <a:off x="8319739" y="2726398"/>
              <a:ext cx="629990" cy="603253"/>
            </a:xfrm>
            <a:prstGeom prst="rect">
              <a:avLst/>
            </a:prstGeom>
          </p:spPr>
        </p:pic>
        <p:pic>
          <p:nvPicPr>
            <p:cNvPr id="46" name="Picture 45"/>
            <p:cNvPicPr>
              <a:picLocks noChangeAspect="1"/>
            </p:cNvPicPr>
            <p:nvPr/>
          </p:nvPicPr>
          <p:blipFill>
            <a:blip r:embed="rId17"/>
            <a:stretch>
              <a:fillRect/>
            </a:stretch>
          </p:blipFill>
          <p:spPr>
            <a:xfrm>
              <a:off x="8291515" y="3372869"/>
              <a:ext cx="686438" cy="713974"/>
            </a:xfrm>
            <a:prstGeom prst="rect">
              <a:avLst/>
            </a:prstGeom>
          </p:spPr>
        </p:pic>
        <p:sp>
          <p:nvSpPr>
            <p:cNvPr id="47" name="Rectangle 46"/>
            <p:cNvSpPr/>
            <p:nvPr/>
          </p:nvSpPr>
          <p:spPr>
            <a:xfrm>
              <a:off x="9647237" y="2005096"/>
              <a:ext cx="780983" cy="307777"/>
            </a:xfrm>
            <a:prstGeom prst="rect">
              <a:avLst/>
            </a:prstGeom>
          </p:spPr>
          <p:txBody>
            <a:bodyPr wrap="none">
              <a:spAutoFit/>
            </a:bodyPr>
            <a:lstStyle/>
            <a:p>
              <a:r>
                <a:rPr lang="ar-YE" sz="1400" dirty="0">
                  <a:cs typeface="AdvertisingExtraBold" pitchFamily="2" charset="-78"/>
                </a:rPr>
                <a:t>العميل</a:t>
              </a:r>
              <a:endParaRPr lang="en-US" sz="1400" dirty="0"/>
            </a:p>
          </p:txBody>
        </p:sp>
        <p:sp>
          <p:nvSpPr>
            <p:cNvPr id="48" name="Rectangle 47"/>
            <p:cNvSpPr/>
            <p:nvPr/>
          </p:nvSpPr>
          <p:spPr>
            <a:xfrm>
              <a:off x="9242745" y="2874135"/>
              <a:ext cx="1290738" cy="307777"/>
            </a:xfrm>
            <a:prstGeom prst="rect">
              <a:avLst/>
            </a:prstGeom>
          </p:spPr>
          <p:txBody>
            <a:bodyPr wrap="none">
              <a:spAutoFit/>
            </a:bodyPr>
            <a:lstStyle/>
            <a:p>
              <a:r>
                <a:rPr lang="ar-YE" sz="1400" dirty="0">
                  <a:cs typeface="AdvertisingExtraBold" pitchFamily="2" charset="-78"/>
                </a:rPr>
                <a:t>قطاع الاعمال</a:t>
              </a:r>
              <a:endParaRPr lang="en-US" sz="1400" dirty="0"/>
            </a:p>
          </p:txBody>
        </p:sp>
        <p:sp>
          <p:nvSpPr>
            <p:cNvPr id="49" name="Rectangle 48"/>
            <p:cNvSpPr/>
            <p:nvPr/>
          </p:nvSpPr>
          <p:spPr>
            <a:xfrm>
              <a:off x="9201085" y="3658936"/>
              <a:ext cx="1443024" cy="307777"/>
            </a:xfrm>
            <a:prstGeom prst="rect">
              <a:avLst/>
            </a:prstGeom>
          </p:spPr>
          <p:txBody>
            <a:bodyPr wrap="none">
              <a:spAutoFit/>
            </a:bodyPr>
            <a:lstStyle/>
            <a:p>
              <a:r>
                <a:rPr lang="ar-YE" sz="1400" dirty="0">
                  <a:cs typeface="AdvertisingExtraBold" pitchFamily="2" charset="-78"/>
                </a:rPr>
                <a:t>جهات حكومية</a:t>
              </a:r>
              <a:endParaRPr lang="en-US" sz="1400" dirty="0"/>
            </a:p>
          </p:txBody>
        </p:sp>
      </p:grpSp>
    </p:spTree>
    <p:extLst>
      <p:ext uri="{BB962C8B-B14F-4D97-AF65-F5344CB8AC3E}">
        <p14:creationId xmlns:p14="http://schemas.microsoft.com/office/powerpoint/2010/main" val="409952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AutoShape 2"/>
          <p:cNvSpPr>
            <a:spLocks noChangeArrowheads="1"/>
          </p:cNvSpPr>
          <p:nvPr/>
        </p:nvSpPr>
        <p:spPr bwMode="auto">
          <a:xfrm>
            <a:off x="0" y="-1"/>
            <a:ext cx="11522075" cy="404865"/>
          </a:xfrm>
          <a:prstGeom prst="roundRect">
            <a:avLst>
              <a:gd name="adj" fmla="val 16667"/>
            </a:avLst>
          </a:prstGeom>
          <a:solidFill>
            <a:srgbClr val="005F7C"/>
          </a:solidFill>
          <a:ln w="12700">
            <a:solidFill>
              <a:srgbClr val="95B3D7"/>
            </a:solidFill>
            <a:round/>
            <a:headEnd/>
            <a:tailEnd/>
          </a:ln>
          <a:effectLst>
            <a:outerShdw dist="28398" dir="3806097" algn="ctr" rotWithShape="0">
              <a:srgbClr val="243F60">
                <a:alpha val="50000"/>
              </a:srgbClr>
            </a:outerShdw>
          </a:effectLst>
        </p:spPr>
        <p:txBody>
          <a:bodyPr vert="horz" wrap="square" lIns="76200" tIns="38100" rIns="76200" bIns="38100" numCol="1" anchor="t" anchorCtr="0" compatLnSpc="1">
            <a:prstTxWarp prst="textNoShape">
              <a:avLst/>
            </a:prstTxWarp>
          </a:bodyPr>
          <a:lstStyle/>
          <a:p>
            <a:pPr algn="ctr" defTabSz="761970" fontAlgn="base">
              <a:spcBef>
                <a:spcPct val="0"/>
              </a:spcBef>
              <a:spcAft>
                <a:spcPts val="833"/>
              </a:spcAft>
            </a:pPr>
            <a:r>
              <a:rPr lang="en-US" sz="2000" dirty="0">
                <a:solidFill>
                  <a:schemeClr val="bg1"/>
                </a:solidFill>
                <a:latin typeface="Arial Black" panose="020B0A04020102020204" pitchFamily="34" charset="0"/>
                <a:cs typeface="AdvertisingBold" pitchFamily="2" charset="-78"/>
              </a:rPr>
              <a:t>Space Hosting </a:t>
            </a:r>
          </a:p>
        </p:txBody>
      </p:sp>
      <p:pic>
        <p:nvPicPr>
          <p:cNvPr id="15" name="Picture 14"/>
          <p:cNvPicPr>
            <a:picLocks noChangeAspect="1"/>
          </p:cNvPicPr>
          <p:nvPr/>
        </p:nvPicPr>
        <p:blipFill>
          <a:blip r:embed="rId2"/>
          <a:stretch>
            <a:fillRect/>
          </a:stretch>
        </p:blipFill>
        <p:spPr>
          <a:xfrm>
            <a:off x="4559958" y="749684"/>
            <a:ext cx="2377646" cy="2735817"/>
          </a:xfrm>
          <a:prstGeom prst="rect">
            <a:avLst/>
          </a:prstGeom>
        </p:spPr>
      </p:pic>
      <p:sp>
        <p:nvSpPr>
          <p:cNvPr id="17" name="Rounded Rectangle 16"/>
          <p:cNvSpPr/>
          <p:nvPr/>
        </p:nvSpPr>
        <p:spPr>
          <a:xfrm>
            <a:off x="4680273" y="571500"/>
            <a:ext cx="1905000" cy="37206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H="1">
            <a:off x="7009838" y="1639450"/>
            <a:ext cx="1246092" cy="209562"/>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a:xfrm flipH="1" flipV="1">
            <a:off x="6986168" y="2441743"/>
            <a:ext cx="1200620" cy="106374"/>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4" name="Straight Arrow Connector 23"/>
          <p:cNvCxnSpPr/>
          <p:nvPr/>
        </p:nvCxnSpPr>
        <p:spPr>
          <a:xfrm flipH="1" flipV="1">
            <a:off x="6911245" y="3037079"/>
            <a:ext cx="1459687" cy="279559"/>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pic>
        <p:nvPicPr>
          <p:cNvPr id="25" name="Picture 4" descr="UPS | Cisco Network Topology Icons 30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1671" y="11282957"/>
            <a:ext cx="346327" cy="23046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5222845" y="765778"/>
            <a:ext cx="919191" cy="577091"/>
          </a:xfrm>
          <a:prstGeom prst="rect">
            <a:avLst/>
          </a:prstGeom>
        </p:spPr>
      </p:pic>
      <p:pic>
        <p:nvPicPr>
          <p:cNvPr id="29" name="Picture 28"/>
          <p:cNvPicPr>
            <a:picLocks noChangeAspect="1"/>
          </p:cNvPicPr>
          <p:nvPr/>
        </p:nvPicPr>
        <p:blipFill>
          <a:blip r:embed="rId4"/>
          <a:stretch>
            <a:fillRect/>
          </a:stretch>
        </p:blipFill>
        <p:spPr>
          <a:xfrm>
            <a:off x="4821593" y="3726026"/>
            <a:ext cx="413776" cy="377070"/>
          </a:xfrm>
          <a:prstGeom prst="rect">
            <a:avLst/>
          </a:prstGeom>
        </p:spPr>
      </p:pic>
      <p:pic>
        <p:nvPicPr>
          <p:cNvPr id="30" name="Picture 29"/>
          <p:cNvPicPr>
            <a:picLocks noChangeAspect="1"/>
          </p:cNvPicPr>
          <p:nvPr/>
        </p:nvPicPr>
        <p:blipFill>
          <a:blip r:embed="rId4"/>
          <a:stretch>
            <a:fillRect/>
          </a:stretch>
        </p:blipFill>
        <p:spPr>
          <a:xfrm>
            <a:off x="5222845" y="3728617"/>
            <a:ext cx="413776" cy="377070"/>
          </a:xfrm>
          <a:prstGeom prst="rect">
            <a:avLst/>
          </a:prstGeom>
        </p:spPr>
      </p:pic>
      <p:pic>
        <p:nvPicPr>
          <p:cNvPr id="31" name="Picture 30"/>
          <p:cNvPicPr>
            <a:picLocks noChangeAspect="1"/>
          </p:cNvPicPr>
          <p:nvPr/>
        </p:nvPicPr>
        <p:blipFill>
          <a:blip r:embed="rId4"/>
          <a:stretch>
            <a:fillRect/>
          </a:stretch>
        </p:blipFill>
        <p:spPr>
          <a:xfrm>
            <a:off x="5632773" y="3731452"/>
            <a:ext cx="413776" cy="377070"/>
          </a:xfrm>
          <a:prstGeom prst="rect">
            <a:avLst/>
          </a:prstGeom>
        </p:spPr>
      </p:pic>
      <p:pic>
        <p:nvPicPr>
          <p:cNvPr id="32" name="Picture 31"/>
          <p:cNvPicPr>
            <a:picLocks noChangeAspect="1"/>
          </p:cNvPicPr>
          <p:nvPr/>
        </p:nvPicPr>
        <p:blipFill>
          <a:blip r:embed="rId4"/>
          <a:stretch>
            <a:fillRect/>
          </a:stretch>
        </p:blipFill>
        <p:spPr>
          <a:xfrm>
            <a:off x="6036898" y="3732747"/>
            <a:ext cx="413776" cy="377070"/>
          </a:xfrm>
          <a:prstGeom prst="rect">
            <a:avLst/>
          </a:prstGeom>
        </p:spPr>
      </p:pic>
      <p:cxnSp>
        <p:nvCxnSpPr>
          <p:cNvPr id="43" name="Straight Arrow Connector 42"/>
          <p:cNvCxnSpPr/>
          <p:nvPr/>
        </p:nvCxnSpPr>
        <p:spPr>
          <a:xfrm flipH="1" flipV="1">
            <a:off x="3516189" y="1548173"/>
            <a:ext cx="831765" cy="215649"/>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45" name="Straight Arrow Connector 44"/>
          <p:cNvCxnSpPr/>
          <p:nvPr/>
        </p:nvCxnSpPr>
        <p:spPr>
          <a:xfrm flipH="1">
            <a:off x="3553483" y="2335228"/>
            <a:ext cx="810632" cy="243951"/>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48" name="Straight Arrow Connector 47"/>
          <p:cNvCxnSpPr/>
          <p:nvPr/>
        </p:nvCxnSpPr>
        <p:spPr>
          <a:xfrm flipH="1">
            <a:off x="3570332" y="3167629"/>
            <a:ext cx="810632" cy="360848"/>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sp>
        <p:nvSpPr>
          <p:cNvPr id="44" name="Rectangle 43"/>
          <p:cNvSpPr/>
          <p:nvPr/>
        </p:nvSpPr>
        <p:spPr>
          <a:xfrm>
            <a:off x="5286621" y="3268873"/>
            <a:ext cx="184731" cy="615553"/>
          </a:xfrm>
          <a:prstGeom prst="rect">
            <a:avLst/>
          </a:prstGeom>
        </p:spPr>
        <p:txBody>
          <a:bodyPr wrap="none">
            <a:spAutoFit/>
          </a:bodyPr>
          <a:lstStyle/>
          <a:p>
            <a:pPr lvl="0"/>
            <a:endParaRPr lang="en-US" altLang="en-US" sz="1700" dirty="0">
              <a:solidFill>
                <a:srgbClr val="202124"/>
              </a:solidFill>
              <a:latin typeface="Roboto"/>
            </a:endParaRPr>
          </a:p>
          <a:p>
            <a:endParaRPr lang="en-US" sz="1700" dirty="0"/>
          </a:p>
        </p:txBody>
      </p:sp>
      <p:pic>
        <p:nvPicPr>
          <p:cNvPr id="57" name="Picture 56"/>
          <p:cNvPicPr>
            <a:picLocks noChangeAspect="1"/>
          </p:cNvPicPr>
          <p:nvPr/>
        </p:nvPicPr>
        <p:blipFill>
          <a:blip r:embed="rId5"/>
          <a:stretch>
            <a:fillRect/>
          </a:stretch>
        </p:blipFill>
        <p:spPr>
          <a:xfrm>
            <a:off x="3397714" y="4728962"/>
            <a:ext cx="1168095" cy="992740"/>
          </a:xfrm>
          <a:prstGeom prst="rect">
            <a:avLst/>
          </a:prstGeom>
        </p:spPr>
      </p:pic>
      <p:pic>
        <p:nvPicPr>
          <p:cNvPr id="58" name="Picture 4" descr="UPS | Cisco Network Topology Icons 30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4933" y="4790303"/>
            <a:ext cx="1230830" cy="890553"/>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6" descr="Repair, service, technician, engineer, worker, maintenance, industry icon -  Downloa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14887" y="4720760"/>
            <a:ext cx="956140" cy="95614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8" descr="Business team, official employees, office employees, remote staff, virtual staff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30152" y="4567238"/>
            <a:ext cx="1262062" cy="1262062"/>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0"/>
          <p:cNvPicPr>
            <a:picLocks noChangeAspect="1"/>
          </p:cNvPicPr>
          <p:nvPr/>
        </p:nvPicPr>
        <p:blipFill>
          <a:blip r:embed="rId8"/>
          <a:stretch>
            <a:fillRect/>
          </a:stretch>
        </p:blipFill>
        <p:spPr>
          <a:xfrm>
            <a:off x="1806724" y="4751419"/>
            <a:ext cx="1231866" cy="797554"/>
          </a:xfrm>
          <a:prstGeom prst="rect">
            <a:avLst/>
          </a:prstGeom>
        </p:spPr>
      </p:pic>
      <p:pic>
        <p:nvPicPr>
          <p:cNvPr id="62" name="Picture 10" descr="Mutual Fund Svg Png Icon Free Download (#451526) - OnlineWebFonts.COM"/>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7647" y="4553237"/>
            <a:ext cx="1069953" cy="967324"/>
          </a:xfrm>
          <a:prstGeom prst="rect">
            <a:avLst/>
          </a:prstGeom>
          <a:noFill/>
          <a:extLst>
            <a:ext uri="{909E8E84-426E-40DD-AFC4-6F175D3DCCD1}">
              <a14:hiddenFill xmlns:a14="http://schemas.microsoft.com/office/drawing/2010/main">
                <a:solidFill>
                  <a:srgbClr val="FFFFFF"/>
                </a:solidFill>
              </a14:hiddenFill>
            </a:ext>
          </a:extLst>
        </p:spPr>
      </p:pic>
      <p:grpSp>
        <p:nvGrpSpPr>
          <p:cNvPr id="63" name="Group 62"/>
          <p:cNvGrpSpPr/>
          <p:nvPr/>
        </p:nvGrpSpPr>
        <p:grpSpPr>
          <a:xfrm>
            <a:off x="1894139" y="4898948"/>
            <a:ext cx="527999" cy="502496"/>
            <a:chOff x="661319" y="933424"/>
            <a:chExt cx="731223" cy="731096"/>
          </a:xfrm>
          <a:noFill/>
        </p:grpSpPr>
        <p:sp>
          <p:nvSpPr>
            <p:cNvPr id="64" name="Oval 63"/>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65" name="Straight Connector 64"/>
            <p:cNvCxnSpPr>
              <a:stCxn id="64" idx="1"/>
              <a:endCxn id="64"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0" name="Group 69"/>
          <p:cNvGrpSpPr/>
          <p:nvPr/>
        </p:nvGrpSpPr>
        <p:grpSpPr>
          <a:xfrm>
            <a:off x="5099503" y="4566400"/>
            <a:ext cx="731223" cy="731096"/>
            <a:chOff x="661319" y="933424"/>
            <a:chExt cx="731223" cy="731096"/>
          </a:xfrm>
          <a:noFill/>
        </p:grpSpPr>
        <p:sp>
          <p:nvSpPr>
            <p:cNvPr id="71" name="Oval 70"/>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72" name="Straight Connector 71"/>
            <p:cNvCxnSpPr>
              <a:stCxn id="71" idx="1"/>
              <a:endCxn id="71"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73" name="Picture 7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28481" y="444790"/>
            <a:ext cx="1186594" cy="357580"/>
          </a:xfrm>
          <a:prstGeom prst="rect">
            <a:avLst/>
          </a:prstGeom>
        </p:spPr>
      </p:pic>
      <p:grpSp>
        <p:nvGrpSpPr>
          <p:cNvPr id="74" name="Group 73"/>
          <p:cNvGrpSpPr/>
          <p:nvPr/>
        </p:nvGrpSpPr>
        <p:grpSpPr>
          <a:xfrm>
            <a:off x="3545424" y="4500358"/>
            <a:ext cx="731223" cy="731096"/>
            <a:chOff x="661319" y="933424"/>
            <a:chExt cx="731223" cy="731096"/>
          </a:xfrm>
          <a:noFill/>
        </p:grpSpPr>
        <p:sp>
          <p:nvSpPr>
            <p:cNvPr id="75" name="Oval 74"/>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76" name="Straight Connector 75"/>
            <p:cNvCxnSpPr>
              <a:stCxn id="75" idx="1"/>
              <a:endCxn id="75"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8461183" y="1342869"/>
            <a:ext cx="2352594" cy="2135098"/>
            <a:chOff x="8291515" y="1951745"/>
            <a:chExt cx="2352594" cy="2135098"/>
          </a:xfrm>
        </p:grpSpPr>
        <p:pic>
          <p:nvPicPr>
            <p:cNvPr id="41" name="Picture 40"/>
            <p:cNvPicPr>
              <a:picLocks noChangeAspect="1"/>
            </p:cNvPicPr>
            <p:nvPr/>
          </p:nvPicPr>
          <p:blipFill>
            <a:blip r:embed="rId11"/>
            <a:stretch>
              <a:fillRect/>
            </a:stretch>
          </p:blipFill>
          <p:spPr>
            <a:xfrm>
              <a:off x="8305175" y="1951745"/>
              <a:ext cx="631848" cy="607875"/>
            </a:xfrm>
            <a:prstGeom prst="rect">
              <a:avLst/>
            </a:prstGeom>
          </p:spPr>
        </p:pic>
        <p:pic>
          <p:nvPicPr>
            <p:cNvPr id="42" name="Picture 41"/>
            <p:cNvPicPr>
              <a:picLocks noChangeAspect="1"/>
            </p:cNvPicPr>
            <p:nvPr/>
          </p:nvPicPr>
          <p:blipFill>
            <a:blip r:embed="rId12"/>
            <a:stretch>
              <a:fillRect/>
            </a:stretch>
          </p:blipFill>
          <p:spPr>
            <a:xfrm>
              <a:off x="8319739" y="2726398"/>
              <a:ext cx="629990" cy="603253"/>
            </a:xfrm>
            <a:prstGeom prst="rect">
              <a:avLst/>
            </a:prstGeom>
          </p:spPr>
        </p:pic>
        <p:pic>
          <p:nvPicPr>
            <p:cNvPr id="46" name="Picture 45"/>
            <p:cNvPicPr>
              <a:picLocks noChangeAspect="1"/>
            </p:cNvPicPr>
            <p:nvPr/>
          </p:nvPicPr>
          <p:blipFill>
            <a:blip r:embed="rId13"/>
            <a:stretch>
              <a:fillRect/>
            </a:stretch>
          </p:blipFill>
          <p:spPr>
            <a:xfrm>
              <a:off x="8291515" y="3372869"/>
              <a:ext cx="686438" cy="713974"/>
            </a:xfrm>
            <a:prstGeom prst="rect">
              <a:avLst/>
            </a:prstGeom>
          </p:spPr>
        </p:pic>
        <p:sp>
          <p:nvSpPr>
            <p:cNvPr id="47" name="Rectangle 46"/>
            <p:cNvSpPr/>
            <p:nvPr/>
          </p:nvSpPr>
          <p:spPr>
            <a:xfrm>
              <a:off x="9647237" y="2005096"/>
              <a:ext cx="780983" cy="307777"/>
            </a:xfrm>
            <a:prstGeom prst="rect">
              <a:avLst/>
            </a:prstGeom>
          </p:spPr>
          <p:txBody>
            <a:bodyPr wrap="none">
              <a:spAutoFit/>
            </a:bodyPr>
            <a:lstStyle/>
            <a:p>
              <a:r>
                <a:rPr lang="ar-YE" sz="1400" dirty="0">
                  <a:cs typeface="AdvertisingExtraBold" pitchFamily="2" charset="-78"/>
                </a:rPr>
                <a:t>العميل</a:t>
              </a:r>
              <a:endParaRPr lang="en-US" sz="1400" dirty="0"/>
            </a:p>
          </p:txBody>
        </p:sp>
        <p:sp>
          <p:nvSpPr>
            <p:cNvPr id="49" name="Rectangle 48"/>
            <p:cNvSpPr/>
            <p:nvPr/>
          </p:nvSpPr>
          <p:spPr>
            <a:xfrm>
              <a:off x="9242745" y="2874135"/>
              <a:ext cx="1290738" cy="307777"/>
            </a:xfrm>
            <a:prstGeom prst="rect">
              <a:avLst/>
            </a:prstGeom>
          </p:spPr>
          <p:txBody>
            <a:bodyPr wrap="none">
              <a:spAutoFit/>
            </a:bodyPr>
            <a:lstStyle/>
            <a:p>
              <a:r>
                <a:rPr lang="ar-YE" sz="1400" dirty="0">
                  <a:cs typeface="AdvertisingExtraBold" pitchFamily="2" charset="-78"/>
                </a:rPr>
                <a:t>قطاع الاعمال</a:t>
              </a:r>
              <a:endParaRPr lang="en-US" sz="1400" dirty="0"/>
            </a:p>
          </p:txBody>
        </p:sp>
        <p:sp>
          <p:nvSpPr>
            <p:cNvPr id="50" name="Rectangle 49"/>
            <p:cNvSpPr/>
            <p:nvPr/>
          </p:nvSpPr>
          <p:spPr>
            <a:xfrm>
              <a:off x="9201085" y="3658936"/>
              <a:ext cx="1443024" cy="307777"/>
            </a:xfrm>
            <a:prstGeom prst="rect">
              <a:avLst/>
            </a:prstGeom>
          </p:spPr>
          <p:txBody>
            <a:bodyPr wrap="none">
              <a:spAutoFit/>
            </a:bodyPr>
            <a:lstStyle/>
            <a:p>
              <a:r>
                <a:rPr lang="ar-YE" sz="1400" dirty="0">
                  <a:cs typeface="AdvertisingExtraBold" pitchFamily="2" charset="-78"/>
                </a:rPr>
                <a:t>جهات حكومية</a:t>
              </a:r>
              <a:endParaRPr lang="en-US" sz="1400" dirty="0"/>
            </a:p>
          </p:txBody>
        </p:sp>
      </p:grpSp>
      <p:grpSp>
        <p:nvGrpSpPr>
          <p:cNvPr id="51" name="Group 50"/>
          <p:cNvGrpSpPr/>
          <p:nvPr/>
        </p:nvGrpSpPr>
        <p:grpSpPr>
          <a:xfrm>
            <a:off x="731838" y="623579"/>
            <a:ext cx="2447152" cy="2904897"/>
            <a:chOff x="960214" y="1322657"/>
            <a:chExt cx="2215133" cy="2660428"/>
          </a:xfrm>
        </p:grpSpPr>
        <p:grpSp>
          <p:nvGrpSpPr>
            <p:cNvPr id="52" name="Group 51"/>
            <p:cNvGrpSpPr/>
            <p:nvPr/>
          </p:nvGrpSpPr>
          <p:grpSpPr>
            <a:xfrm>
              <a:off x="1891184" y="1322657"/>
              <a:ext cx="1284163" cy="2660428"/>
              <a:chOff x="1891184" y="1322657"/>
              <a:chExt cx="1284163" cy="2660428"/>
            </a:xfrm>
          </p:grpSpPr>
          <p:grpSp>
            <p:nvGrpSpPr>
              <p:cNvPr id="54" name="Group 53"/>
              <p:cNvGrpSpPr/>
              <p:nvPr/>
            </p:nvGrpSpPr>
            <p:grpSpPr>
              <a:xfrm>
                <a:off x="1891184" y="1322657"/>
                <a:ext cx="1284163" cy="2660428"/>
                <a:chOff x="2027237" y="1806675"/>
                <a:chExt cx="1284163" cy="2968678"/>
              </a:xfrm>
            </p:grpSpPr>
            <p:pic>
              <p:nvPicPr>
                <p:cNvPr id="67" name="Picture 66"/>
                <p:cNvPicPr>
                  <a:picLocks noChangeAspect="1"/>
                </p:cNvPicPr>
                <p:nvPr/>
              </p:nvPicPr>
              <p:blipFill>
                <a:blip r:embed="rId14"/>
                <a:stretch>
                  <a:fillRect/>
                </a:stretch>
              </p:blipFill>
              <p:spPr>
                <a:xfrm>
                  <a:off x="2279025" y="1806675"/>
                  <a:ext cx="780585" cy="803954"/>
                </a:xfrm>
                <a:prstGeom prst="rect">
                  <a:avLst/>
                </a:prstGeom>
              </p:spPr>
            </p:pic>
            <p:sp>
              <p:nvSpPr>
                <p:cNvPr id="68" name="Rounded Rectangle 67"/>
                <p:cNvSpPr/>
                <p:nvPr/>
              </p:nvSpPr>
              <p:spPr>
                <a:xfrm>
                  <a:off x="2027237" y="2610629"/>
                  <a:ext cx="1284163" cy="216472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5" name="Picture 54"/>
              <p:cNvPicPr>
                <a:picLocks noChangeAspect="1"/>
              </p:cNvPicPr>
              <p:nvPr/>
            </p:nvPicPr>
            <p:blipFill>
              <a:blip r:embed="rId15"/>
              <a:stretch>
                <a:fillRect/>
              </a:stretch>
            </p:blipFill>
            <p:spPr>
              <a:xfrm>
                <a:off x="2090963" y="2124824"/>
                <a:ext cx="632889" cy="601574"/>
              </a:xfrm>
              <a:prstGeom prst="rect">
                <a:avLst/>
              </a:prstGeom>
            </p:spPr>
          </p:pic>
          <p:pic>
            <p:nvPicPr>
              <p:cNvPr id="56" name="Picture 55"/>
              <p:cNvPicPr>
                <a:picLocks noChangeAspect="1"/>
              </p:cNvPicPr>
              <p:nvPr/>
            </p:nvPicPr>
            <p:blipFill>
              <a:blip r:embed="rId16"/>
              <a:stretch>
                <a:fillRect/>
              </a:stretch>
            </p:blipFill>
            <p:spPr>
              <a:xfrm>
                <a:off x="2535796" y="2440608"/>
                <a:ext cx="530848" cy="492837"/>
              </a:xfrm>
              <a:prstGeom prst="rect">
                <a:avLst/>
              </a:prstGeom>
            </p:spPr>
          </p:pic>
          <p:pic>
            <p:nvPicPr>
              <p:cNvPr id="66" name="Picture 65"/>
              <p:cNvPicPr>
                <a:picLocks noChangeAspect="1"/>
              </p:cNvPicPr>
              <p:nvPr/>
            </p:nvPicPr>
            <p:blipFill>
              <a:blip r:embed="rId17"/>
              <a:stretch>
                <a:fillRect/>
              </a:stretch>
            </p:blipFill>
            <p:spPr>
              <a:xfrm>
                <a:off x="2112505" y="2918203"/>
                <a:ext cx="444931" cy="557287"/>
              </a:xfrm>
              <a:prstGeom prst="rect">
                <a:avLst/>
              </a:prstGeom>
            </p:spPr>
          </p:pic>
        </p:grpSp>
        <p:sp>
          <p:nvSpPr>
            <p:cNvPr id="53" name="Rectangle 52"/>
            <p:cNvSpPr/>
            <p:nvPr/>
          </p:nvSpPr>
          <p:spPr>
            <a:xfrm>
              <a:off x="960214" y="2496791"/>
              <a:ext cx="853119" cy="307777"/>
            </a:xfrm>
            <a:prstGeom prst="rect">
              <a:avLst/>
            </a:prstGeom>
          </p:spPr>
          <p:txBody>
            <a:bodyPr wrap="none">
              <a:spAutoFit/>
            </a:bodyPr>
            <a:lstStyle/>
            <a:p>
              <a:r>
                <a:rPr lang="ar-YE" sz="1400" dirty="0">
                  <a:cs typeface="AdvertisingExtraBold" pitchFamily="2" charset="-78"/>
                </a:rPr>
                <a:t>المطورين</a:t>
              </a:r>
              <a:endParaRPr lang="en-US" sz="1400" dirty="0"/>
            </a:p>
          </p:txBody>
        </p:sp>
      </p:grpSp>
    </p:spTree>
    <p:extLst>
      <p:ext uri="{BB962C8B-B14F-4D97-AF65-F5344CB8AC3E}">
        <p14:creationId xmlns:p14="http://schemas.microsoft.com/office/powerpoint/2010/main" val="116352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barn(inVertical)">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barn(inVertical)">
                                      <p:cBhvr>
                                        <p:cTn id="22" dur="500"/>
                                        <p:tgtEl>
                                          <p:spTgt spid="7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barn(inVertical)">
                                      <p:cBhvr>
                                        <p:cTn id="2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3043665" y="1562100"/>
            <a:ext cx="3285327" cy="3557582"/>
            <a:chOff x="3043665" y="1562100"/>
            <a:chExt cx="3285327" cy="3557582"/>
          </a:xfrm>
        </p:grpSpPr>
        <p:grpSp>
          <p:nvGrpSpPr>
            <p:cNvPr id="15" name="Group 14"/>
            <p:cNvGrpSpPr/>
            <p:nvPr/>
          </p:nvGrpSpPr>
          <p:grpSpPr>
            <a:xfrm>
              <a:off x="3043665" y="1562100"/>
              <a:ext cx="3285327" cy="3557582"/>
              <a:chOff x="3043665" y="1562100"/>
              <a:chExt cx="3285327" cy="3557582"/>
            </a:xfrm>
          </p:grpSpPr>
          <p:grpSp>
            <p:nvGrpSpPr>
              <p:cNvPr id="11" name="Group 10"/>
              <p:cNvGrpSpPr/>
              <p:nvPr/>
            </p:nvGrpSpPr>
            <p:grpSpPr>
              <a:xfrm>
                <a:off x="3043665" y="1562100"/>
                <a:ext cx="3285327" cy="3557582"/>
                <a:chOff x="4888216" y="1588849"/>
                <a:chExt cx="2377646" cy="2737341"/>
              </a:xfrm>
            </p:grpSpPr>
            <p:pic>
              <p:nvPicPr>
                <p:cNvPr id="10" name="Picture 9"/>
                <p:cNvPicPr>
                  <a:picLocks noChangeAspect="1"/>
                </p:cNvPicPr>
                <p:nvPr/>
              </p:nvPicPr>
              <p:blipFill>
                <a:blip r:embed="rId2"/>
                <a:stretch>
                  <a:fillRect/>
                </a:stretch>
              </p:blipFill>
              <p:spPr>
                <a:xfrm>
                  <a:off x="4888216" y="1588849"/>
                  <a:ext cx="2377646" cy="2737341"/>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5210" y="1701249"/>
                  <a:ext cx="858758" cy="275136"/>
                </a:xfrm>
                <a:prstGeom prst="rect">
                  <a:avLst/>
                </a:prstGeom>
              </p:spPr>
            </p:pic>
          </p:grpSp>
          <p:sp>
            <p:nvSpPr>
              <p:cNvPr id="27" name="Rounded Rectangle 26"/>
              <p:cNvSpPr/>
              <p:nvPr/>
            </p:nvSpPr>
            <p:spPr>
              <a:xfrm>
                <a:off x="3939696" y="2785695"/>
                <a:ext cx="1155093" cy="2564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ounded Rectangle 42"/>
            <p:cNvSpPr/>
            <p:nvPr/>
          </p:nvSpPr>
          <p:spPr>
            <a:xfrm>
              <a:off x="3982104" y="2164928"/>
              <a:ext cx="1155093" cy="2564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p:cNvPicPr>
            <a:picLocks noChangeAspect="1"/>
          </p:cNvPicPr>
          <p:nvPr/>
        </p:nvPicPr>
        <p:blipFill>
          <a:blip r:embed="rId4"/>
          <a:stretch>
            <a:fillRect/>
          </a:stretch>
        </p:blipFill>
        <p:spPr>
          <a:xfrm>
            <a:off x="9505061" y="1606999"/>
            <a:ext cx="2063052" cy="3118727"/>
          </a:xfrm>
          <a:prstGeom prst="rect">
            <a:avLst/>
          </a:prstGeom>
        </p:spPr>
      </p:pic>
      <p:pic>
        <p:nvPicPr>
          <p:cNvPr id="32" name="Picture 31"/>
          <p:cNvPicPr>
            <a:picLocks noChangeAspect="1"/>
          </p:cNvPicPr>
          <p:nvPr/>
        </p:nvPicPr>
        <p:blipFill>
          <a:blip r:embed="rId5"/>
          <a:stretch>
            <a:fillRect/>
          </a:stretch>
        </p:blipFill>
        <p:spPr>
          <a:xfrm>
            <a:off x="-182563" y="-114301"/>
            <a:ext cx="11780839" cy="1571661"/>
          </a:xfrm>
          <a:prstGeom prst="rect">
            <a:avLst/>
          </a:prstGeom>
          <a:ln>
            <a:noFill/>
          </a:ln>
          <a:effectLst>
            <a:softEdge rad="112500"/>
          </a:effectLst>
        </p:spPr>
      </p:pic>
      <p:pic>
        <p:nvPicPr>
          <p:cNvPr id="34" name="Picture 33"/>
          <p:cNvPicPr>
            <a:picLocks noChangeAspect="1"/>
          </p:cNvPicPr>
          <p:nvPr/>
        </p:nvPicPr>
        <p:blipFill>
          <a:blip r:embed="rId6"/>
          <a:stretch>
            <a:fillRect/>
          </a:stretch>
        </p:blipFill>
        <p:spPr>
          <a:xfrm>
            <a:off x="29612" y="-73250"/>
            <a:ext cx="2590800" cy="1482950"/>
          </a:xfrm>
          <a:prstGeom prst="rect">
            <a:avLst/>
          </a:prstGeom>
          <a:effectLst>
            <a:softEdge rad="127000"/>
          </a:effectLst>
        </p:spPr>
      </p:pic>
      <p:pic>
        <p:nvPicPr>
          <p:cNvPr id="31" name="Picture 30"/>
          <p:cNvPicPr>
            <a:picLocks noChangeAspect="1"/>
          </p:cNvPicPr>
          <p:nvPr/>
        </p:nvPicPr>
        <p:blipFill>
          <a:blip r:embed="rId7">
            <a:duotone>
              <a:prstClr val="black"/>
              <a:schemeClr val="tx2">
                <a:tint val="45000"/>
                <a:satMod val="400000"/>
              </a:schemeClr>
            </a:duotone>
          </a:blip>
          <a:stretch>
            <a:fillRect/>
          </a:stretch>
        </p:blipFill>
        <p:spPr>
          <a:xfrm>
            <a:off x="3994907" y="2781300"/>
            <a:ext cx="297673" cy="247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1" name="Picture 40"/>
          <p:cNvPicPr>
            <a:picLocks noChangeAspect="1"/>
          </p:cNvPicPr>
          <p:nvPr/>
        </p:nvPicPr>
        <p:blipFill>
          <a:blip r:embed="rId7">
            <a:duotone>
              <a:prstClr val="black"/>
              <a:schemeClr val="tx2">
                <a:tint val="45000"/>
                <a:satMod val="400000"/>
              </a:schemeClr>
            </a:duotone>
          </a:blip>
          <a:stretch>
            <a:fillRect/>
          </a:stretch>
        </p:blipFill>
        <p:spPr>
          <a:xfrm>
            <a:off x="3971219" y="2156358"/>
            <a:ext cx="297673" cy="247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21" name="Group 20"/>
          <p:cNvGrpSpPr/>
          <p:nvPr/>
        </p:nvGrpSpPr>
        <p:grpSpPr>
          <a:xfrm>
            <a:off x="2103437" y="1902211"/>
            <a:ext cx="1820988" cy="2354834"/>
            <a:chOff x="2118708" y="1901566"/>
            <a:chExt cx="1820988" cy="2354834"/>
          </a:xfrm>
        </p:grpSpPr>
        <p:pic>
          <p:nvPicPr>
            <p:cNvPr id="37" name="Picture 4" descr="Wireless network - Wikipedi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30963" y="1901566"/>
              <a:ext cx="951939" cy="969986"/>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Straight Arrow Connector 37"/>
            <p:cNvCxnSpPr>
              <a:stCxn id="27" idx="1"/>
            </p:cNvCxnSpPr>
            <p:nvPr/>
          </p:nvCxnSpPr>
          <p:spPr>
            <a:xfrm flipH="1" flipV="1">
              <a:off x="3132709" y="2556138"/>
              <a:ext cx="806987" cy="357760"/>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44" name="Straight Arrow Connector 43"/>
            <p:cNvCxnSpPr/>
            <p:nvPr/>
          </p:nvCxnSpPr>
          <p:spPr>
            <a:xfrm flipH="1">
              <a:off x="2207751" y="2556138"/>
              <a:ext cx="622977" cy="94073"/>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pic>
          <p:nvPicPr>
            <p:cNvPr id="7" name="Picture 6"/>
            <p:cNvPicPr>
              <a:picLocks noChangeAspect="1"/>
            </p:cNvPicPr>
            <p:nvPr/>
          </p:nvPicPr>
          <p:blipFill>
            <a:blip r:embed="rId9"/>
            <a:stretch>
              <a:fillRect/>
            </a:stretch>
          </p:blipFill>
          <p:spPr>
            <a:xfrm>
              <a:off x="2442009" y="3354467"/>
              <a:ext cx="1249821" cy="901933"/>
            </a:xfrm>
            <a:prstGeom prst="rect">
              <a:avLst/>
            </a:prstGeom>
          </p:spPr>
        </p:pic>
        <p:cxnSp>
          <p:nvCxnSpPr>
            <p:cNvPr id="40" name="Straight Arrow Connector 39"/>
            <p:cNvCxnSpPr/>
            <p:nvPr/>
          </p:nvCxnSpPr>
          <p:spPr>
            <a:xfrm flipH="1">
              <a:off x="3441993" y="3082509"/>
              <a:ext cx="486513" cy="443615"/>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46" name="Straight Arrow Connector 45"/>
            <p:cNvCxnSpPr/>
            <p:nvPr/>
          </p:nvCxnSpPr>
          <p:spPr>
            <a:xfrm flipH="1">
              <a:off x="2118708" y="3943909"/>
              <a:ext cx="712021" cy="120836"/>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grpSp>
      <p:grpSp>
        <p:nvGrpSpPr>
          <p:cNvPr id="23" name="Group 22"/>
          <p:cNvGrpSpPr/>
          <p:nvPr/>
        </p:nvGrpSpPr>
        <p:grpSpPr>
          <a:xfrm>
            <a:off x="5207679" y="2138635"/>
            <a:ext cx="1851132" cy="2085631"/>
            <a:chOff x="5094787" y="1979759"/>
            <a:chExt cx="2076155" cy="2422508"/>
          </a:xfrm>
        </p:grpSpPr>
        <p:pic>
          <p:nvPicPr>
            <p:cNvPr id="19" name="Picture 2" descr="Devices network wired Icon | Oxygen Iconset | Oxygen Team"/>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77909" y="3431590"/>
              <a:ext cx="1032000" cy="97067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p:cNvCxnSpPr/>
            <p:nvPr/>
          </p:nvCxnSpPr>
          <p:spPr>
            <a:xfrm flipH="1">
              <a:off x="6622472" y="3402023"/>
              <a:ext cx="548470" cy="224153"/>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30" name="Straight Arrow Connector 29"/>
            <p:cNvCxnSpPr/>
            <p:nvPr/>
          </p:nvCxnSpPr>
          <p:spPr>
            <a:xfrm flipH="1" flipV="1">
              <a:off x="5160945" y="2947310"/>
              <a:ext cx="873556" cy="702703"/>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pic>
          <p:nvPicPr>
            <p:cNvPr id="20" name="Picture 4" descr="Wireless network - Wikipedi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25068" y="1979759"/>
              <a:ext cx="951939" cy="969986"/>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Arrow Connector 27"/>
            <p:cNvCxnSpPr/>
            <p:nvPr/>
          </p:nvCxnSpPr>
          <p:spPr>
            <a:xfrm flipH="1">
              <a:off x="5094787" y="2530422"/>
              <a:ext cx="940727" cy="362143"/>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flipH="1" flipV="1">
              <a:off x="6467933" y="2530422"/>
              <a:ext cx="586958" cy="362143"/>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grpSp>
      <p:pic>
        <p:nvPicPr>
          <p:cNvPr id="65" name="Picture 64"/>
          <p:cNvPicPr>
            <a:picLocks noChangeAspect="1"/>
          </p:cNvPicPr>
          <p:nvPr/>
        </p:nvPicPr>
        <p:blipFill>
          <a:blip r:embed="rId11"/>
          <a:stretch>
            <a:fillRect/>
          </a:stretch>
        </p:blipFill>
        <p:spPr>
          <a:xfrm>
            <a:off x="2933404" y="4965537"/>
            <a:ext cx="940504" cy="799315"/>
          </a:xfrm>
          <a:prstGeom prst="rect">
            <a:avLst/>
          </a:prstGeom>
        </p:spPr>
      </p:pic>
      <p:pic>
        <p:nvPicPr>
          <p:cNvPr id="66" name="Picture 4" descr="UPS | Cisco Network Topology Icons 301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348450" y="4965537"/>
            <a:ext cx="991016" cy="717038"/>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 descr="Repair, service, technician, engineer, worker, maintenance, industry icon -  Download"/>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814008" y="4914900"/>
            <a:ext cx="769847" cy="769847"/>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8" descr="Business team, official employees, office employees, remote staff, virtual staff  ico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58395" y="4838700"/>
            <a:ext cx="1016163" cy="1016163"/>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p:cNvPicPr>
            <a:picLocks noChangeAspect="1"/>
          </p:cNvPicPr>
          <p:nvPr/>
        </p:nvPicPr>
        <p:blipFill>
          <a:blip r:embed="rId15"/>
          <a:stretch>
            <a:fillRect/>
          </a:stretch>
        </p:blipFill>
        <p:spPr>
          <a:xfrm>
            <a:off x="1467012" y="4965537"/>
            <a:ext cx="991850" cy="642159"/>
          </a:xfrm>
          <a:prstGeom prst="rect">
            <a:avLst/>
          </a:prstGeom>
        </p:spPr>
      </p:pic>
      <p:pic>
        <p:nvPicPr>
          <p:cNvPr id="70" name="Picture 10" descr="Mutual Fund Svg Png Icon Free Download (#451526) - OnlineWebFonts.COM"/>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36695" y="4914900"/>
            <a:ext cx="855775" cy="773690"/>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73"/>
          <p:cNvGrpSpPr/>
          <p:nvPr/>
        </p:nvGrpSpPr>
        <p:grpSpPr>
          <a:xfrm>
            <a:off x="2776737" y="4896889"/>
            <a:ext cx="731223" cy="731096"/>
            <a:chOff x="661319" y="933424"/>
            <a:chExt cx="731223" cy="731096"/>
          </a:xfrm>
          <a:noFill/>
        </p:grpSpPr>
        <p:sp>
          <p:nvSpPr>
            <p:cNvPr id="75" name="Oval 74"/>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76" name="Straight Connector 75"/>
            <p:cNvCxnSpPr>
              <a:stCxn id="75" idx="1"/>
              <a:endCxn id="75"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a:off x="1387214" y="4876600"/>
            <a:ext cx="731223" cy="731096"/>
            <a:chOff x="661319" y="933424"/>
            <a:chExt cx="731223" cy="731096"/>
          </a:xfrm>
          <a:noFill/>
        </p:grpSpPr>
        <p:sp>
          <p:nvSpPr>
            <p:cNvPr id="78" name="Oval 77"/>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79" name="Straight Connector 78"/>
            <p:cNvCxnSpPr>
              <a:stCxn id="78" idx="1"/>
              <a:endCxn id="78"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0" name="Group 79"/>
          <p:cNvGrpSpPr/>
          <p:nvPr/>
        </p:nvGrpSpPr>
        <p:grpSpPr>
          <a:xfrm>
            <a:off x="4465956" y="4876600"/>
            <a:ext cx="731223" cy="731096"/>
            <a:chOff x="661319" y="933424"/>
            <a:chExt cx="731223" cy="731096"/>
          </a:xfrm>
          <a:noFill/>
        </p:grpSpPr>
        <p:sp>
          <p:nvSpPr>
            <p:cNvPr id="81" name="Oval 80"/>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82" name="Straight Connector 81"/>
            <p:cNvCxnSpPr>
              <a:stCxn id="81" idx="1"/>
              <a:endCxn id="81"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7228982" y="2098393"/>
            <a:ext cx="2352594" cy="2135098"/>
            <a:chOff x="8291515" y="1951745"/>
            <a:chExt cx="2352594" cy="2135098"/>
          </a:xfrm>
        </p:grpSpPr>
        <p:pic>
          <p:nvPicPr>
            <p:cNvPr id="51" name="Picture 50"/>
            <p:cNvPicPr>
              <a:picLocks noChangeAspect="1"/>
            </p:cNvPicPr>
            <p:nvPr/>
          </p:nvPicPr>
          <p:blipFill>
            <a:blip r:embed="rId17"/>
            <a:stretch>
              <a:fillRect/>
            </a:stretch>
          </p:blipFill>
          <p:spPr>
            <a:xfrm>
              <a:off x="8305175" y="1951745"/>
              <a:ext cx="631848" cy="607875"/>
            </a:xfrm>
            <a:prstGeom prst="rect">
              <a:avLst/>
            </a:prstGeom>
          </p:spPr>
        </p:pic>
        <p:pic>
          <p:nvPicPr>
            <p:cNvPr id="52" name="Picture 51"/>
            <p:cNvPicPr>
              <a:picLocks noChangeAspect="1"/>
            </p:cNvPicPr>
            <p:nvPr/>
          </p:nvPicPr>
          <p:blipFill>
            <a:blip r:embed="rId18"/>
            <a:stretch>
              <a:fillRect/>
            </a:stretch>
          </p:blipFill>
          <p:spPr>
            <a:xfrm>
              <a:off x="8319739" y="2726398"/>
              <a:ext cx="629990" cy="603253"/>
            </a:xfrm>
            <a:prstGeom prst="rect">
              <a:avLst/>
            </a:prstGeom>
          </p:spPr>
        </p:pic>
        <p:pic>
          <p:nvPicPr>
            <p:cNvPr id="53" name="Picture 52"/>
            <p:cNvPicPr>
              <a:picLocks noChangeAspect="1"/>
            </p:cNvPicPr>
            <p:nvPr/>
          </p:nvPicPr>
          <p:blipFill>
            <a:blip r:embed="rId19"/>
            <a:stretch>
              <a:fillRect/>
            </a:stretch>
          </p:blipFill>
          <p:spPr>
            <a:xfrm>
              <a:off x="8291515" y="3372869"/>
              <a:ext cx="686438" cy="713974"/>
            </a:xfrm>
            <a:prstGeom prst="rect">
              <a:avLst/>
            </a:prstGeom>
          </p:spPr>
        </p:pic>
        <p:sp>
          <p:nvSpPr>
            <p:cNvPr id="54" name="Rectangle 53"/>
            <p:cNvSpPr/>
            <p:nvPr/>
          </p:nvSpPr>
          <p:spPr>
            <a:xfrm>
              <a:off x="9647237" y="2005096"/>
              <a:ext cx="780983" cy="307777"/>
            </a:xfrm>
            <a:prstGeom prst="rect">
              <a:avLst/>
            </a:prstGeom>
          </p:spPr>
          <p:txBody>
            <a:bodyPr wrap="none">
              <a:spAutoFit/>
            </a:bodyPr>
            <a:lstStyle/>
            <a:p>
              <a:r>
                <a:rPr lang="ar-YE" sz="1400" dirty="0">
                  <a:cs typeface="AdvertisingExtraBold" pitchFamily="2" charset="-78"/>
                </a:rPr>
                <a:t>العميل</a:t>
              </a:r>
              <a:endParaRPr lang="en-US" sz="1400" dirty="0"/>
            </a:p>
          </p:txBody>
        </p:sp>
        <p:sp>
          <p:nvSpPr>
            <p:cNvPr id="55" name="Rectangle 54"/>
            <p:cNvSpPr/>
            <p:nvPr/>
          </p:nvSpPr>
          <p:spPr>
            <a:xfrm>
              <a:off x="9242745" y="2874135"/>
              <a:ext cx="1290738" cy="307777"/>
            </a:xfrm>
            <a:prstGeom prst="rect">
              <a:avLst/>
            </a:prstGeom>
          </p:spPr>
          <p:txBody>
            <a:bodyPr wrap="none">
              <a:spAutoFit/>
            </a:bodyPr>
            <a:lstStyle/>
            <a:p>
              <a:r>
                <a:rPr lang="ar-YE" sz="1400" dirty="0">
                  <a:cs typeface="AdvertisingExtraBold" pitchFamily="2" charset="-78"/>
                </a:rPr>
                <a:t>قطاع الاعمال</a:t>
              </a:r>
              <a:endParaRPr lang="en-US" sz="1400" dirty="0"/>
            </a:p>
          </p:txBody>
        </p:sp>
        <p:sp>
          <p:nvSpPr>
            <p:cNvPr id="56" name="Rectangle 55"/>
            <p:cNvSpPr/>
            <p:nvPr/>
          </p:nvSpPr>
          <p:spPr>
            <a:xfrm>
              <a:off x="9201085" y="3658936"/>
              <a:ext cx="1443024" cy="307777"/>
            </a:xfrm>
            <a:prstGeom prst="rect">
              <a:avLst/>
            </a:prstGeom>
          </p:spPr>
          <p:txBody>
            <a:bodyPr wrap="none">
              <a:spAutoFit/>
            </a:bodyPr>
            <a:lstStyle/>
            <a:p>
              <a:r>
                <a:rPr lang="ar-YE" sz="1400" dirty="0">
                  <a:cs typeface="AdvertisingExtraBold" pitchFamily="2" charset="-78"/>
                </a:rPr>
                <a:t>جهات حكومية</a:t>
              </a:r>
              <a:endParaRPr lang="en-US" sz="1400" dirty="0"/>
            </a:p>
          </p:txBody>
        </p:sp>
      </p:grpSp>
      <p:grpSp>
        <p:nvGrpSpPr>
          <p:cNvPr id="57" name="Group 56"/>
          <p:cNvGrpSpPr/>
          <p:nvPr/>
        </p:nvGrpSpPr>
        <p:grpSpPr>
          <a:xfrm>
            <a:off x="-64887" y="1475490"/>
            <a:ext cx="2215133" cy="2660428"/>
            <a:chOff x="960214" y="1322657"/>
            <a:chExt cx="2215133" cy="2660428"/>
          </a:xfrm>
        </p:grpSpPr>
        <p:grpSp>
          <p:nvGrpSpPr>
            <p:cNvPr id="58" name="Group 57"/>
            <p:cNvGrpSpPr/>
            <p:nvPr/>
          </p:nvGrpSpPr>
          <p:grpSpPr>
            <a:xfrm>
              <a:off x="1891184" y="1322657"/>
              <a:ext cx="1284163" cy="2660428"/>
              <a:chOff x="1891184" y="1322657"/>
              <a:chExt cx="1284163" cy="2660428"/>
            </a:xfrm>
          </p:grpSpPr>
          <p:grpSp>
            <p:nvGrpSpPr>
              <p:cNvPr id="60" name="Group 59"/>
              <p:cNvGrpSpPr/>
              <p:nvPr/>
            </p:nvGrpSpPr>
            <p:grpSpPr>
              <a:xfrm>
                <a:off x="1891184" y="1322657"/>
                <a:ext cx="1284163" cy="2660428"/>
                <a:chOff x="2027237" y="1806675"/>
                <a:chExt cx="1284163" cy="2968678"/>
              </a:xfrm>
            </p:grpSpPr>
            <p:pic>
              <p:nvPicPr>
                <p:cNvPr id="64" name="Picture 63"/>
                <p:cNvPicPr>
                  <a:picLocks noChangeAspect="1"/>
                </p:cNvPicPr>
                <p:nvPr/>
              </p:nvPicPr>
              <p:blipFill>
                <a:blip r:embed="rId20"/>
                <a:stretch>
                  <a:fillRect/>
                </a:stretch>
              </p:blipFill>
              <p:spPr>
                <a:xfrm>
                  <a:off x="2279025" y="1806675"/>
                  <a:ext cx="780585" cy="803954"/>
                </a:xfrm>
                <a:prstGeom prst="rect">
                  <a:avLst/>
                </a:prstGeom>
              </p:spPr>
            </p:pic>
            <p:sp>
              <p:nvSpPr>
                <p:cNvPr id="71" name="Rounded Rectangle 70"/>
                <p:cNvSpPr/>
                <p:nvPr/>
              </p:nvSpPr>
              <p:spPr>
                <a:xfrm>
                  <a:off x="2027237" y="2610629"/>
                  <a:ext cx="1284163" cy="216472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1" name="Picture 60"/>
              <p:cNvPicPr>
                <a:picLocks noChangeAspect="1"/>
              </p:cNvPicPr>
              <p:nvPr/>
            </p:nvPicPr>
            <p:blipFill>
              <a:blip r:embed="rId21"/>
              <a:stretch>
                <a:fillRect/>
              </a:stretch>
            </p:blipFill>
            <p:spPr>
              <a:xfrm>
                <a:off x="2090963" y="2124824"/>
                <a:ext cx="632889" cy="601574"/>
              </a:xfrm>
              <a:prstGeom prst="rect">
                <a:avLst/>
              </a:prstGeom>
            </p:spPr>
          </p:pic>
          <p:pic>
            <p:nvPicPr>
              <p:cNvPr id="62" name="Picture 61"/>
              <p:cNvPicPr>
                <a:picLocks noChangeAspect="1"/>
              </p:cNvPicPr>
              <p:nvPr/>
            </p:nvPicPr>
            <p:blipFill>
              <a:blip r:embed="rId22"/>
              <a:stretch>
                <a:fillRect/>
              </a:stretch>
            </p:blipFill>
            <p:spPr>
              <a:xfrm>
                <a:off x="2535796" y="2440608"/>
                <a:ext cx="530848" cy="492837"/>
              </a:xfrm>
              <a:prstGeom prst="rect">
                <a:avLst/>
              </a:prstGeom>
            </p:spPr>
          </p:pic>
          <p:pic>
            <p:nvPicPr>
              <p:cNvPr id="63" name="Picture 62"/>
              <p:cNvPicPr>
                <a:picLocks noChangeAspect="1"/>
              </p:cNvPicPr>
              <p:nvPr/>
            </p:nvPicPr>
            <p:blipFill>
              <a:blip r:embed="rId23"/>
              <a:stretch>
                <a:fillRect/>
              </a:stretch>
            </p:blipFill>
            <p:spPr>
              <a:xfrm>
                <a:off x="2112505" y="2918203"/>
                <a:ext cx="444931" cy="557287"/>
              </a:xfrm>
              <a:prstGeom prst="rect">
                <a:avLst/>
              </a:prstGeom>
            </p:spPr>
          </p:pic>
        </p:grpSp>
        <p:sp>
          <p:nvSpPr>
            <p:cNvPr id="59" name="Rectangle 58"/>
            <p:cNvSpPr/>
            <p:nvPr/>
          </p:nvSpPr>
          <p:spPr>
            <a:xfrm>
              <a:off x="960214" y="2496791"/>
              <a:ext cx="853119" cy="307777"/>
            </a:xfrm>
            <a:prstGeom prst="rect">
              <a:avLst/>
            </a:prstGeom>
          </p:spPr>
          <p:txBody>
            <a:bodyPr wrap="none">
              <a:spAutoFit/>
            </a:bodyPr>
            <a:lstStyle/>
            <a:p>
              <a:r>
                <a:rPr lang="ar-YE" sz="1400" dirty="0">
                  <a:cs typeface="AdvertisingExtraBold" pitchFamily="2" charset="-78"/>
                </a:rPr>
                <a:t>المطورين</a:t>
              </a:r>
              <a:endParaRPr lang="en-US" sz="1400" dirty="0"/>
            </a:p>
          </p:txBody>
        </p:sp>
      </p:grpSp>
    </p:spTree>
    <p:extLst>
      <p:ext uri="{BB962C8B-B14F-4D97-AF65-F5344CB8AC3E}">
        <p14:creationId xmlns:p14="http://schemas.microsoft.com/office/powerpoint/2010/main" val="339590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500"/>
                                        <p:tgtEl>
                                          <p:spTgt spid="4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barn(inVertical)">
                                      <p:cBhvr>
                                        <p:cTn id="31" dur="500"/>
                                        <p:tgtEl>
                                          <p:spTgt spid="74"/>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barn(inVertical)">
                                      <p:cBhvr>
                                        <p:cTn id="36" dur="500"/>
                                        <p:tgtEl>
                                          <p:spTgt spid="77"/>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barn(inVertical)">
                                      <p:cBhvr>
                                        <p:cTn id="4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1D3A8-4DDE-6927-DC0D-E9E1927AFE1E}"/>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A51CBC2F-C661-D608-0959-92D2F7EB8E1A}"/>
              </a:ext>
            </a:extLst>
          </p:cNvPr>
          <p:cNvGrpSpPr/>
          <p:nvPr/>
        </p:nvGrpSpPr>
        <p:grpSpPr>
          <a:xfrm>
            <a:off x="3043665" y="1562100"/>
            <a:ext cx="3285327" cy="3557582"/>
            <a:chOff x="4888216" y="1588849"/>
            <a:chExt cx="2377646" cy="2737341"/>
          </a:xfrm>
        </p:grpSpPr>
        <p:pic>
          <p:nvPicPr>
            <p:cNvPr id="10" name="Picture 9">
              <a:extLst>
                <a:ext uri="{FF2B5EF4-FFF2-40B4-BE49-F238E27FC236}">
                  <a16:creationId xmlns:a16="http://schemas.microsoft.com/office/drawing/2014/main" id="{16C9D1FF-ABB9-F264-7713-3B8788486F95}"/>
                </a:ext>
              </a:extLst>
            </p:cNvPr>
            <p:cNvPicPr>
              <a:picLocks noChangeAspect="1"/>
            </p:cNvPicPr>
            <p:nvPr/>
          </p:nvPicPr>
          <p:blipFill>
            <a:blip r:embed="rId2"/>
            <a:stretch>
              <a:fillRect/>
            </a:stretch>
          </p:blipFill>
          <p:spPr>
            <a:xfrm>
              <a:off x="4888216" y="1588849"/>
              <a:ext cx="2377646" cy="2737341"/>
            </a:xfrm>
            <a:prstGeom prst="rect">
              <a:avLst/>
            </a:prstGeom>
          </p:spPr>
        </p:pic>
        <p:pic>
          <p:nvPicPr>
            <p:cNvPr id="16" name="Picture 15">
              <a:extLst>
                <a:ext uri="{FF2B5EF4-FFF2-40B4-BE49-F238E27FC236}">
                  <a16:creationId xmlns:a16="http://schemas.microsoft.com/office/drawing/2014/main" id="{3909DA42-27FD-D568-BD1A-75ED42438B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5210" y="1701249"/>
              <a:ext cx="858758" cy="275136"/>
            </a:xfrm>
            <a:prstGeom prst="rect">
              <a:avLst/>
            </a:prstGeom>
          </p:spPr>
        </p:pic>
      </p:grpSp>
      <p:pic>
        <p:nvPicPr>
          <p:cNvPr id="9" name="Picture 8">
            <a:extLst>
              <a:ext uri="{FF2B5EF4-FFF2-40B4-BE49-F238E27FC236}">
                <a16:creationId xmlns:a16="http://schemas.microsoft.com/office/drawing/2014/main" id="{F36D154B-1476-BDAD-7835-41149AFF0533}"/>
              </a:ext>
            </a:extLst>
          </p:cNvPr>
          <p:cNvPicPr>
            <a:picLocks noChangeAspect="1"/>
          </p:cNvPicPr>
          <p:nvPr/>
        </p:nvPicPr>
        <p:blipFill>
          <a:blip r:embed="rId4"/>
          <a:stretch>
            <a:fillRect/>
          </a:stretch>
        </p:blipFill>
        <p:spPr>
          <a:xfrm>
            <a:off x="9505061" y="1606999"/>
            <a:ext cx="2063052" cy="3118727"/>
          </a:xfrm>
          <a:prstGeom prst="rect">
            <a:avLst/>
          </a:prstGeom>
        </p:spPr>
      </p:pic>
      <p:grpSp>
        <p:nvGrpSpPr>
          <p:cNvPr id="21" name="Group 20">
            <a:extLst>
              <a:ext uri="{FF2B5EF4-FFF2-40B4-BE49-F238E27FC236}">
                <a16:creationId xmlns:a16="http://schemas.microsoft.com/office/drawing/2014/main" id="{420B9B62-CE2E-F324-3022-A972DBE91FD6}"/>
              </a:ext>
            </a:extLst>
          </p:cNvPr>
          <p:cNvGrpSpPr/>
          <p:nvPr/>
        </p:nvGrpSpPr>
        <p:grpSpPr>
          <a:xfrm>
            <a:off x="2103437" y="1902211"/>
            <a:ext cx="1820988" cy="2354834"/>
            <a:chOff x="2118708" y="1901566"/>
            <a:chExt cx="1820988" cy="2354834"/>
          </a:xfrm>
        </p:grpSpPr>
        <p:pic>
          <p:nvPicPr>
            <p:cNvPr id="37" name="Picture 4" descr="Wireless network - Wikipedia">
              <a:extLst>
                <a:ext uri="{FF2B5EF4-FFF2-40B4-BE49-F238E27FC236}">
                  <a16:creationId xmlns:a16="http://schemas.microsoft.com/office/drawing/2014/main" id="{755729C3-2206-64A2-3DE9-DCB673E048D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30963" y="1901566"/>
              <a:ext cx="951939" cy="969986"/>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Straight Arrow Connector 37">
              <a:extLst>
                <a:ext uri="{FF2B5EF4-FFF2-40B4-BE49-F238E27FC236}">
                  <a16:creationId xmlns:a16="http://schemas.microsoft.com/office/drawing/2014/main" id="{24129FDC-9837-D342-1EFB-91C8A6B87902}"/>
                </a:ext>
              </a:extLst>
            </p:cNvPr>
            <p:cNvCxnSpPr>
              <a:cxnSpLocks/>
            </p:cNvCxnSpPr>
            <p:nvPr/>
          </p:nvCxnSpPr>
          <p:spPr>
            <a:xfrm flipH="1" flipV="1">
              <a:off x="3132709" y="2556138"/>
              <a:ext cx="806987" cy="357760"/>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44" name="Straight Arrow Connector 43">
              <a:extLst>
                <a:ext uri="{FF2B5EF4-FFF2-40B4-BE49-F238E27FC236}">
                  <a16:creationId xmlns:a16="http://schemas.microsoft.com/office/drawing/2014/main" id="{F7D87362-ADAA-8FE2-1978-1AFA142E2E39}"/>
                </a:ext>
              </a:extLst>
            </p:cNvPr>
            <p:cNvCxnSpPr/>
            <p:nvPr/>
          </p:nvCxnSpPr>
          <p:spPr>
            <a:xfrm flipH="1">
              <a:off x="2207751" y="2556138"/>
              <a:ext cx="622977" cy="94073"/>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pic>
          <p:nvPicPr>
            <p:cNvPr id="7" name="Picture 6">
              <a:extLst>
                <a:ext uri="{FF2B5EF4-FFF2-40B4-BE49-F238E27FC236}">
                  <a16:creationId xmlns:a16="http://schemas.microsoft.com/office/drawing/2014/main" id="{AB068D0B-7887-4C16-588B-1A698C9AAA2A}"/>
                </a:ext>
              </a:extLst>
            </p:cNvPr>
            <p:cNvPicPr>
              <a:picLocks noChangeAspect="1"/>
            </p:cNvPicPr>
            <p:nvPr/>
          </p:nvPicPr>
          <p:blipFill>
            <a:blip r:embed="rId6"/>
            <a:stretch>
              <a:fillRect/>
            </a:stretch>
          </p:blipFill>
          <p:spPr>
            <a:xfrm>
              <a:off x="2442009" y="3354467"/>
              <a:ext cx="1249821" cy="901933"/>
            </a:xfrm>
            <a:prstGeom prst="rect">
              <a:avLst/>
            </a:prstGeom>
          </p:spPr>
        </p:pic>
        <p:cxnSp>
          <p:nvCxnSpPr>
            <p:cNvPr id="40" name="Straight Arrow Connector 39">
              <a:extLst>
                <a:ext uri="{FF2B5EF4-FFF2-40B4-BE49-F238E27FC236}">
                  <a16:creationId xmlns:a16="http://schemas.microsoft.com/office/drawing/2014/main" id="{54436C84-04A0-E749-805C-48B05EC7E1FD}"/>
                </a:ext>
              </a:extLst>
            </p:cNvPr>
            <p:cNvCxnSpPr/>
            <p:nvPr/>
          </p:nvCxnSpPr>
          <p:spPr>
            <a:xfrm flipH="1">
              <a:off x="3441993" y="3082509"/>
              <a:ext cx="486513" cy="443615"/>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46" name="Straight Arrow Connector 45">
              <a:extLst>
                <a:ext uri="{FF2B5EF4-FFF2-40B4-BE49-F238E27FC236}">
                  <a16:creationId xmlns:a16="http://schemas.microsoft.com/office/drawing/2014/main" id="{2A8897F6-821D-9CEF-B19D-9BA216C24BDA}"/>
                </a:ext>
              </a:extLst>
            </p:cNvPr>
            <p:cNvCxnSpPr/>
            <p:nvPr/>
          </p:nvCxnSpPr>
          <p:spPr>
            <a:xfrm flipH="1">
              <a:off x="2118708" y="3943909"/>
              <a:ext cx="712021" cy="120836"/>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grpSp>
      <p:grpSp>
        <p:nvGrpSpPr>
          <p:cNvPr id="23" name="Group 22">
            <a:extLst>
              <a:ext uri="{FF2B5EF4-FFF2-40B4-BE49-F238E27FC236}">
                <a16:creationId xmlns:a16="http://schemas.microsoft.com/office/drawing/2014/main" id="{0B431CC8-5B03-1235-CA1F-E959730ED413}"/>
              </a:ext>
            </a:extLst>
          </p:cNvPr>
          <p:cNvGrpSpPr/>
          <p:nvPr/>
        </p:nvGrpSpPr>
        <p:grpSpPr>
          <a:xfrm>
            <a:off x="5207679" y="2138635"/>
            <a:ext cx="1851132" cy="2085631"/>
            <a:chOff x="5094787" y="1979759"/>
            <a:chExt cx="2076155" cy="2422508"/>
          </a:xfrm>
        </p:grpSpPr>
        <p:pic>
          <p:nvPicPr>
            <p:cNvPr id="19" name="Picture 2" descr="Devices network wired Icon | Oxygen Iconset | Oxygen Team">
              <a:extLst>
                <a:ext uri="{FF2B5EF4-FFF2-40B4-BE49-F238E27FC236}">
                  <a16:creationId xmlns:a16="http://schemas.microsoft.com/office/drawing/2014/main" id="{B54C5AA0-BE50-B671-1350-99458FF1737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77909" y="3431590"/>
              <a:ext cx="1032000" cy="97067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a:extLst>
                <a:ext uri="{FF2B5EF4-FFF2-40B4-BE49-F238E27FC236}">
                  <a16:creationId xmlns:a16="http://schemas.microsoft.com/office/drawing/2014/main" id="{ECD5DF6A-8BA6-D2D7-7E22-10F86E0697A0}"/>
                </a:ext>
              </a:extLst>
            </p:cNvPr>
            <p:cNvCxnSpPr/>
            <p:nvPr/>
          </p:nvCxnSpPr>
          <p:spPr>
            <a:xfrm flipH="1">
              <a:off x="6622472" y="3402023"/>
              <a:ext cx="548470" cy="224153"/>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30" name="Straight Arrow Connector 29">
              <a:extLst>
                <a:ext uri="{FF2B5EF4-FFF2-40B4-BE49-F238E27FC236}">
                  <a16:creationId xmlns:a16="http://schemas.microsoft.com/office/drawing/2014/main" id="{FBAB03D2-BD3E-41B4-AFC8-DDF81EBCB382}"/>
                </a:ext>
              </a:extLst>
            </p:cNvPr>
            <p:cNvCxnSpPr/>
            <p:nvPr/>
          </p:nvCxnSpPr>
          <p:spPr>
            <a:xfrm flipH="1" flipV="1">
              <a:off x="5160945" y="2947310"/>
              <a:ext cx="873556" cy="702703"/>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pic>
          <p:nvPicPr>
            <p:cNvPr id="20" name="Picture 4" descr="Wireless network - Wikipedia">
              <a:extLst>
                <a:ext uri="{FF2B5EF4-FFF2-40B4-BE49-F238E27FC236}">
                  <a16:creationId xmlns:a16="http://schemas.microsoft.com/office/drawing/2014/main" id="{18DA372B-778C-A03A-BB85-5CF96CCEB0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25068" y="1979759"/>
              <a:ext cx="951939" cy="969986"/>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Arrow Connector 27">
              <a:extLst>
                <a:ext uri="{FF2B5EF4-FFF2-40B4-BE49-F238E27FC236}">
                  <a16:creationId xmlns:a16="http://schemas.microsoft.com/office/drawing/2014/main" id="{2363D1DF-4E93-F8AF-D858-0B5AC36FAC94}"/>
                </a:ext>
              </a:extLst>
            </p:cNvPr>
            <p:cNvCxnSpPr/>
            <p:nvPr/>
          </p:nvCxnSpPr>
          <p:spPr>
            <a:xfrm flipH="1">
              <a:off x="5094787" y="2530422"/>
              <a:ext cx="940727" cy="362143"/>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3" name="Straight Arrow Connector 12">
              <a:extLst>
                <a:ext uri="{FF2B5EF4-FFF2-40B4-BE49-F238E27FC236}">
                  <a16:creationId xmlns:a16="http://schemas.microsoft.com/office/drawing/2014/main" id="{AC624C77-7240-459D-F4A6-820F49DADD09}"/>
                </a:ext>
              </a:extLst>
            </p:cNvPr>
            <p:cNvCxnSpPr/>
            <p:nvPr/>
          </p:nvCxnSpPr>
          <p:spPr>
            <a:xfrm flipH="1" flipV="1">
              <a:off x="6467933" y="2530422"/>
              <a:ext cx="586958" cy="362143"/>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grpSp>
      <p:pic>
        <p:nvPicPr>
          <p:cNvPr id="65" name="Picture 64">
            <a:extLst>
              <a:ext uri="{FF2B5EF4-FFF2-40B4-BE49-F238E27FC236}">
                <a16:creationId xmlns:a16="http://schemas.microsoft.com/office/drawing/2014/main" id="{C43BDC17-EDB1-87B0-AFFC-24822CB021B9}"/>
              </a:ext>
            </a:extLst>
          </p:cNvPr>
          <p:cNvPicPr>
            <a:picLocks noChangeAspect="1"/>
          </p:cNvPicPr>
          <p:nvPr/>
        </p:nvPicPr>
        <p:blipFill>
          <a:blip r:embed="rId8"/>
          <a:stretch>
            <a:fillRect/>
          </a:stretch>
        </p:blipFill>
        <p:spPr>
          <a:xfrm>
            <a:off x="2933404" y="4965537"/>
            <a:ext cx="940504" cy="799315"/>
          </a:xfrm>
          <a:prstGeom prst="rect">
            <a:avLst/>
          </a:prstGeom>
        </p:spPr>
      </p:pic>
      <p:pic>
        <p:nvPicPr>
          <p:cNvPr id="66" name="Picture 4" descr="UPS | Cisco Network Topology Icons 3015">
            <a:extLst>
              <a:ext uri="{FF2B5EF4-FFF2-40B4-BE49-F238E27FC236}">
                <a16:creationId xmlns:a16="http://schemas.microsoft.com/office/drawing/2014/main" id="{7B588B97-B679-CF36-7EED-E361CF3ACF5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48450" y="4965537"/>
            <a:ext cx="991016" cy="717038"/>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 descr="Repair, service, technician, engineer, worker, maintenance, industry icon -  Download">
            <a:extLst>
              <a:ext uri="{FF2B5EF4-FFF2-40B4-BE49-F238E27FC236}">
                <a16:creationId xmlns:a16="http://schemas.microsoft.com/office/drawing/2014/main" id="{2610FE9F-10BC-00EA-1FBB-07FAB00F415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14008" y="4914900"/>
            <a:ext cx="769847" cy="769847"/>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8" descr="Business team, official employees, office employees, remote staff, virtual staff  icon">
            <a:extLst>
              <a:ext uri="{FF2B5EF4-FFF2-40B4-BE49-F238E27FC236}">
                <a16:creationId xmlns:a16="http://schemas.microsoft.com/office/drawing/2014/main" id="{A68792B8-1A02-3D29-7C4B-637CDF55BC2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212932" y="4815974"/>
            <a:ext cx="1016163" cy="1016163"/>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a:extLst>
              <a:ext uri="{FF2B5EF4-FFF2-40B4-BE49-F238E27FC236}">
                <a16:creationId xmlns:a16="http://schemas.microsoft.com/office/drawing/2014/main" id="{A2C73271-9CEB-7C1A-12C0-BC06198D3560}"/>
              </a:ext>
            </a:extLst>
          </p:cNvPr>
          <p:cNvPicPr>
            <a:picLocks noChangeAspect="1"/>
          </p:cNvPicPr>
          <p:nvPr/>
        </p:nvPicPr>
        <p:blipFill>
          <a:blip r:embed="rId12"/>
          <a:stretch>
            <a:fillRect/>
          </a:stretch>
        </p:blipFill>
        <p:spPr>
          <a:xfrm>
            <a:off x="1467012" y="4965537"/>
            <a:ext cx="991850" cy="642159"/>
          </a:xfrm>
          <a:prstGeom prst="rect">
            <a:avLst/>
          </a:prstGeom>
        </p:spPr>
      </p:pic>
      <p:pic>
        <p:nvPicPr>
          <p:cNvPr id="70" name="Picture 10" descr="Mutual Fund Svg Png Icon Free Download (#451526) - OnlineWebFonts.COM">
            <a:extLst>
              <a:ext uri="{FF2B5EF4-FFF2-40B4-BE49-F238E27FC236}">
                <a16:creationId xmlns:a16="http://schemas.microsoft.com/office/drawing/2014/main" id="{87ABE712-7A03-804A-61AD-6C9FED061AC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36695" y="4815974"/>
            <a:ext cx="965197" cy="872616"/>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73">
            <a:extLst>
              <a:ext uri="{FF2B5EF4-FFF2-40B4-BE49-F238E27FC236}">
                <a16:creationId xmlns:a16="http://schemas.microsoft.com/office/drawing/2014/main" id="{BCDB3CBA-DAD2-BD15-5BAF-03465E60539B}"/>
              </a:ext>
            </a:extLst>
          </p:cNvPr>
          <p:cNvGrpSpPr/>
          <p:nvPr/>
        </p:nvGrpSpPr>
        <p:grpSpPr>
          <a:xfrm>
            <a:off x="2776737" y="4896889"/>
            <a:ext cx="731223" cy="731096"/>
            <a:chOff x="661319" y="933424"/>
            <a:chExt cx="731223" cy="731096"/>
          </a:xfrm>
          <a:noFill/>
        </p:grpSpPr>
        <p:sp>
          <p:nvSpPr>
            <p:cNvPr id="75" name="Oval 74">
              <a:extLst>
                <a:ext uri="{FF2B5EF4-FFF2-40B4-BE49-F238E27FC236}">
                  <a16:creationId xmlns:a16="http://schemas.microsoft.com/office/drawing/2014/main" id="{5263DE92-F6F2-5C7C-81EF-706A53A7A69B}"/>
                </a:ext>
              </a:extLst>
            </p:cNvPr>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92249DE7-4400-89DF-7106-43C3A63C188C}"/>
                </a:ext>
              </a:extLst>
            </p:cNvPr>
            <p:cNvCxnSpPr>
              <a:stCxn id="75" idx="1"/>
              <a:endCxn id="75"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527B5833-AC10-315C-B571-BF795A3894C4}"/>
              </a:ext>
            </a:extLst>
          </p:cNvPr>
          <p:cNvGrpSpPr/>
          <p:nvPr/>
        </p:nvGrpSpPr>
        <p:grpSpPr>
          <a:xfrm>
            <a:off x="1387214" y="4876600"/>
            <a:ext cx="731223" cy="731096"/>
            <a:chOff x="661319" y="933424"/>
            <a:chExt cx="731223" cy="731096"/>
          </a:xfrm>
          <a:noFill/>
        </p:grpSpPr>
        <p:sp>
          <p:nvSpPr>
            <p:cNvPr id="78" name="Oval 77">
              <a:extLst>
                <a:ext uri="{FF2B5EF4-FFF2-40B4-BE49-F238E27FC236}">
                  <a16:creationId xmlns:a16="http://schemas.microsoft.com/office/drawing/2014/main" id="{D6EEFF17-36C6-1C20-165E-BA0132D4C13E}"/>
                </a:ext>
              </a:extLst>
            </p:cNvPr>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79" name="Straight Connector 78">
              <a:extLst>
                <a:ext uri="{FF2B5EF4-FFF2-40B4-BE49-F238E27FC236}">
                  <a16:creationId xmlns:a16="http://schemas.microsoft.com/office/drawing/2014/main" id="{547343E7-2E9F-AE59-A0FB-166B9835A989}"/>
                </a:ext>
              </a:extLst>
            </p:cNvPr>
            <p:cNvCxnSpPr>
              <a:stCxn id="78" idx="1"/>
              <a:endCxn id="78"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5EA34A96-5770-3325-93BD-5CC48D098B88}"/>
              </a:ext>
            </a:extLst>
          </p:cNvPr>
          <p:cNvGrpSpPr/>
          <p:nvPr/>
        </p:nvGrpSpPr>
        <p:grpSpPr>
          <a:xfrm>
            <a:off x="4465956" y="4876600"/>
            <a:ext cx="731223" cy="731096"/>
            <a:chOff x="661319" y="933424"/>
            <a:chExt cx="731223" cy="731096"/>
          </a:xfrm>
          <a:noFill/>
        </p:grpSpPr>
        <p:sp>
          <p:nvSpPr>
            <p:cNvPr id="81" name="Oval 80">
              <a:extLst>
                <a:ext uri="{FF2B5EF4-FFF2-40B4-BE49-F238E27FC236}">
                  <a16:creationId xmlns:a16="http://schemas.microsoft.com/office/drawing/2014/main" id="{9445A619-275B-2AA8-5C2E-EF50BB5846A5}"/>
                </a:ext>
              </a:extLst>
            </p:cNvPr>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078FFA08-9A41-FB7D-39D4-04044A415070}"/>
                </a:ext>
              </a:extLst>
            </p:cNvPr>
            <p:cNvCxnSpPr>
              <a:stCxn id="81" idx="1"/>
              <a:endCxn id="81"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741E3E32-BAB6-4941-C3F7-417EFB22ADBA}"/>
              </a:ext>
            </a:extLst>
          </p:cNvPr>
          <p:cNvGrpSpPr/>
          <p:nvPr/>
        </p:nvGrpSpPr>
        <p:grpSpPr>
          <a:xfrm>
            <a:off x="7228982" y="2098393"/>
            <a:ext cx="2352594" cy="2135098"/>
            <a:chOff x="8291515" y="1951745"/>
            <a:chExt cx="2352594" cy="2135098"/>
          </a:xfrm>
        </p:grpSpPr>
        <p:pic>
          <p:nvPicPr>
            <p:cNvPr id="51" name="Picture 50">
              <a:extLst>
                <a:ext uri="{FF2B5EF4-FFF2-40B4-BE49-F238E27FC236}">
                  <a16:creationId xmlns:a16="http://schemas.microsoft.com/office/drawing/2014/main" id="{3366E3FC-B98E-3109-6A87-7106A6A7974D}"/>
                </a:ext>
              </a:extLst>
            </p:cNvPr>
            <p:cNvPicPr>
              <a:picLocks noChangeAspect="1"/>
            </p:cNvPicPr>
            <p:nvPr/>
          </p:nvPicPr>
          <p:blipFill>
            <a:blip r:embed="rId14"/>
            <a:stretch>
              <a:fillRect/>
            </a:stretch>
          </p:blipFill>
          <p:spPr>
            <a:xfrm>
              <a:off x="8305175" y="1951745"/>
              <a:ext cx="631848" cy="607875"/>
            </a:xfrm>
            <a:prstGeom prst="rect">
              <a:avLst/>
            </a:prstGeom>
          </p:spPr>
        </p:pic>
        <p:pic>
          <p:nvPicPr>
            <p:cNvPr id="52" name="Picture 51">
              <a:extLst>
                <a:ext uri="{FF2B5EF4-FFF2-40B4-BE49-F238E27FC236}">
                  <a16:creationId xmlns:a16="http://schemas.microsoft.com/office/drawing/2014/main" id="{F00E6583-0227-10BB-64B0-190753F42C76}"/>
                </a:ext>
              </a:extLst>
            </p:cNvPr>
            <p:cNvPicPr>
              <a:picLocks noChangeAspect="1"/>
            </p:cNvPicPr>
            <p:nvPr/>
          </p:nvPicPr>
          <p:blipFill>
            <a:blip r:embed="rId15"/>
            <a:stretch>
              <a:fillRect/>
            </a:stretch>
          </p:blipFill>
          <p:spPr>
            <a:xfrm>
              <a:off x="8319739" y="2726398"/>
              <a:ext cx="629990" cy="603253"/>
            </a:xfrm>
            <a:prstGeom prst="rect">
              <a:avLst/>
            </a:prstGeom>
          </p:spPr>
        </p:pic>
        <p:pic>
          <p:nvPicPr>
            <p:cNvPr id="53" name="Picture 52">
              <a:extLst>
                <a:ext uri="{FF2B5EF4-FFF2-40B4-BE49-F238E27FC236}">
                  <a16:creationId xmlns:a16="http://schemas.microsoft.com/office/drawing/2014/main" id="{7E953810-2856-2517-D1B7-B0C2786450A6}"/>
                </a:ext>
              </a:extLst>
            </p:cNvPr>
            <p:cNvPicPr>
              <a:picLocks noChangeAspect="1"/>
            </p:cNvPicPr>
            <p:nvPr/>
          </p:nvPicPr>
          <p:blipFill>
            <a:blip r:embed="rId16"/>
            <a:stretch>
              <a:fillRect/>
            </a:stretch>
          </p:blipFill>
          <p:spPr>
            <a:xfrm>
              <a:off x="8291515" y="3372869"/>
              <a:ext cx="686438" cy="713974"/>
            </a:xfrm>
            <a:prstGeom prst="rect">
              <a:avLst/>
            </a:prstGeom>
          </p:spPr>
        </p:pic>
        <p:sp>
          <p:nvSpPr>
            <p:cNvPr id="54" name="Rectangle 53">
              <a:extLst>
                <a:ext uri="{FF2B5EF4-FFF2-40B4-BE49-F238E27FC236}">
                  <a16:creationId xmlns:a16="http://schemas.microsoft.com/office/drawing/2014/main" id="{0A92D36D-E36D-D085-949A-1399AE03FAD7}"/>
                </a:ext>
              </a:extLst>
            </p:cNvPr>
            <p:cNvSpPr/>
            <p:nvPr/>
          </p:nvSpPr>
          <p:spPr>
            <a:xfrm>
              <a:off x="9647237" y="2005096"/>
              <a:ext cx="780983" cy="307777"/>
            </a:xfrm>
            <a:prstGeom prst="rect">
              <a:avLst/>
            </a:prstGeom>
          </p:spPr>
          <p:txBody>
            <a:bodyPr wrap="none">
              <a:spAutoFit/>
            </a:bodyPr>
            <a:lstStyle/>
            <a:p>
              <a:r>
                <a:rPr lang="ar-YE" sz="1400" dirty="0">
                  <a:cs typeface="AdvertisingExtraBold" pitchFamily="2" charset="-78"/>
                </a:rPr>
                <a:t>العميل</a:t>
              </a:r>
              <a:endParaRPr lang="en-US" sz="1400" dirty="0"/>
            </a:p>
          </p:txBody>
        </p:sp>
        <p:sp>
          <p:nvSpPr>
            <p:cNvPr id="55" name="Rectangle 54">
              <a:extLst>
                <a:ext uri="{FF2B5EF4-FFF2-40B4-BE49-F238E27FC236}">
                  <a16:creationId xmlns:a16="http://schemas.microsoft.com/office/drawing/2014/main" id="{CBF649CB-6148-C2CF-A54C-89D566D09F1D}"/>
                </a:ext>
              </a:extLst>
            </p:cNvPr>
            <p:cNvSpPr/>
            <p:nvPr/>
          </p:nvSpPr>
          <p:spPr>
            <a:xfrm>
              <a:off x="9242745" y="2874135"/>
              <a:ext cx="1290738" cy="307777"/>
            </a:xfrm>
            <a:prstGeom prst="rect">
              <a:avLst/>
            </a:prstGeom>
          </p:spPr>
          <p:txBody>
            <a:bodyPr wrap="none">
              <a:spAutoFit/>
            </a:bodyPr>
            <a:lstStyle/>
            <a:p>
              <a:r>
                <a:rPr lang="ar-YE" sz="1400" dirty="0">
                  <a:cs typeface="AdvertisingExtraBold" pitchFamily="2" charset="-78"/>
                </a:rPr>
                <a:t>قطاع الاعمال</a:t>
              </a:r>
              <a:endParaRPr lang="en-US" sz="1400" dirty="0"/>
            </a:p>
          </p:txBody>
        </p:sp>
        <p:sp>
          <p:nvSpPr>
            <p:cNvPr id="56" name="Rectangle 55">
              <a:extLst>
                <a:ext uri="{FF2B5EF4-FFF2-40B4-BE49-F238E27FC236}">
                  <a16:creationId xmlns:a16="http://schemas.microsoft.com/office/drawing/2014/main" id="{9F485224-F8DB-41D6-FA71-846B15D2DC39}"/>
                </a:ext>
              </a:extLst>
            </p:cNvPr>
            <p:cNvSpPr/>
            <p:nvPr/>
          </p:nvSpPr>
          <p:spPr>
            <a:xfrm>
              <a:off x="9201085" y="3658936"/>
              <a:ext cx="1443024" cy="307777"/>
            </a:xfrm>
            <a:prstGeom prst="rect">
              <a:avLst/>
            </a:prstGeom>
          </p:spPr>
          <p:txBody>
            <a:bodyPr wrap="none">
              <a:spAutoFit/>
            </a:bodyPr>
            <a:lstStyle/>
            <a:p>
              <a:r>
                <a:rPr lang="ar-YE" sz="1400" dirty="0">
                  <a:cs typeface="AdvertisingExtraBold" pitchFamily="2" charset="-78"/>
                </a:rPr>
                <a:t>جهات حكومية</a:t>
              </a:r>
              <a:endParaRPr lang="en-US" sz="1400" dirty="0"/>
            </a:p>
          </p:txBody>
        </p:sp>
      </p:grpSp>
      <p:grpSp>
        <p:nvGrpSpPr>
          <p:cNvPr id="57" name="Group 56">
            <a:extLst>
              <a:ext uri="{FF2B5EF4-FFF2-40B4-BE49-F238E27FC236}">
                <a16:creationId xmlns:a16="http://schemas.microsoft.com/office/drawing/2014/main" id="{27FDC88E-0759-5C57-A67B-906D256F781E}"/>
              </a:ext>
            </a:extLst>
          </p:cNvPr>
          <p:cNvGrpSpPr/>
          <p:nvPr/>
        </p:nvGrpSpPr>
        <p:grpSpPr>
          <a:xfrm>
            <a:off x="-64887" y="1475490"/>
            <a:ext cx="2215133" cy="2660428"/>
            <a:chOff x="960214" y="1322657"/>
            <a:chExt cx="2215133" cy="2660428"/>
          </a:xfrm>
        </p:grpSpPr>
        <p:grpSp>
          <p:nvGrpSpPr>
            <p:cNvPr id="58" name="Group 57">
              <a:extLst>
                <a:ext uri="{FF2B5EF4-FFF2-40B4-BE49-F238E27FC236}">
                  <a16:creationId xmlns:a16="http://schemas.microsoft.com/office/drawing/2014/main" id="{8147C45F-DF67-E598-003D-6B59BBACD6B7}"/>
                </a:ext>
              </a:extLst>
            </p:cNvPr>
            <p:cNvGrpSpPr/>
            <p:nvPr/>
          </p:nvGrpSpPr>
          <p:grpSpPr>
            <a:xfrm>
              <a:off x="1891184" y="1322657"/>
              <a:ext cx="1284163" cy="2660428"/>
              <a:chOff x="1891184" y="1322657"/>
              <a:chExt cx="1284163" cy="2660428"/>
            </a:xfrm>
          </p:grpSpPr>
          <p:grpSp>
            <p:nvGrpSpPr>
              <p:cNvPr id="60" name="Group 59">
                <a:extLst>
                  <a:ext uri="{FF2B5EF4-FFF2-40B4-BE49-F238E27FC236}">
                    <a16:creationId xmlns:a16="http://schemas.microsoft.com/office/drawing/2014/main" id="{3906A749-EA44-3EF6-C32C-68139DC36390}"/>
                  </a:ext>
                </a:extLst>
              </p:cNvPr>
              <p:cNvGrpSpPr/>
              <p:nvPr/>
            </p:nvGrpSpPr>
            <p:grpSpPr>
              <a:xfrm>
                <a:off x="1891184" y="1322657"/>
                <a:ext cx="1284163" cy="2660428"/>
                <a:chOff x="2027237" y="1806675"/>
                <a:chExt cx="1284163" cy="2968678"/>
              </a:xfrm>
            </p:grpSpPr>
            <p:pic>
              <p:nvPicPr>
                <p:cNvPr id="64" name="Picture 63">
                  <a:extLst>
                    <a:ext uri="{FF2B5EF4-FFF2-40B4-BE49-F238E27FC236}">
                      <a16:creationId xmlns:a16="http://schemas.microsoft.com/office/drawing/2014/main" id="{D1860786-909F-785E-F737-71D29E363B3C}"/>
                    </a:ext>
                  </a:extLst>
                </p:cNvPr>
                <p:cNvPicPr>
                  <a:picLocks noChangeAspect="1"/>
                </p:cNvPicPr>
                <p:nvPr/>
              </p:nvPicPr>
              <p:blipFill>
                <a:blip r:embed="rId17"/>
                <a:stretch>
                  <a:fillRect/>
                </a:stretch>
              </p:blipFill>
              <p:spPr>
                <a:xfrm>
                  <a:off x="2279025" y="1806675"/>
                  <a:ext cx="780585" cy="803954"/>
                </a:xfrm>
                <a:prstGeom prst="rect">
                  <a:avLst/>
                </a:prstGeom>
              </p:spPr>
            </p:pic>
            <p:sp>
              <p:nvSpPr>
                <p:cNvPr id="71" name="Rounded Rectangle 70">
                  <a:extLst>
                    <a:ext uri="{FF2B5EF4-FFF2-40B4-BE49-F238E27FC236}">
                      <a16:creationId xmlns:a16="http://schemas.microsoft.com/office/drawing/2014/main" id="{19601F08-57CC-46C6-68AF-5BAAA467940B}"/>
                    </a:ext>
                  </a:extLst>
                </p:cNvPr>
                <p:cNvSpPr/>
                <p:nvPr/>
              </p:nvSpPr>
              <p:spPr>
                <a:xfrm>
                  <a:off x="2027237" y="2610629"/>
                  <a:ext cx="1284163" cy="216472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1" name="Picture 60">
                <a:extLst>
                  <a:ext uri="{FF2B5EF4-FFF2-40B4-BE49-F238E27FC236}">
                    <a16:creationId xmlns:a16="http://schemas.microsoft.com/office/drawing/2014/main" id="{486BA388-46E6-908B-9259-1A63DD03EE95}"/>
                  </a:ext>
                </a:extLst>
              </p:cNvPr>
              <p:cNvPicPr>
                <a:picLocks noChangeAspect="1"/>
              </p:cNvPicPr>
              <p:nvPr/>
            </p:nvPicPr>
            <p:blipFill>
              <a:blip r:embed="rId18"/>
              <a:stretch>
                <a:fillRect/>
              </a:stretch>
            </p:blipFill>
            <p:spPr>
              <a:xfrm>
                <a:off x="2090963" y="2124824"/>
                <a:ext cx="632889" cy="601574"/>
              </a:xfrm>
              <a:prstGeom prst="rect">
                <a:avLst/>
              </a:prstGeom>
            </p:spPr>
          </p:pic>
          <p:pic>
            <p:nvPicPr>
              <p:cNvPr id="62" name="Picture 61">
                <a:extLst>
                  <a:ext uri="{FF2B5EF4-FFF2-40B4-BE49-F238E27FC236}">
                    <a16:creationId xmlns:a16="http://schemas.microsoft.com/office/drawing/2014/main" id="{0DE6DBE7-5B0D-917E-9535-6F773C143EF0}"/>
                  </a:ext>
                </a:extLst>
              </p:cNvPr>
              <p:cNvPicPr>
                <a:picLocks noChangeAspect="1"/>
              </p:cNvPicPr>
              <p:nvPr/>
            </p:nvPicPr>
            <p:blipFill>
              <a:blip r:embed="rId19"/>
              <a:stretch>
                <a:fillRect/>
              </a:stretch>
            </p:blipFill>
            <p:spPr>
              <a:xfrm>
                <a:off x="2535796" y="2440608"/>
                <a:ext cx="530848" cy="492837"/>
              </a:xfrm>
              <a:prstGeom prst="rect">
                <a:avLst/>
              </a:prstGeom>
            </p:spPr>
          </p:pic>
          <p:pic>
            <p:nvPicPr>
              <p:cNvPr id="63" name="Picture 62">
                <a:extLst>
                  <a:ext uri="{FF2B5EF4-FFF2-40B4-BE49-F238E27FC236}">
                    <a16:creationId xmlns:a16="http://schemas.microsoft.com/office/drawing/2014/main" id="{4279A143-A51F-398F-B58E-200492B45D96}"/>
                  </a:ext>
                </a:extLst>
              </p:cNvPr>
              <p:cNvPicPr>
                <a:picLocks noChangeAspect="1"/>
              </p:cNvPicPr>
              <p:nvPr/>
            </p:nvPicPr>
            <p:blipFill>
              <a:blip r:embed="rId20"/>
              <a:stretch>
                <a:fillRect/>
              </a:stretch>
            </p:blipFill>
            <p:spPr>
              <a:xfrm>
                <a:off x="2112505" y="2918203"/>
                <a:ext cx="444931" cy="557287"/>
              </a:xfrm>
              <a:prstGeom prst="rect">
                <a:avLst/>
              </a:prstGeom>
            </p:spPr>
          </p:pic>
        </p:grpSp>
        <p:sp>
          <p:nvSpPr>
            <p:cNvPr id="59" name="Rectangle 58">
              <a:extLst>
                <a:ext uri="{FF2B5EF4-FFF2-40B4-BE49-F238E27FC236}">
                  <a16:creationId xmlns:a16="http://schemas.microsoft.com/office/drawing/2014/main" id="{F9C2BA6E-2AAC-02FC-F4DB-A0DD51D90F35}"/>
                </a:ext>
              </a:extLst>
            </p:cNvPr>
            <p:cNvSpPr/>
            <p:nvPr/>
          </p:nvSpPr>
          <p:spPr>
            <a:xfrm>
              <a:off x="960214" y="2496791"/>
              <a:ext cx="853119" cy="307777"/>
            </a:xfrm>
            <a:prstGeom prst="rect">
              <a:avLst/>
            </a:prstGeom>
          </p:spPr>
          <p:txBody>
            <a:bodyPr wrap="none">
              <a:spAutoFit/>
            </a:bodyPr>
            <a:lstStyle/>
            <a:p>
              <a:r>
                <a:rPr lang="ar-YE" sz="1400" dirty="0">
                  <a:cs typeface="AdvertisingExtraBold" pitchFamily="2" charset="-78"/>
                </a:rPr>
                <a:t>المطورين</a:t>
              </a:r>
              <a:endParaRPr lang="en-US" sz="1400" dirty="0"/>
            </a:p>
          </p:txBody>
        </p:sp>
      </p:grpSp>
      <p:sp>
        <p:nvSpPr>
          <p:cNvPr id="2" name="AutoShape 2">
            <a:extLst>
              <a:ext uri="{FF2B5EF4-FFF2-40B4-BE49-F238E27FC236}">
                <a16:creationId xmlns:a16="http://schemas.microsoft.com/office/drawing/2014/main" id="{F9CB24AB-DB33-BBFA-444A-EB717FBD74B6}"/>
              </a:ext>
            </a:extLst>
          </p:cNvPr>
          <p:cNvSpPr>
            <a:spLocks noChangeArrowheads="1"/>
          </p:cNvSpPr>
          <p:nvPr/>
        </p:nvSpPr>
        <p:spPr bwMode="auto">
          <a:xfrm>
            <a:off x="2426738" y="-1"/>
            <a:ext cx="9095337" cy="404865"/>
          </a:xfrm>
          <a:prstGeom prst="roundRect">
            <a:avLst>
              <a:gd name="adj" fmla="val 16667"/>
            </a:avLst>
          </a:prstGeom>
          <a:solidFill>
            <a:srgbClr val="005F7C"/>
          </a:solidFill>
          <a:ln w="12700">
            <a:solidFill>
              <a:srgbClr val="95B3D7"/>
            </a:solidFill>
            <a:round/>
            <a:headEnd/>
            <a:tailEnd/>
          </a:ln>
          <a:effectLst>
            <a:outerShdw dist="28398" dir="3806097" algn="ctr" rotWithShape="0">
              <a:srgbClr val="243F60">
                <a:alpha val="50000"/>
              </a:srgbClr>
            </a:outerShdw>
          </a:effectLst>
        </p:spPr>
        <p:txBody>
          <a:bodyPr vert="horz" wrap="square" lIns="76200" tIns="38100" rIns="76200" bIns="38100" numCol="1" anchor="t" anchorCtr="0" compatLnSpc="1">
            <a:prstTxWarp prst="textNoShape">
              <a:avLst/>
            </a:prstTxWarp>
          </a:bodyPr>
          <a:lstStyle/>
          <a:p>
            <a:pPr algn="ctr" defTabSz="761970" rtl="1" fontAlgn="base">
              <a:spcBef>
                <a:spcPct val="0"/>
              </a:spcBef>
              <a:spcAft>
                <a:spcPts val="833"/>
              </a:spcAft>
            </a:pPr>
            <a:r>
              <a:rPr lang="ar-JO" sz="2000" dirty="0">
                <a:solidFill>
                  <a:schemeClr val="bg1"/>
                </a:solidFill>
                <a:latin typeface="Arial Black" panose="020B0A04020102020204" pitchFamily="34" charset="0"/>
                <a:cs typeface="AdvertisingBold" pitchFamily="2" charset="-78"/>
              </a:rPr>
              <a:t>السيرفرات المخصصة </a:t>
            </a:r>
            <a:r>
              <a:rPr lang="en-US" sz="2000" dirty="0">
                <a:solidFill>
                  <a:schemeClr val="bg1"/>
                </a:solidFill>
                <a:latin typeface="Arial Black" panose="020B0A04020102020204" pitchFamily="34" charset="0"/>
                <a:cs typeface="AdvertisingBold" pitchFamily="2" charset="-78"/>
              </a:rPr>
              <a:t>Dedicated Servers </a:t>
            </a:r>
          </a:p>
        </p:txBody>
      </p:sp>
      <p:pic>
        <p:nvPicPr>
          <p:cNvPr id="3" name="Picture 2">
            <a:extLst>
              <a:ext uri="{FF2B5EF4-FFF2-40B4-BE49-F238E27FC236}">
                <a16:creationId xmlns:a16="http://schemas.microsoft.com/office/drawing/2014/main" id="{FF1602BF-229E-A95A-43E2-FD781B46752E}"/>
              </a:ext>
            </a:extLst>
          </p:cNvPr>
          <p:cNvPicPr>
            <a:picLocks noChangeAspect="1"/>
          </p:cNvPicPr>
          <p:nvPr/>
        </p:nvPicPr>
        <p:blipFill>
          <a:blip r:embed="rId21"/>
          <a:stretch>
            <a:fillRect/>
          </a:stretch>
        </p:blipFill>
        <p:spPr>
          <a:xfrm>
            <a:off x="-28422" y="-126963"/>
            <a:ext cx="2590800" cy="1482950"/>
          </a:xfrm>
          <a:prstGeom prst="rect">
            <a:avLst/>
          </a:prstGeom>
          <a:effectLst>
            <a:softEdge rad="127000"/>
          </a:effectLst>
        </p:spPr>
      </p:pic>
      <p:grpSp>
        <p:nvGrpSpPr>
          <p:cNvPr id="4" name="Group 3">
            <a:extLst>
              <a:ext uri="{FF2B5EF4-FFF2-40B4-BE49-F238E27FC236}">
                <a16:creationId xmlns:a16="http://schemas.microsoft.com/office/drawing/2014/main" id="{17DA8ABF-ADB6-7FD2-DC4C-9A29FD5162C2}"/>
              </a:ext>
            </a:extLst>
          </p:cNvPr>
          <p:cNvGrpSpPr/>
          <p:nvPr/>
        </p:nvGrpSpPr>
        <p:grpSpPr>
          <a:xfrm>
            <a:off x="5825976" y="4946996"/>
            <a:ext cx="731223" cy="731096"/>
            <a:chOff x="661319" y="933424"/>
            <a:chExt cx="731223" cy="731096"/>
          </a:xfrm>
          <a:noFill/>
        </p:grpSpPr>
        <p:sp>
          <p:nvSpPr>
            <p:cNvPr id="5" name="Oval 4">
              <a:extLst>
                <a:ext uri="{FF2B5EF4-FFF2-40B4-BE49-F238E27FC236}">
                  <a16:creationId xmlns:a16="http://schemas.microsoft.com/office/drawing/2014/main" id="{600BD5E6-1139-2DE5-CAE4-E4142548C8B1}"/>
                </a:ext>
              </a:extLst>
            </p:cNvPr>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1AF16A6-0DFE-C9A5-D91A-796AEED26881}"/>
                </a:ext>
              </a:extLst>
            </p:cNvPr>
            <p:cNvCxnSpPr>
              <a:cxnSpLocks/>
              <a:stCxn id="5" idx="1"/>
              <a:endCxn id="5"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615AA3DF-BD71-BAF1-8867-327D52FB0874}"/>
              </a:ext>
            </a:extLst>
          </p:cNvPr>
          <p:cNvPicPr>
            <a:picLocks noChangeAspect="1"/>
          </p:cNvPicPr>
          <p:nvPr/>
        </p:nvPicPr>
        <p:blipFill>
          <a:blip r:embed="rId22"/>
          <a:stretch>
            <a:fillRect/>
          </a:stretch>
        </p:blipFill>
        <p:spPr>
          <a:xfrm>
            <a:off x="6690940" y="4876600"/>
            <a:ext cx="1295581" cy="733527"/>
          </a:xfrm>
          <a:prstGeom prst="rect">
            <a:avLst/>
          </a:prstGeom>
        </p:spPr>
      </p:pic>
      <p:grpSp>
        <p:nvGrpSpPr>
          <p:cNvPr id="18" name="Group 17">
            <a:extLst>
              <a:ext uri="{FF2B5EF4-FFF2-40B4-BE49-F238E27FC236}">
                <a16:creationId xmlns:a16="http://schemas.microsoft.com/office/drawing/2014/main" id="{17DA8ABF-ADB6-7FD2-DC4C-9A29FD5162C2}"/>
              </a:ext>
            </a:extLst>
          </p:cNvPr>
          <p:cNvGrpSpPr/>
          <p:nvPr/>
        </p:nvGrpSpPr>
        <p:grpSpPr>
          <a:xfrm>
            <a:off x="7048117" y="4914900"/>
            <a:ext cx="731223" cy="731096"/>
            <a:chOff x="661319" y="933424"/>
            <a:chExt cx="731223" cy="731096"/>
          </a:xfrm>
          <a:noFill/>
        </p:grpSpPr>
        <p:sp>
          <p:nvSpPr>
            <p:cNvPr id="22" name="Oval 21">
              <a:extLst>
                <a:ext uri="{FF2B5EF4-FFF2-40B4-BE49-F238E27FC236}">
                  <a16:creationId xmlns:a16="http://schemas.microsoft.com/office/drawing/2014/main" id="{600BD5E6-1139-2DE5-CAE4-E4142548C8B1}"/>
                </a:ext>
              </a:extLst>
            </p:cNvPr>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F1AF16A6-0DFE-C9A5-D91A-796AEED26881}"/>
                </a:ext>
              </a:extLst>
            </p:cNvPr>
            <p:cNvCxnSpPr>
              <a:stCxn id="22" idx="1"/>
              <a:endCxn id="22"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665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barn(inVertical)">
                                      <p:cBhvr>
                                        <p:cTn id="17" dur="500"/>
                                        <p:tgtEl>
                                          <p:spTgt spid="7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barn(inVertical)">
                                      <p:cBhvr>
                                        <p:cTn id="22" dur="500"/>
                                        <p:tgtEl>
                                          <p:spTgt spid="7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barn(inVertical)">
                                      <p:cBhvr>
                                        <p:cTn id="27" dur="500"/>
                                        <p:tgtEl>
                                          <p:spTgt spid="8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arn(inVertical)">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arn(inVertical)">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3369183" y="1307824"/>
            <a:ext cx="4651980" cy="3607076"/>
            <a:chOff x="3369183" y="1307824"/>
            <a:chExt cx="4651980" cy="3607076"/>
          </a:xfrm>
        </p:grpSpPr>
        <p:grpSp>
          <p:nvGrpSpPr>
            <p:cNvPr id="49" name="Group 48"/>
            <p:cNvGrpSpPr/>
            <p:nvPr/>
          </p:nvGrpSpPr>
          <p:grpSpPr>
            <a:xfrm>
              <a:off x="4167858" y="1307824"/>
              <a:ext cx="3042025" cy="3607076"/>
              <a:chOff x="4618037" y="2059953"/>
              <a:chExt cx="2377646" cy="2737341"/>
            </a:xfrm>
          </p:grpSpPr>
          <p:grpSp>
            <p:nvGrpSpPr>
              <p:cNvPr id="11" name="Group 10"/>
              <p:cNvGrpSpPr/>
              <p:nvPr/>
            </p:nvGrpSpPr>
            <p:grpSpPr>
              <a:xfrm>
                <a:off x="4618037" y="2059953"/>
                <a:ext cx="2377646" cy="2737341"/>
                <a:chOff x="4888216" y="1588849"/>
                <a:chExt cx="2377646" cy="2737341"/>
              </a:xfrm>
            </p:grpSpPr>
            <p:pic>
              <p:nvPicPr>
                <p:cNvPr id="10" name="Picture 9"/>
                <p:cNvPicPr>
                  <a:picLocks noChangeAspect="1"/>
                </p:cNvPicPr>
                <p:nvPr/>
              </p:nvPicPr>
              <p:blipFill>
                <a:blip r:embed="rId2"/>
                <a:stretch>
                  <a:fillRect/>
                </a:stretch>
              </p:blipFill>
              <p:spPr>
                <a:xfrm>
                  <a:off x="4888216" y="1588849"/>
                  <a:ext cx="2377646" cy="2737341"/>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962" y="1620674"/>
                  <a:ext cx="1030605" cy="330194"/>
                </a:xfrm>
                <a:prstGeom prst="rect">
                  <a:avLst/>
                </a:prstGeom>
              </p:spPr>
            </p:pic>
          </p:grpSp>
          <p:pic>
            <p:nvPicPr>
              <p:cNvPr id="1028" name="Picture 4" descr="IT Support Toronto | Business voip Toront | Virtualization Toron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3185" y="2368572"/>
                <a:ext cx="982184" cy="12826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6098762" y="1705339"/>
              <a:ext cx="1922401" cy="2456211"/>
              <a:chOff x="6067079" y="1986942"/>
              <a:chExt cx="1922401" cy="2456211"/>
            </a:xfrm>
          </p:grpSpPr>
          <p:pic>
            <p:nvPicPr>
              <p:cNvPr id="19" name="Picture 2" descr="Devices network wired Icon | Oxygen Iconset | Oxygen Tea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7016" y="3458972"/>
                <a:ext cx="955573" cy="98418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Wireless network - Wikipedi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43278" y="1986942"/>
                <a:ext cx="881441" cy="983481"/>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p:cNvCxnSpPr/>
              <p:nvPr/>
            </p:nvCxnSpPr>
            <p:spPr>
              <a:xfrm flipH="1" flipV="1">
                <a:off x="7338535" y="2545266"/>
                <a:ext cx="511965" cy="418483"/>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4" name="Straight Arrow Connector 23"/>
              <p:cNvCxnSpPr/>
              <p:nvPr/>
            </p:nvCxnSpPr>
            <p:spPr>
              <a:xfrm flipH="1">
                <a:off x="7481628" y="3428993"/>
                <a:ext cx="507852" cy="227272"/>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8" name="Straight Arrow Connector 27"/>
              <p:cNvCxnSpPr/>
              <p:nvPr/>
            </p:nvCxnSpPr>
            <p:spPr>
              <a:xfrm flipH="1">
                <a:off x="6067079" y="2545266"/>
                <a:ext cx="871060" cy="367182"/>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30" name="Straight Arrow Connector 29"/>
              <p:cNvCxnSpPr/>
              <p:nvPr/>
            </p:nvCxnSpPr>
            <p:spPr>
              <a:xfrm flipH="1" flipV="1">
                <a:off x="6107386" y="3046376"/>
                <a:ext cx="829818" cy="634061"/>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grpSp>
        <p:grpSp>
          <p:nvGrpSpPr>
            <p:cNvPr id="7" name="Group 6"/>
            <p:cNvGrpSpPr/>
            <p:nvPr/>
          </p:nvGrpSpPr>
          <p:grpSpPr>
            <a:xfrm>
              <a:off x="3369183" y="1624265"/>
              <a:ext cx="1628348" cy="2357033"/>
              <a:chOff x="3369183" y="1907661"/>
              <a:chExt cx="1628348" cy="2357033"/>
            </a:xfrm>
          </p:grpSpPr>
          <p:grpSp>
            <p:nvGrpSpPr>
              <p:cNvPr id="6" name="Group 5"/>
              <p:cNvGrpSpPr/>
              <p:nvPr/>
            </p:nvGrpSpPr>
            <p:grpSpPr>
              <a:xfrm>
                <a:off x="3369183" y="1907661"/>
                <a:ext cx="1628348" cy="2357033"/>
                <a:chOff x="3369183" y="1907661"/>
                <a:chExt cx="1628348" cy="2357033"/>
              </a:xfrm>
            </p:grpSpPr>
            <p:grpSp>
              <p:nvGrpSpPr>
                <p:cNvPr id="12" name="Group 11"/>
                <p:cNvGrpSpPr/>
                <p:nvPr/>
              </p:nvGrpSpPr>
              <p:grpSpPr>
                <a:xfrm>
                  <a:off x="3369183" y="1907661"/>
                  <a:ext cx="1628348" cy="1629668"/>
                  <a:chOff x="3369183" y="1907661"/>
                  <a:chExt cx="1628348" cy="1629668"/>
                </a:xfrm>
              </p:grpSpPr>
              <p:pic>
                <p:nvPicPr>
                  <p:cNvPr id="37" name="Picture 4" descr="Wireless network - Wikipedi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93125" y="1907661"/>
                    <a:ext cx="881441" cy="983481"/>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Straight Arrow Connector 37"/>
                  <p:cNvCxnSpPr/>
                  <p:nvPr/>
                </p:nvCxnSpPr>
                <p:spPr>
                  <a:xfrm flipH="1" flipV="1">
                    <a:off x="4250307" y="2571339"/>
                    <a:ext cx="747224" cy="362737"/>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44" name="Straight Arrow Connector 43"/>
                  <p:cNvCxnSpPr/>
                  <p:nvPr/>
                </p:nvCxnSpPr>
                <p:spPr>
                  <a:xfrm flipH="1">
                    <a:off x="3369183" y="2594729"/>
                    <a:ext cx="590461" cy="317718"/>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40" name="Straight Arrow Connector 39"/>
                  <p:cNvCxnSpPr/>
                  <p:nvPr/>
                </p:nvCxnSpPr>
                <p:spPr>
                  <a:xfrm flipH="1">
                    <a:off x="4505938" y="3046376"/>
                    <a:ext cx="491592" cy="490953"/>
                  </a:xfrm>
                  <a:prstGeom prst="straightConnector1">
                    <a:avLst/>
                  </a:prstGeom>
                  <a:ln w="28575">
                    <a:headEnd type="arrow" w="med" len="med"/>
                    <a:tailEnd type="arrow" w="med" len="med"/>
                  </a:ln>
                </p:spPr>
                <p:style>
                  <a:lnRef idx="1">
                    <a:schemeClr val="accent4"/>
                  </a:lnRef>
                  <a:fillRef idx="0">
                    <a:schemeClr val="accent4"/>
                  </a:fillRef>
                  <a:effectRef idx="0">
                    <a:schemeClr val="accent4"/>
                  </a:effectRef>
                  <a:fontRef idx="minor">
                    <a:schemeClr val="tx1"/>
                  </a:fontRef>
                </p:style>
              </p:cxnSp>
            </p:grpSp>
            <p:pic>
              <p:nvPicPr>
                <p:cNvPr id="34" name="Picture 33"/>
                <p:cNvPicPr>
                  <a:picLocks noChangeAspect="1"/>
                </p:cNvPicPr>
                <p:nvPr/>
              </p:nvPicPr>
              <p:blipFill>
                <a:blip r:embed="rId7"/>
                <a:stretch>
                  <a:fillRect/>
                </a:stretch>
              </p:blipFill>
              <p:spPr>
                <a:xfrm>
                  <a:off x="3608902" y="3479405"/>
                  <a:ext cx="1088186" cy="785289"/>
                </a:xfrm>
                <a:prstGeom prst="rect">
                  <a:avLst/>
                </a:prstGeom>
              </p:spPr>
            </p:pic>
          </p:grpSp>
          <p:cxnSp>
            <p:nvCxnSpPr>
              <p:cNvPr id="41" name="Straight Arrow Connector 40"/>
              <p:cNvCxnSpPr/>
              <p:nvPr/>
            </p:nvCxnSpPr>
            <p:spPr>
              <a:xfrm flipH="1" flipV="1">
                <a:off x="3440052" y="3059838"/>
                <a:ext cx="545729" cy="518372"/>
              </a:xfrm>
              <a:prstGeom prst="straightConnector1">
                <a:avLst/>
              </a:prstGeom>
              <a:ln w="12700">
                <a:headEnd type="arrow" w="med" len="med"/>
                <a:tailEnd type="arrow" w="med" len="med"/>
              </a:ln>
            </p:spPr>
            <p:style>
              <a:lnRef idx="1">
                <a:schemeClr val="accent4"/>
              </a:lnRef>
              <a:fillRef idx="0">
                <a:schemeClr val="accent4"/>
              </a:fillRef>
              <a:effectRef idx="0">
                <a:schemeClr val="accent4"/>
              </a:effectRef>
              <a:fontRef idx="minor">
                <a:schemeClr val="tx1"/>
              </a:fontRef>
            </p:style>
          </p:cxnSp>
        </p:grpSp>
      </p:grpSp>
      <p:pic>
        <p:nvPicPr>
          <p:cNvPr id="62" name="Picture 61"/>
          <p:cNvPicPr>
            <a:picLocks noChangeAspect="1"/>
          </p:cNvPicPr>
          <p:nvPr/>
        </p:nvPicPr>
        <p:blipFill>
          <a:blip r:embed="rId8"/>
          <a:stretch>
            <a:fillRect/>
          </a:stretch>
        </p:blipFill>
        <p:spPr>
          <a:xfrm>
            <a:off x="-106362" y="-208630"/>
            <a:ext cx="11734800" cy="1618330"/>
          </a:xfrm>
          <a:prstGeom prst="rect">
            <a:avLst/>
          </a:prstGeom>
          <a:ln>
            <a:noFill/>
          </a:ln>
          <a:effectLst>
            <a:softEdge rad="112500"/>
          </a:effectLst>
        </p:spPr>
      </p:pic>
      <p:pic>
        <p:nvPicPr>
          <p:cNvPr id="31" name="Picture 30"/>
          <p:cNvPicPr>
            <a:picLocks noChangeAspect="1"/>
          </p:cNvPicPr>
          <p:nvPr/>
        </p:nvPicPr>
        <p:blipFill>
          <a:blip r:embed="rId9">
            <a:duotone>
              <a:prstClr val="black"/>
              <a:schemeClr val="tx2">
                <a:tint val="45000"/>
                <a:satMod val="400000"/>
              </a:schemeClr>
            </a:duotone>
          </a:blip>
          <a:stretch>
            <a:fillRect/>
          </a:stretch>
        </p:blipFill>
        <p:spPr>
          <a:xfrm>
            <a:off x="5023189" y="2707600"/>
            <a:ext cx="270612" cy="224746"/>
          </a:xfrm>
          <a:prstGeom prst="rect">
            <a:avLst/>
          </a:prstGeom>
        </p:spPr>
      </p:pic>
      <p:pic>
        <p:nvPicPr>
          <p:cNvPr id="32" name="Picture 31"/>
          <p:cNvPicPr>
            <a:picLocks noChangeAspect="1"/>
          </p:cNvPicPr>
          <p:nvPr/>
        </p:nvPicPr>
        <p:blipFill>
          <a:blip r:embed="rId9">
            <a:duotone>
              <a:prstClr val="black"/>
              <a:schemeClr val="tx2">
                <a:tint val="45000"/>
                <a:satMod val="400000"/>
              </a:schemeClr>
            </a:duotone>
          </a:blip>
          <a:stretch>
            <a:fillRect/>
          </a:stretch>
        </p:blipFill>
        <p:spPr>
          <a:xfrm>
            <a:off x="5391429" y="2705100"/>
            <a:ext cx="270612" cy="2247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2" name="Picture 41"/>
          <p:cNvPicPr>
            <a:picLocks noChangeAspect="1"/>
          </p:cNvPicPr>
          <p:nvPr/>
        </p:nvPicPr>
        <p:blipFill>
          <a:blip r:embed="rId10"/>
          <a:stretch>
            <a:fillRect/>
          </a:stretch>
        </p:blipFill>
        <p:spPr>
          <a:xfrm>
            <a:off x="4049997" y="4796757"/>
            <a:ext cx="996614" cy="847002"/>
          </a:xfrm>
          <a:prstGeom prst="rect">
            <a:avLst/>
          </a:prstGeom>
        </p:spPr>
      </p:pic>
      <p:pic>
        <p:nvPicPr>
          <p:cNvPr id="43" name="Picture 4" descr="UPS | Cisco Network Topology Icons 301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41346" y="4796757"/>
            <a:ext cx="1050140" cy="759817"/>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Repair, service, technician, engineer, worker, maintenance, industry icon -  Download"/>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479140" y="4793467"/>
            <a:ext cx="815775" cy="81577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descr="Business team, official employees, office employees, remote staff, virtual staff  icon"/>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789650" y="4681864"/>
            <a:ext cx="1076787" cy="107678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p:cNvPicPr>
            <a:picLocks noChangeAspect="1"/>
          </p:cNvPicPr>
          <p:nvPr/>
        </p:nvPicPr>
        <p:blipFill>
          <a:blip r:embed="rId14"/>
          <a:stretch>
            <a:fillRect/>
          </a:stretch>
        </p:blipFill>
        <p:spPr>
          <a:xfrm>
            <a:off x="2504239" y="4876104"/>
            <a:ext cx="1051023" cy="680470"/>
          </a:xfrm>
          <a:prstGeom prst="rect">
            <a:avLst/>
          </a:prstGeom>
        </p:spPr>
      </p:pic>
      <p:pic>
        <p:nvPicPr>
          <p:cNvPr id="51" name="Picture 10" descr="Mutual Fund Svg Png Icon Free Download (#451526) - OnlineWebFonts.COM"/>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218804" y="4793467"/>
            <a:ext cx="790700" cy="714857"/>
          </a:xfrm>
          <a:prstGeom prst="rect">
            <a:avLst/>
          </a:prstGeom>
          <a:noFill/>
          <a:extLst>
            <a:ext uri="{909E8E84-426E-40DD-AFC4-6F175D3DCCD1}">
              <a14:hiddenFill xmlns:a14="http://schemas.microsoft.com/office/drawing/2010/main">
                <a:solidFill>
                  <a:srgbClr val="FFFFFF"/>
                </a:solidFill>
              </a14:hiddenFill>
            </a:ext>
          </a:extLst>
        </p:spPr>
      </p:pic>
      <p:grpSp>
        <p:nvGrpSpPr>
          <p:cNvPr id="52" name="Group 51"/>
          <p:cNvGrpSpPr/>
          <p:nvPr/>
        </p:nvGrpSpPr>
        <p:grpSpPr>
          <a:xfrm>
            <a:off x="2557806" y="4876104"/>
            <a:ext cx="598666" cy="623769"/>
            <a:chOff x="661319" y="933424"/>
            <a:chExt cx="731223" cy="731096"/>
          </a:xfrm>
          <a:noFill/>
        </p:grpSpPr>
        <p:sp>
          <p:nvSpPr>
            <p:cNvPr id="53" name="Oval 52"/>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54" name="Straight Connector 53"/>
            <p:cNvCxnSpPr>
              <a:stCxn id="53" idx="1"/>
              <a:endCxn id="53"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4101961" y="4796757"/>
            <a:ext cx="598666" cy="623769"/>
            <a:chOff x="661319" y="933424"/>
            <a:chExt cx="731223" cy="731096"/>
          </a:xfrm>
          <a:noFill/>
        </p:grpSpPr>
        <p:sp>
          <p:nvSpPr>
            <p:cNvPr id="56" name="Oval 55"/>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57" name="Straight Connector 56"/>
            <p:cNvCxnSpPr>
              <a:stCxn id="56" idx="1"/>
              <a:endCxn id="56"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5543371" y="4796757"/>
            <a:ext cx="598666" cy="623769"/>
            <a:chOff x="661319" y="933424"/>
            <a:chExt cx="731223" cy="731096"/>
          </a:xfrm>
          <a:noFill/>
        </p:grpSpPr>
        <p:sp>
          <p:nvSpPr>
            <p:cNvPr id="59" name="Oval 58"/>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60" name="Straight Connector 59"/>
            <p:cNvCxnSpPr>
              <a:stCxn id="59" idx="1"/>
              <a:endCxn id="59"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a:off x="8460290" y="4793467"/>
            <a:ext cx="598666" cy="623769"/>
            <a:chOff x="661319" y="933424"/>
            <a:chExt cx="731223" cy="731096"/>
          </a:xfrm>
          <a:noFill/>
        </p:grpSpPr>
        <p:sp>
          <p:nvSpPr>
            <p:cNvPr id="66" name="Oval 65"/>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67" name="Straight Connector 66"/>
            <p:cNvCxnSpPr>
              <a:stCxn id="66" idx="1"/>
              <a:endCxn id="66"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8242863" y="1846200"/>
            <a:ext cx="2352594" cy="2135098"/>
            <a:chOff x="8291515" y="1951745"/>
            <a:chExt cx="2352594" cy="2135098"/>
          </a:xfrm>
        </p:grpSpPr>
        <p:pic>
          <p:nvPicPr>
            <p:cNvPr id="2" name="Picture 1"/>
            <p:cNvPicPr>
              <a:picLocks noChangeAspect="1"/>
            </p:cNvPicPr>
            <p:nvPr/>
          </p:nvPicPr>
          <p:blipFill>
            <a:blip r:embed="rId16"/>
            <a:stretch>
              <a:fillRect/>
            </a:stretch>
          </p:blipFill>
          <p:spPr>
            <a:xfrm>
              <a:off x="8305175" y="1951745"/>
              <a:ext cx="631848" cy="607875"/>
            </a:xfrm>
            <a:prstGeom prst="rect">
              <a:avLst/>
            </a:prstGeom>
          </p:spPr>
        </p:pic>
        <p:pic>
          <p:nvPicPr>
            <p:cNvPr id="4" name="Picture 3"/>
            <p:cNvPicPr>
              <a:picLocks noChangeAspect="1"/>
            </p:cNvPicPr>
            <p:nvPr/>
          </p:nvPicPr>
          <p:blipFill>
            <a:blip r:embed="rId17"/>
            <a:stretch>
              <a:fillRect/>
            </a:stretch>
          </p:blipFill>
          <p:spPr>
            <a:xfrm>
              <a:off x="8319739" y="2726398"/>
              <a:ext cx="629990" cy="603253"/>
            </a:xfrm>
            <a:prstGeom prst="rect">
              <a:avLst/>
            </a:prstGeom>
          </p:spPr>
        </p:pic>
        <p:pic>
          <p:nvPicPr>
            <p:cNvPr id="8" name="Picture 7"/>
            <p:cNvPicPr>
              <a:picLocks noChangeAspect="1"/>
            </p:cNvPicPr>
            <p:nvPr/>
          </p:nvPicPr>
          <p:blipFill>
            <a:blip r:embed="rId18"/>
            <a:stretch>
              <a:fillRect/>
            </a:stretch>
          </p:blipFill>
          <p:spPr>
            <a:xfrm>
              <a:off x="8291515" y="3372869"/>
              <a:ext cx="686438" cy="713974"/>
            </a:xfrm>
            <a:prstGeom prst="rect">
              <a:avLst/>
            </a:prstGeom>
          </p:spPr>
        </p:pic>
        <p:sp>
          <p:nvSpPr>
            <p:cNvPr id="17" name="Rectangle 16"/>
            <p:cNvSpPr/>
            <p:nvPr/>
          </p:nvSpPr>
          <p:spPr>
            <a:xfrm>
              <a:off x="9647237" y="2005096"/>
              <a:ext cx="780983" cy="307777"/>
            </a:xfrm>
            <a:prstGeom prst="rect">
              <a:avLst/>
            </a:prstGeom>
          </p:spPr>
          <p:txBody>
            <a:bodyPr wrap="none">
              <a:spAutoFit/>
            </a:bodyPr>
            <a:lstStyle/>
            <a:p>
              <a:r>
                <a:rPr lang="ar-YE" sz="1400" dirty="0">
                  <a:cs typeface="AdvertisingExtraBold" pitchFamily="2" charset="-78"/>
                </a:rPr>
                <a:t>العميل</a:t>
              </a:r>
              <a:endParaRPr lang="en-US" sz="1400" dirty="0"/>
            </a:p>
          </p:txBody>
        </p:sp>
        <p:sp>
          <p:nvSpPr>
            <p:cNvPr id="61" name="Rectangle 60"/>
            <p:cNvSpPr/>
            <p:nvPr/>
          </p:nvSpPr>
          <p:spPr>
            <a:xfrm>
              <a:off x="9242745" y="2874135"/>
              <a:ext cx="1290738" cy="307777"/>
            </a:xfrm>
            <a:prstGeom prst="rect">
              <a:avLst/>
            </a:prstGeom>
          </p:spPr>
          <p:txBody>
            <a:bodyPr wrap="none">
              <a:spAutoFit/>
            </a:bodyPr>
            <a:lstStyle/>
            <a:p>
              <a:r>
                <a:rPr lang="ar-YE" sz="1400" dirty="0">
                  <a:cs typeface="AdvertisingExtraBold" pitchFamily="2" charset="-78"/>
                </a:rPr>
                <a:t>قطاع الاعمال</a:t>
              </a:r>
              <a:endParaRPr lang="en-US" sz="1400" dirty="0"/>
            </a:p>
          </p:txBody>
        </p:sp>
        <p:sp>
          <p:nvSpPr>
            <p:cNvPr id="63" name="Rectangle 62"/>
            <p:cNvSpPr/>
            <p:nvPr/>
          </p:nvSpPr>
          <p:spPr>
            <a:xfrm>
              <a:off x="9201085" y="3658936"/>
              <a:ext cx="1443024" cy="307777"/>
            </a:xfrm>
            <a:prstGeom prst="rect">
              <a:avLst/>
            </a:prstGeom>
          </p:spPr>
          <p:txBody>
            <a:bodyPr wrap="none">
              <a:spAutoFit/>
            </a:bodyPr>
            <a:lstStyle/>
            <a:p>
              <a:r>
                <a:rPr lang="ar-YE" sz="1400" dirty="0">
                  <a:cs typeface="AdvertisingExtraBold" pitchFamily="2" charset="-78"/>
                </a:rPr>
                <a:t>جهات حكومية</a:t>
              </a:r>
              <a:endParaRPr lang="en-US" sz="1400" dirty="0"/>
            </a:p>
          </p:txBody>
        </p:sp>
      </p:grpSp>
      <p:grpSp>
        <p:nvGrpSpPr>
          <p:cNvPr id="22" name="Group 21"/>
          <p:cNvGrpSpPr/>
          <p:nvPr/>
        </p:nvGrpSpPr>
        <p:grpSpPr>
          <a:xfrm>
            <a:off x="960214" y="1322657"/>
            <a:ext cx="2215133" cy="2660428"/>
            <a:chOff x="960214" y="1322657"/>
            <a:chExt cx="2215133" cy="2660428"/>
          </a:xfrm>
        </p:grpSpPr>
        <p:grpSp>
          <p:nvGrpSpPr>
            <p:cNvPr id="18" name="Group 17"/>
            <p:cNvGrpSpPr/>
            <p:nvPr/>
          </p:nvGrpSpPr>
          <p:grpSpPr>
            <a:xfrm>
              <a:off x="1891184" y="1322657"/>
              <a:ext cx="1284163" cy="2660428"/>
              <a:chOff x="1891184" y="1322657"/>
              <a:chExt cx="1284163" cy="2660428"/>
            </a:xfrm>
          </p:grpSpPr>
          <p:grpSp>
            <p:nvGrpSpPr>
              <p:cNvPr id="14" name="Group 13"/>
              <p:cNvGrpSpPr/>
              <p:nvPr/>
            </p:nvGrpSpPr>
            <p:grpSpPr>
              <a:xfrm>
                <a:off x="1891184" y="1322657"/>
                <a:ext cx="1284163" cy="2660428"/>
                <a:chOff x="2027237" y="1806675"/>
                <a:chExt cx="1284163" cy="2968678"/>
              </a:xfrm>
            </p:grpSpPr>
            <p:pic>
              <p:nvPicPr>
                <p:cNvPr id="33" name="Picture 32"/>
                <p:cNvPicPr>
                  <a:picLocks noChangeAspect="1"/>
                </p:cNvPicPr>
                <p:nvPr/>
              </p:nvPicPr>
              <p:blipFill>
                <a:blip r:embed="rId19"/>
                <a:stretch>
                  <a:fillRect/>
                </a:stretch>
              </p:blipFill>
              <p:spPr>
                <a:xfrm>
                  <a:off x="2279025" y="1806675"/>
                  <a:ext cx="780585" cy="803954"/>
                </a:xfrm>
                <a:prstGeom prst="rect">
                  <a:avLst/>
                </a:prstGeom>
              </p:spPr>
            </p:pic>
            <p:sp>
              <p:nvSpPr>
                <p:cNvPr id="50" name="Rounded Rectangle 49"/>
                <p:cNvSpPr/>
                <p:nvPr/>
              </p:nvSpPr>
              <p:spPr>
                <a:xfrm>
                  <a:off x="2027237" y="2610629"/>
                  <a:ext cx="1284163" cy="216472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p:cNvPicPr>
                <a:picLocks noChangeAspect="1"/>
              </p:cNvPicPr>
              <p:nvPr/>
            </p:nvPicPr>
            <p:blipFill>
              <a:blip r:embed="rId20"/>
              <a:stretch>
                <a:fillRect/>
              </a:stretch>
            </p:blipFill>
            <p:spPr>
              <a:xfrm>
                <a:off x="2090963" y="2124824"/>
                <a:ext cx="632889" cy="601574"/>
              </a:xfrm>
              <a:prstGeom prst="rect">
                <a:avLst/>
              </a:prstGeom>
            </p:spPr>
          </p:pic>
          <p:pic>
            <p:nvPicPr>
              <p:cNvPr id="9" name="Picture 8"/>
              <p:cNvPicPr>
                <a:picLocks noChangeAspect="1"/>
              </p:cNvPicPr>
              <p:nvPr/>
            </p:nvPicPr>
            <p:blipFill>
              <a:blip r:embed="rId21"/>
              <a:stretch>
                <a:fillRect/>
              </a:stretch>
            </p:blipFill>
            <p:spPr>
              <a:xfrm>
                <a:off x="2535796" y="2440608"/>
                <a:ext cx="530848" cy="492837"/>
              </a:xfrm>
              <a:prstGeom prst="rect">
                <a:avLst/>
              </a:prstGeom>
            </p:spPr>
          </p:pic>
          <p:pic>
            <p:nvPicPr>
              <p:cNvPr id="15" name="Picture 14"/>
              <p:cNvPicPr>
                <a:picLocks noChangeAspect="1"/>
              </p:cNvPicPr>
              <p:nvPr/>
            </p:nvPicPr>
            <p:blipFill>
              <a:blip r:embed="rId22"/>
              <a:stretch>
                <a:fillRect/>
              </a:stretch>
            </p:blipFill>
            <p:spPr>
              <a:xfrm>
                <a:off x="2112505" y="2918203"/>
                <a:ext cx="444931" cy="557287"/>
              </a:xfrm>
              <a:prstGeom prst="rect">
                <a:avLst/>
              </a:prstGeom>
            </p:spPr>
          </p:pic>
        </p:grpSp>
        <p:sp>
          <p:nvSpPr>
            <p:cNvPr id="64" name="Rectangle 63"/>
            <p:cNvSpPr/>
            <p:nvPr/>
          </p:nvSpPr>
          <p:spPr>
            <a:xfrm>
              <a:off x="960214" y="2496791"/>
              <a:ext cx="853119" cy="307777"/>
            </a:xfrm>
            <a:prstGeom prst="rect">
              <a:avLst/>
            </a:prstGeom>
          </p:spPr>
          <p:txBody>
            <a:bodyPr wrap="none">
              <a:spAutoFit/>
            </a:bodyPr>
            <a:lstStyle/>
            <a:p>
              <a:r>
                <a:rPr lang="ar-YE" sz="1400" dirty="0">
                  <a:cs typeface="AdvertisingExtraBold" pitchFamily="2" charset="-78"/>
                </a:rPr>
                <a:t>المطورين</a:t>
              </a:r>
              <a:endParaRPr lang="en-US" sz="1400" dirty="0"/>
            </a:p>
          </p:txBody>
        </p:sp>
      </p:grpSp>
      <p:pic>
        <p:nvPicPr>
          <p:cNvPr id="25" name="Picture 24">
            <a:extLst>
              <a:ext uri="{FF2B5EF4-FFF2-40B4-BE49-F238E27FC236}">
                <a16:creationId xmlns:a16="http://schemas.microsoft.com/office/drawing/2014/main" id="{DE3EC3D4-F176-2DAE-23C2-92D3F87C39A0}"/>
              </a:ext>
            </a:extLst>
          </p:cNvPr>
          <p:cNvPicPr>
            <a:picLocks noChangeAspect="1"/>
          </p:cNvPicPr>
          <p:nvPr/>
        </p:nvPicPr>
        <p:blipFill>
          <a:blip r:embed="rId23"/>
          <a:stretch>
            <a:fillRect/>
          </a:stretch>
        </p:blipFill>
        <p:spPr>
          <a:xfrm>
            <a:off x="6903856" y="4759487"/>
            <a:ext cx="1295581" cy="733527"/>
          </a:xfrm>
          <a:prstGeom prst="rect">
            <a:avLst/>
          </a:prstGeom>
        </p:spPr>
      </p:pic>
      <p:grpSp>
        <p:nvGrpSpPr>
          <p:cNvPr id="26" name="Group 25">
            <a:extLst>
              <a:ext uri="{FF2B5EF4-FFF2-40B4-BE49-F238E27FC236}">
                <a16:creationId xmlns:a16="http://schemas.microsoft.com/office/drawing/2014/main" id="{AE09244D-B3EE-4BD5-9B6D-8AB87D6EDAFA}"/>
              </a:ext>
            </a:extLst>
          </p:cNvPr>
          <p:cNvGrpSpPr/>
          <p:nvPr/>
        </p:nvGrpSpPr>
        <p:grpSpPr>
          <a:xfrm>
            <a:off x="7261033" y="4797787"/>
            <a:ext cx="731223" cy="731096"/>
            <a:chOff x="661319" y="933424"/>
            <a:chExt cx="731223" cy="731096"/>
          </a:xfrm>
          <a:noFill/>
        </p:grpSpPr>
        <p:sp>
          <p:nvSpPr>
            <p:cNvPr id="27" name="Oval 26">
              <a:extLst>
                <a:ext uri="{FF2B5EF4-FFF2-40B4-BE49-F238E27FC236}">
                  <a16:creationId xmlns:a16="http://schemas.microsoft.com/office/drawing/2014/main" id="{83B26C18-0400-44F6-9F14-8563A519E021}"/>
                </a:ext>
              </a:extLst>
            </p:cNvPr>
            <p:cNvSpPr/>
            <p:nvPr/>
          </p:nvSpPr>
          <p:spPr>
            <a:xfrm>
              <a:off x="661319" y="933424"/>
              <a:ext cx="731223" cy="731096"/>
            </a:xfrm>
            <a:prstGeom prst="ellipse">
              <a:avLst/>
            </a:prstGeom>
            <a:grp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CCC24590-CE54-342E-3892-3690667A3A25}"/>
                </a:ext>
              </a:extLst>
            </p:cNvPr>
            <p:cNvCxnSpPr>
              <a:stCxn id="27" idx="1"/>
              <a:endCxn id="27" idx="5"/>
            </p:cNvCxnSpPr>
            <p:nvPr/>
          </p:nvCxnSpPr>
          <p:spPr>
            <a:xfrm>
              <a:off x="768404" y="1040491"/>
              <a:ext cx="517053" cy="516962"/>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6628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ppt_w</p:attrName>
                                        </p:attrNameLst>
                                      </p:cBhvr>
                                      <p:tavLst>
                                        <p:tav tm="0">
                                          <p:val>
                                            <p:fltVal val="0"/>
                                          </p:val>
                                        </p:tav>
                                        <p:tav tm="100000">
                                          <p:val>
                                            <p:strVal val="#ppt_w"/>
                                          </p:val>
                                        </p:tav>
                                      </p:tavLst>
                                    </p:anim>
                                    <p:anim calcmode="lin" valueType="num">
                                      <p:cBhvr>
                                        <p:cTn id="17" dur="500" fill="hold"/>
                                        <p:tgtEl>
                                          <p:spTgt spid="32"/>
                                        </p:tgtEl>
                                        <p:attrNameLst>
                                          <p:attrName>ppt_h</p:attrName>
                                        </p:attrNameLst>
                                      </p:cBhvr>
                                      <p:tavLst>
                                        <p:tav tm="0">
                                          <p:val>
                                            <p:fltVal val="0"/>
                                          </p:val>
                                        </p:tav>
                                        <p:tav tm="100000">
                                          <p:val>
                                            <p:strVal val="#ppt_h"/>
                                          </p:val>
                                        </p:tav>
                                      </p:tavLst>
                                    </p:anim>
                                    <p:animEffect transition="in" filter="fade">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barn(inVertical)">
                                      <p:cBhvr>
                                        <p:cTn id="28" dur="500"/>
                                        <p:tgtEl>
                                          <p:spTgt spid="52"/>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barn(inVertical)">
                                      <p:cBhvr>
                                        <p:cTn id="33" dur="500"/>
                                        <p:tgtEl>
                                          <p:spTgt spid="55"/>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barn(inVertical)">
                                      <p:cBhvr>
                                        <p:cTn id="38" dur="500"/>
                                        <p:tgtEl>
                                          <p:spTgt spid="58"/>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inVertical)">
                                      <p:cBhvr>
                                        <p:cTn id="43" dur="500"/>
                                        <p:tgtEl>
                                          <p:spTgt spid="65"/>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arn(inVertical)">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34963" y="5452311"/>
            <a:ext cx="11963400" cy="262689"/>
          </a:xfrm>
          <a:prstGeom prst="roundRect">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326097" y="2334875"/>
            <a:ext cx="11857038" cy="952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JO" sz="5400" dirty="0">
                <a:solidFill>
                  <a:schemeClr val="bg1">
                    <a:lumMod val="95000"/>
                  </a:schemeClr>
                </a:solidFill>
                <a:cs typeface="AdvertisingExtraBold" pitchFamily="2" charset="-78"/>
              </a:rPr>
              <a:t>المشاكل والتحديات</a:t>
            </a:r>
            <a:endParaRPr lang="en-US" sz="5400" dirty="0">
              <a:solidFill>
                <a:schemeClr val="bg1">
                  <a:lumMod val="95000"/>
                </a:schemeClr>
              </a:solidFill>
              <a:cs typeface="AdvertisingExtraBold" pitchFamily="2" charset="-78"/>
            </a:endParaRPr>
          </a:p>
        </p:txBody>
      </p:sp>
      <p:pic>
        <p:nvPicPr>
          <p:cNvPr id="1026" name="Picture 2" descr="Image result for challenges probl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8038" y="-114300"/>
            <a:ext cx="3094038" cy="24038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334963" y="-15799"/>
            <a:ext cx="3073842" cy="2305381"/>
          </a:xfrm>
          <a:prstGeom prst="rect">
            <a:avLst/>
          </a:prstGeom>
        </p:spPr>
      </p:pic>
      <p:sp>
        <p:nvSpPr>
          <p:cNvPr id="9" name="Rectangle 8"/>
          <p:cNvSpPr/>
          <p:nvPr/>
        </p:nvSpPr>
        <p:spPr>
          <a:xfrm>
            <a:off x="-334963" y="5295900"/>
            <a:ext cx="11963400" cy="43916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5400" dirty="0">
              <a:solidFill>
                <a:schemeClr val="bg1">
                  <a:lumMod val="95000"/>
                </a:schemeClr>
              </a:solidFill>
              <a:cs typeface="AdvertisingExtraBold" pitchFamily="2" charset="-78"/>
            </a:endParaRPr>
          </a:p>
        </p:txBody>
      </p:sp>
      <p:sp>
        <p:nvSpPr>
          <p:cNvPr id="4" name="Rectangle 3"/>
          <p:cNvSpPr/>
          <p:nvPr/>
        </p:nvSpPr>
        <p:spPr>
          <a:xfrm>
            <a:off x="2452688" y="-15798"/>
            <a:ext cx="6450012" cy="511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001447E-F026-6012-CA53-C5249F10ED6A}"/>
              </a:ext>
            </a:extLst>
          </p:cNvPr>
          <p:cNvSpPr/>
          <p:nvPr/>
        </p:nvSpPr>
        <p:spPr>
          <a:xfrm>
            <a:off x="2713037" y="3310707"/>
            <a:ext cx="5334000" cy="727122"/>
          </a:xfrm>
          <a:prstGeom prst="rect">
            <a:avLst/>
          </a:prstGeom>
        </p:spPr>
        <p:txBody>
          <a:bodyPr wrap="square">
            <a:spAutoFit/>
          </a:bodyPr>
          <a:lstStyle/>
          <a:p>
            <a:pPr algn="ctr" rtl="1">
              <a:lnSpc>
                <a:spcPct val="150000"/>
              </a:lnSpc>
            </a:pPr>
            <a:r>
              <a:rPr lang="ar-JO" sz="3000" dirty="0">
                <a:cs typeface="AdvertisingExtraBold" pitchFamily="2" charset="-78"/>
              </a:rPr>
              <a:t>للخدمات السحابية الوطنية</a:t>
            </a:r>
            <a:endParaRPr lang="en-US" sz="3000" dirty="0">
              <a:cs typeface="AdvertisingExtraBold" pitchFamily="2" charset="-78"/>
            </a:endParaRPr>
          </a:p>
        </p:txBody>
      </p:sp>
    </p:spTree>
    <p:extLst>
      <p:ext uri="{BB962C8B-B14F-4D97-AF65-F5344CB8AC3E}">
        <p14:creationId xmlns:p14="http://schemas.microsoft.com/office/powerpoint/2010/main" val="213643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71BA2-A811-C27E-9948-D080CFE2533E}"/>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F60181A3-6AB2-DACD-CA00-4CE0EC9E16AC}"/>
              </a:ext>
            </a:extLst>
          </p:cNvPr>
          <p:cNvSpPr/>
          <p:nvPr/>
        </p:nvSpPr>
        <p:spPr>
          <a:xfrm>
            <a:off x="-334963" y="5452311"/>
            <a:ext cx="11963400" cy="262689"/>
          </a:xfrm>
          <a:prstGeom prst="roundRect">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a:extLst>
              <a:ext uri="{FF2B5EF4-FFF2-40B4-BE49-F238E27FC236}">
                <a16:creationId xmlns:a16="http://schemas.microsoft.com/office/drawing/2014/main" id="{6BCA5D60-8A80-65D6-0585-D21CB259D3A3}"/>
              </a:ext>
            </a:extLst>
          </p:cNvPr>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a:extLst>
              <a:ext uri="{FF2B5EF4-FFF2-40B4-BE49-F238E27FC236}">
                <a16:creationId xmlns:a16="http://schemas.microsoft.com/office/drawing/2014/main" id="{59A451A9-7946-B9F9-7F63-67FCEBEA6FAB}"/>
              </a:ext>
            </a:extLst>
          </p:cNvPr>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a:extLst>
              <a:ext uri="{FF2B5EF4-FFF2-40B4-BE49-F238E27FC236}">
                <a16:creationId xmlns:a16="http://schemas.microsoft.com/office/drawing/2014/main" id="{505DF6FE-5710-87E6-0AC5-76BCC5662052}"/>
              </a:ext>
            </a:extLst>
          </p:cNvPr>
          <p:cNvSpPr/>
          <p:nvPr/>
        </p:nvSpPr>
        <p:spPr>
          <a:xfrm>
            <a:off x="-228601" y="-10278"/>
            <a:ext cx="11857038" cy="35242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JO" sz="2500" dirty="0">
                <a:solidFill>
                  <a:schemeClr val="bg1">
                    <a:lumMod val="95000"/>
                  </a:schemeClr>
                </a:solidFill>
                <a:cs typeface="AdvertisingExtraBold" pitchFamily="2" charset="-78"/>
              </a:rPr>
              <a:t>المشاكل والتحديات</a:t>
            </a:r>
            <a:endParaRPr lang="en-US" sz="2500" dirty="0">
              <a:solidFill>
                <a:schemeClr val="bg1">
                  <a:lumMod val="95000"/>
                </a:schemeClr>
              </a:solidFill>
              <a:cs typeface="AdvertisingExtraBold" pitchFamily="2" charset="-78"/>
            </a:endParaRPr>
          </a:p>
        </p:txBody>
      </p:sp>
      <p:sp>
        <p:nvSpPr>
          <p:cNvPr id="9" name="Rectangle 8">
            <a:extLst>
              <a:ext uri="{FF2B5EF4-FFF2-40B4-BE49-F238E27FC236}">
                <a16:creationId xmlns:a16="http://schemas.microsoft.com/office/drawing/2014/main" id="{F0C8116C-3A37-1E83-8043-823EF4937321}"/>
              </a:ext>
            </a:extLst>
          </p:cNvPr>
          <p:cNvSpPr/>
          <p:nvPr/>
        </p:nvSpPr>
        <p:spPr>
          <a:xfrm>
            <a:off x="-334963" y="5295900"/>
            <a:ext cx="11963400" cy="43916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5400" dirty="0">
              <a:solidFill>
                <a:schemeClr val="bg1">
                  <a:lumMod val="95000"/>
                </a:schemeClr>
              </a:solidFill>
              <a:cs typeface="AdvertisingExtraBold" pitchFamily="2" charset="-78"/>
            </a:endParaRPr>
          </a:p>
        </p:txBody>
      </p:sp>
      <p:sp>
        <p:nvSpPr>
          <p:cNvPr id="5" name="Rectangle 4">
            <a:extLst>
              <a:ext uri="{FF2B5EF4-FFF2-40B4-BE49-F238E27FC236}">
                <a16:creationId xmlns:a16="http://schemas.microsoft.com/office/drawing/2014/main" id="{4E278AC7-3F61-7A12-45E6-6FC3EF075533}"/>
              </a:ext>
            </a:extLst>
          </p:cNvPr>
          <p:cNvSpPr/>
          <p:nvPr/>
        </p:nvSpPr>
        <p:spPr>
          <a:xfrm>
            <a:off x="1564950" y="490957"/>
            <a:ext cx="9761005" cy="404663"/>
          </a:xfrm>
          <a:prstGeom prst="rect">
            <a:avLst/>
          </a:prstGeom>
        </p:spPr>
        <p:txBody>
          <a:bodyPr wrap="none">
            <a:spAutoFit/>
          </a:bodyPr>
          <a:lstStyle/>
          <a:p>
            <a:pPr algn="r" rtl="1">
              <a:lnSpc>
                <a:spcPct val="107000"/>
              </a:lnSpc>
              <a:spcBef>
                <a:spcPts val="200"/>
              </a:spcBef>
            </a:pPr>
            <a:r>
              <a:rPr lang="ar-JO" sz="20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الكلفة الاستثمارية من منظور مزود الخدمات السحابية المحلية &amp; مطوري ومقدمي الخدمات الرقمية</a:t>
            </a:r>
            <a:endParaRPr lang="en-US" sz="2000"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A57FB509-8EBF-6BF6-7D38-AD6B15660FAE}"/>
              </a:ext>
            </a:extLst>
          </p:cNvPr>
          <p:cNvSpPr/>
          <p:nvPr/>
        </p:nvSpPr>
        <p:spPr>
          <a:xfrm>
            <a:off x="579437" y="864393"/>
            <a:ext cx="10164763" cy="888705"/>
          </a:xfrm>
          <a:prstGeom prst="rect">
            <a:avLst/>
          </a:prstGeom>
        </p:spPr>
        <p:txBody>
          <a:bodyPr wrap="square">
            <a:spAutoFit/>
          </a:bodyPr>
          <a:lstStyle/>
          <a:p>
            <a:pPr algn="just" rtl="1">
              <a:lnSpc>
                <a:spcPct val="150000"/>
              </a:lnSpc>
            </a:pPr>
            <a:r>
              <a:rPr lang="ar-JO" dirty="0">
                <a:cs typeface="AdvertisingBold" pitchFamily="2" charset="-78"/>
              </a:rPr>
              <a:t>هل نفقات شراء الأصول ( الرأسمالية) اكثر  ام النفقات التشغيلية؟</a:t>
            </a:r>
          </a:p>
          <a:p>
            <a:pPr algn="just" rtl="1">
              <a:lnSpc>
                <a:spcPct val="150000"/>
              </a:lnSpc>
            </a:pPr>
            <a:r>
              <a:rPr lang="ar-JO" dirty="0">
                <a:cs typeface="AdvertisingBold" pitchFamily="2" charset="-78"/>
              </a:rPr>
              <a:t>نفقات تامين البيانات وحمايتها ؟</a:t>
            </a:r>
            <a:endParaRPr lang="en-US" dirty="0">
              <a:cs typeface="AdvertisingBold" pitchFamily="2" charset="-78"/>
            </a:endParaRPr>
          </a:p>
        </p:txBody>
      </p:sp>
      <p:sp>
        <p:nvSpPr>
          <p:cNvPr id="7" name="Rectangle 6">
            <a:extLst>
              <a:ext uri="{FF2B5EF4-FFF2-40B4-BE49-F238E27FC236}">
                <a16:creationId xmlns:a16="http://schemas.microsoft.com/office/drawing/2014/main" id="{5D6BB7C0-E4AC-2B2A-0BA9-F3B996A14835}"/>
              </a:ext>
            </a:extLst>
          </p:cNvPr>
          <p:cNvSpPr/>
          <p:nvPr/>
        </p:nvSpPr>
        <p:spPr>
          <a:xfrm>
            <a:off x="6062654" y="1763148"/>
            <a:ext cx="5230919" cy="404663"/>
          </a:xfrm>
          <a:prstGeom prst="rect">
            <a:avLst/>
          </a:prstGeom>
        </p:spPr>
        <p:txBody>
          <a:bodyPr wrap="none">
            <a:spAutoFit/>
          </a:bodyPr>
          <a:lstStyle/>
          <a:p>
            <a:pPr algn="r" rtl="1">
              <a:lnSpc>
                <a:spcPct val="107000"/>
              </a:lnSpc>
              <a:spcBef>
                <a:spcPts val="200"/>
              </a:spcBef>
            </a:pPr>
            <a:r>
              <a:rPr lang="ar-JO" sz="20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صناعة المحتوى الرقمي الوطني وتوفر الكوادر الفنية </a:t>
            </a:r>
            <a:endParaRPr lang="en-US" sz="2000"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1A59B10A-79DA-2732-9C0B-C80B36E4B713}"/>
              </a:ext>
            </a:extLst>
          </p:cNvPr>
          <p:cNvSpPr/>
          <p:nvPr/>
        </p:nvSpPr>
        <p:spPr>
          <a:xfrm>
            <a:off x="617536" y="2163039"/>
            <a:ext cx="10164763" cy="888705"/>
          </a:xfrm>
          <a:prstGeom prst="rect">
            <a:avLst/>
          </a:prstGeom>
        </p:spPr>
        <p:txBody>
          <a:bodyPr wrap="square">
            <a:spAutoFit/>
          </a:bodyPr>
          <a:lstStyle/>
          <a:p>
            <a:pPr algn="just" rtl="1">
              <a:lnSpc>
                <a:spcPct val="150000"/>
              </a:lnSpc>
            </a:pPr>
            <a:r>
              <a:rPr lang="ar-JO" dirty="0">
                <a:cs typeface="AdvertisingBold" pitchFamily="2" charset="-78"/>
              </a:rPr>
              <a:t>هل هناك محتوى وطني وصناعة وطنية للمنصات الرقمية للوسائط المتعددة ؟</a:t>
            </a:r>
          </a:p>
          <a:p>
            <a:pPr algn="just" rtl="1">
              <a:lnSpc>
                <a:spcPct val="150000"/>
              </a:lnSpc>
            </a:pPr>
            <a:r>
              <a:rPr lang="ar-JO" dirty="0">
                <a:cs typeface="AdvertisingBold" pitchFamily="2" charset="-78"/>
              </a:rPr>
              <a:t>هل هناك كوادر محلية ( حكومية او تجارية) لتطوير المحتوي الوطني الرقمي والحفاظ على الامن السيبراني ؟ </a:t>
            </a:r>
          </a:p>
        </p:txBody>
      </p:sp>
      <p:sp>
        <p:nvSpPr>
          <p:cNvPr id="13" name="Rectangle 12">
            <a:extLst>
              <a:ext uri="{FF2B5EF4-FFF2-40B4-BE49-F238E27FC236}">
                <a16:creationId xmlns:a16="http://schemas.microsoft.com/office/drawing/2014/main" id="{E19CE29B-EF02-F60A-32E9-F62FDDC43A66}"/>
              </a:ext>
            </a:extLst>
          </p:cNvPr>
          <p:cNvSpPr/>
          <p:nvPr/>
        </p:nvSpPr>
        <p:spPr>
          <a:xfrm>
            <a:off x="7626421" y="3286641"/>
            <a:ext cx="3565400" cy="404663"/>
          </a:xfrm>
          <a:prstGeom prst="rect">
            <a:avLst/>
          </a:prstGeom>
        </p:spPr>
        <p:txBody>
          <a:bodyPr wrap="none">
            <a:spAutoFit/>
          </a:bodyPr>
          <a:lstStyle/>
          <a:p>
            <a:pPr algn="r" rtl="1">
              <a:lnSpc>
                <a:spcPct val="107000"/>
              </a:lnSpc>
              <a:spcBef>
                <a:spcPts val="200"/>
              </a:spcBef>
            </a:pPr>
            <a:r>
              <a:rPr lang="ar-JO" sz="20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القوانيين التجارية والفنية التنظيمية</a:t>
            </a:r>
            <a:endParaRPr lang="en-US" sz="2000"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FEA106FB-F04B-3057-76D1-19BB9FD58678}"/>
              </a:ext>
            </a:extLst>
          </p:cNvPr>
          <p:cNvSpPr/>
          <p:nvPr/>
        </p:nvSpPr>
        <p:spPr>
          <a:xfrm>
            <a:off x="745862" y="3651635"/>
            <a:ext cx="10164763" cy="473206"/>
          </a:xfrm>
          <a:prstGeom prst="rect">
            <a:avLst/>
          </a:prstGeom>
        </p:spPr>
        <p:txBody>
          <a:bodyPr wrap="square">
            <a:spAutoFit/>
          </a:bodyPr>
          <a:lstStyle/>
          <a:p>
            <a:pPr algn="just" rtl="1">
              <a:lnSpc>
                <a:spcPct val="150000"/>
              </a:lnSpc>
            </a:pPr>
            <a:r>
              <a:rPr lang="ar-JO" dirty="0">
                <a:cs typeface="AdvertisingBold" pitchFamily="2" charset="-78"/>
              </a:rPr>
              <a:t>هل هناك خطوات من قبل الجهات المختصة تفرض قوانيين تجارية وتنظيمية ؟</a:t>
            </a:r>
            <a:endParaRPr lang="en-US" dirty="0">
              <a:cs typeface="AdvertisingBold" pitchFamily="2" charset="-78"/>
            </a:endParaRPr>
          </a:p>
        </p:txBody>
      </p:sp>
      <p:sp>
        <p:nvSpPr>
          <p:cNvPr id="15" name="Rectangle 14">
            <a:extLst>
              <a:ext uri="{FF2B5EF4-FFF2-40B4-BE49-F238E27FC236}">
                <a16:creationId xmlns:a16="http://schemas.microsoft.com/office/drawing/2014/main" id="{F1A46B4A-A425-44F1-81FE-CC11B41E8C2A}"/>
              </a:ext>
            </a:extLst>
          </p:cNvPr>
          <p:cNvSpPr/>
          <p:nvPr/>
        </p:nvSpPr>
        <p:spPr>
          <a:xfrm>
            <a:off x="6695077" y="4236664"/>
            <a:ext cx="4496744" cy="404663"/>
          </a:xfrm>
          <a:prstGeom prst="rect">
            <a:avLst/>
          </a:prstGeom>
        </p:spPr>
        <p:txBody>
          <a:bodyPr wrap="none">
            <a:spAutoFit/>
          </a:bodyPr>
          <a:lstStyle/>
          <a:p>
            <a:pPr algn="r" rtl="1">
              <a:lnSpc>
                <a:spcPct val="107000"/>
              </a:lnSpc>
              <a:spcBef>
                <a:spcPts val="200"/>
              </a:spcBef>
            </a:pPr>
            <a:r>
              <a:rPr lang="ar-JO" sz="2000"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سرعة الاتصال والوصول لمستخدمي الانترنت </a:t>
            </a:r>
            <a:endParaRPr lang="en-US" sz="2000"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239E509D-750D-FB71-6B76-FD8D69D8EA0E}"/>
              </a:ext>
            </a:extLst>
          </p:cNvPr>
          <p:cNvSpPr/>
          <p:nvPr/>
        </p:nvSpPr>
        <p:spPr>
          <a:xfrm>
            <a:off x="1027058" y="4640197"/>
            <a:ext cx="10164763" cy="473206"/>
          </a:xfrm>
          <a:prstGeom prst="rect">
            <a:avLst/>
          </a:prstGeom>
        </p:spPr>
        <p:txBody>
          <a:bodyPr wrap="square">
            <a:spAutoFit/>
          </a:bodyPr>
          <a:lstStyle/>
          <a:p>
            <a:pPr algn="just" rtl="1">
              <a:lnSpc>
                <a:spcPct val="150000"/>
              </a:lnSpc>
            </a:pPr>
            <a:r>
              <a:rPr lang="ar-JO" dirty="0">
                <a:cs typeface="AdvertisingBold" pitchFamily="2" charset="-78"/>
              </a:rPr>
              <a:t>هل سرعة استخدام الشبكة كافية لاستخدام الخدمات الرقمية والسحابية كافية ؟</a:t>
            </a:r>
            <a:endParaRPr lang="en-US" dirty="0">
              <a:cs typeface="AdvertisingBold" pitchFamily="2" charset="-78"/>
            </a:endParaRPr>
          </a:p>
        </p:txBody>
      </p:sp>
    </p:spTree>
    <p:extLst>
      <p:ext uri="{BB962C8B-B14F-4D97-AF65-F5344CB8AC3E}">
        <p14:creationId xmlns:p14="http://schemas.microsoft.com/office/powerpoint/2010/main" val="1639518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472E8-4645-EB2E-7920-32AC713C4A0D}"/>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4797D4BC-8669-B1F0-5A82-947AC5C72D3D}"/>
              </a:ext>
            </a:extLst>
          </p:cNvPr>
          <p:cNvSpPr/>
          <p:nvPr/>
        </p:nvSpPr>
        <p:spPr>
          <a:xfrm>
            <a:off x="-334963" y="5452311"/>
            <a:ext cx="11963400" cy="262689"/>
          </a:xfrm>
          <a:prstGeom prst="roundRect">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a:extLst>
              <a:ext uri="{FF2B5EF4-FFF2-40B4-BE49-F238E27FC236}">
                <a16:creationId xmlns:a16="http://schemas.microsoft.com/office/drawing/2014/main" id="{5267C87D-EDC2-8989-4867-0CA87A200C16}"/>
              </a:ext>
            </a:extLst>
          </p:cNvPr>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a:extLst>
              <a:ext uri="{FF2B5EF4-FFF2-40B4-BE49-F238E27FC236}">
                <a16:creationId xmlns:a16="http://schemas.microsoft.com/office/drawing/2014/main" id="{A2000C7D-D8A1-7C33-7F66-97674506D4F8}"/>
              </a:ext>
            </a:extLst>
          </p:cNvPr>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a:extLst>
              <a:ext uri="{FF2B5EF4-FFF2-40B4-BE49-F238E27FC236}">
                <a16:creationId xmlns:a16="http://schemas.microsoft.com/office/drawing/2014/main" id="{6E5FB49D-E330-A441-D88C-0CFABD9F6DAC}"/>
              </a:ext>
            </a:extLst>
          </p:cNvPr>
          <p:cNvSpPr/>
          <p:nvPr/>
        </p:nvSpPr>
        <p:spPr>
          <a:xfrm>
            <a:off x="-228601" y="-10278"/>
            <a:ext cx="11857038" cy="35242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JO" sz="2500" dirty="0">
                <a:solidFill>
                  <a:schemeClr val="bg1">
                    <a:lumMod val="95000"/>
                  </a:schemeClr>
                </a:solidFill>
                <a:cs typeface="AdvertisingExtraBold" pitchFamily="2" charset="-78"/>
              </a:rPr>
              <a:t>المشاكل والتحديات</a:t>
            </a:r>
            <a:endParaRPr lang="en-US" sz="2500" dirty="0">
              <a:solidFill>
                <a:schemeClr val="bg1">
                  <a:lumMod val="95000"/>
                </a:schemeClr>
              </a:solidFill>
              <a:cs typeface="AdvertisingExtraBold" pitchFamily="2" charset="-78"/>
            </a:endParaRPr>
          </a:p>
        </p:txBody>
      </p:sp>
      <p:sp>
        <p:nvSpPr>
          <p:cNvPr id="9" name="Rectangle 8">
            <a:extLst>
              <a:ext uri="{FF2B5EF4-FFF2-40B4-BE49-F238E27FC236}">
                <a16:creationId xmlns:a16="http://schemas.microsoft.com/office/drawing/2014/main" id="{34B974EF-5100-706B-574A-1C0EFD67B391}"/>
              </a:ext>
            </a:extLst>
          </p:cNvPr>
          <p:cNvSpPr/>
          <p:nvPr/>
        </p:nvSpPr>
        <p:spPr>
          <a:xfrm>
            <a:off x="-334963" y="5295900"/>
            <a:ext cx="11963400" cy="43916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5400" dirty="0">
              <a:solidFill>
                <a:schemeClr val="bg1">
                  <a:lumMod val="95000"/>
                </a:schemeClr>
              </a:solidFill>
              <a:cs typeface="AdvertisingExtraBold" pitchFamily="2" charset="-78"/>
            </a:endParaRPr>
          </a:p>
        </p:txBody>
      </p:sp>
      <p:sp>
        <p:nvSpPr>
          <p:cNvPr id="5" name="Rectangle 4">
            <a:extLst>
              <a:ext uri="{FF2B5EF4-FFF2-40B4-BE49-F238E27FC236}">
                <a16:creationId xmlns:a16="http://schemas.microsoft.com/office/drawing/2014/main" id="{CC797A86-9E5D-FD4D-F1A1-096E73AEEDE2}"/>
              </a:ext>
            </a:extLst>
          </p:cNvPr>
          <p:cNvSpPr/>
          <p:nvPr/>
        </p:nvSpPr>
        <p:spPr>
          <a:xfrm>
            <a:off x="4865532" y="490957"/>
            <a:ext cx="6460423" cy="373436"/>
          </a:xfrm>
          <a:prstGeom prst="rect">
            <a:avLst/>
          </a:prstGeom>
        </p:spPr>
        <p:txBody>
          <a:bodyPr wrap="none">
            <a:spAutoFit/>
          </a:bodyPr>
          <a:lstStyle/>
          <a:p>
            <a:pPr algn="r" rtl="1">
              <a:lnSpc>
                <a:spcPct val="107000"/>
              </a:lnSpc>
              <a:spcBef>
                <a:spcPts val="200"/>
              </a:spcBef>
            </a:pPr>
            <a:r>
              <a:rPr lang="ar-JO"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المسئولية الوطنية</a:t>
            </a:r>
            <a:r>
              <a:rPr lang="en-US"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 </a:t>
            </a:r>
            <a:r>
              <a:rPr lang="ar-JO"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 لمطوري تقديم خدمات التطبيقات والمحتوى المحلي</a:t>
            </a:r>
            <a:endParaRPr lang="en-US"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5BEEDF88-102C-8A44-6797-C738BF54C4FF}"/>
              </a:ext>
            </a:extLst>
          </p:cNvPr>
          <p:cNvSpPr/>
          <p:nvPr/>
        </p:nvSpPr>
        <p:spPr>
          <a:xfrm>
            <a:off x="579437" y="864393"/>
            <a:ext cx="10164763" cy="888705"/>
          </a:xfrm>
          <a:prstGeom prst="rect">
            <a:avLst/>
          </a:prstGeom>
        </p:spPr>
        <p:txBody>
          <a:bodyPr wrap="square">
            <a:spAutoFit/>
          </a:bodyPr>
          <a:lstStyle/>
          <a:p>
            <a:pPr algn="just" rtl="1">
              <a:lnSpc>
                <a:spcPct val="150000"/>
              </a:lnSpc>
            </a:pPr>
            <a:r>
              <a:rPr lang="ar-JO" dirty="0">
                <a:cs typeface="AdvertisingBold" pitchFamily="2" charset="-78"/>
              </a:rPr>
              <a:t>هل استخدام الخدمات السحابية الوطنية او توطين البيانات محلياً اختياري ام الزامي ؟</a:t>
            </a:r>
          </a:p>
          <a:p>
            <a:pPr algn="just" rtl="1">
              <a:lnSpc>
                <a:spcPct val="150000"/>
              </a:lnSpc>
            </a:pPr>
            <a:r>
              <a:rPr lang="ar-JO" dirty="0">
                <a:cs typeface="AdvertisingBold" pitchFamily="2" charset="-78"/>
              </a:rPr>
              <a:t>هل هناك ثقافة استخدام الخدمات المحلية قبل الخارجية ؟</a:t>
            </a:r>
            <a:endParaRPr lang="en-US" dirty="0">
              <a:cs typeface="AdvertisingBold" pitchFamily="2" charset="-78"/>
            </a:endParaRPr>
          </a:p>
        </p:txBody>
      </p:sp>
      <p:sp>
        <p:nvSpPr>
          <p:cNvPr id="3" name="Rectangle 2">
            <a:extLst>
              <a:ext uri="{FF2B5EF4-FFF2-40B4-BE49-F238E27FC236}">
                <a16:creationId xmlns:a16="http://schemas.microsoft.com/office/drawing/2014/main" id="{5C67A6A5-9F33-8948-9277-761C36EA8582}"/>
              </a:ext>
            </a:extLst>
          </p:cNvPr>
          <p:cNvSpPr/>
          <p:nvPr/>
        </p:nvSpPr>
        <p:spPr>
          <a:xfrm>
            <a:off x="4477605" y="2026864"/>
            <a:ext cx="6848350" cy="373436"/>
          </a:xfrm>
          <a:prstGeom prst="rect">
            <a:avLst/>
          </a:prstGeom>
        </p:spPr>
        <p:txBody>
          <a:bodyPr wrap="none">
            <a:spAutoFit/>
          </a:bodyPr>
          <a:lstStyle/>
          <a:p>
            <a:pPr algn="r" rtl="1">
              <a:lnSpc>
                <a:spcPct val="107000"/>
              </a:lnSpc>
              <a:spcBef>
                <a:spcPts val="200"/>
              </a:spcBef>
            </a:pPr>
            <a:r>
              <a:rPr lang="ar-JO"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السيادة الوطنية والخصوصية والحصار ومنع نشر المحتوى الوطني او الاقليمي</a:t>
            </a:r>
            <a:endParaRPr lang="en-US"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A0EFCD03-BB4B-3CD2-6088-1F3C46A2D3D5}"/>
              </a:ext>
            </a:extLst>
          </p:cNvPr>
          <p:cNvSpPr/>
          <p:nvPr/>
        </p:nvSpPr>
        <p:spPr>
          <a:xfrm>
            <a:off x="663575" y="2391497"/>
            <a:ext cx="10164763" cy="1304203"/>
          </a:xfrm>
          <a:prstGeom prst="rect">
            <a:avLst/>
          </a:prstGeom>
        </p:spPr>
        <p:txBody>
          <a:bodyPr wrap="square">
            <a:spAutoFit/>
          </a:bodyPr>
          <a:lstStyle/>
          <a:p>
            <a:pPr algn="just" rtl="1">
              <a:lnSpc>
                <a:spcPct val="150000"/>
              </a:lnSpc>
            </a:pPr>
            <a:r>
              <a:rPr lang="ar-JO" dirty="0">
                <a:cs typeface="AdvertisingBold" pitchFamily="2" charset="-78"/>
              </a:rPr>
              <a:t>هل نملك البيانات والمحتوى ؟</a:t>
            </a:r>
          </a:p>
          <a:p>
            <a:pPr algn="just" rtl="1">
              <a:lnSpc>
                <a:spcPct val="150000"/>
              </a:lnSpc>
            </a:pPr>
            <a:r>
              <a:rPr lang="ar-JO" dirty="0">
                <a:cs typeface="AdvertisingBold" pitchFamily="2" charset="-78"/>
              </a:rPr>
              <a:t>هل  نملك حق الخصوصية وعدم اطلاع الجهات الخارجية على البيانات؟ </a:t>
            </a:r>
          </a:p>
          <a:p>
            <a:pPr algn="just" rtl="1">
              <a:lnSpc>
                <a:spcPct val="150000"/>
              </a:lnSpc>
            </a:pPr>
            <a:r>
              <a:rPr lang="ar-JO" dirty="0">
                <a:cs typeface="AdvertisingBold" pitchFamily="2" charset="-78"/>
              </a:rPr>
              <a:t>هل نملك حق نشر المعلومة في الخارج والمحتوى المتعلق بالقضايا الوطنية او الإسلامية ؟</a:t>
            </a:r>
            <a:endParaRPr lang="en-US" dirty="0">
              <a:cs typeface="AdvertisingBold" pitchFamily="2" charset="-78"/>
            </a:endParaRPr>
          </a:p>
        </p:txBody>
      </p:sp>
    </p:spTree>
    <p:extLst>
      <p:ext uri="{BB962C8B-B14F-4D97-AF65-F5344CB8AC3E}">
        <p14:creationId xmlns:p14="http://schemas.microsoft.com/office/powerpoint/2010/main" val="3984057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34963" y="5452311"/>
            <a:ext cx="11963400" cy="262689"/>
          </a:xfrm>
          <a:prstGeom prst="roundRect">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17581" y="2259513"/>
            <a:ext cx="11857038" cy="102095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JO" sz="5400" dirty="0">
                <a:solidFill>
                  <a:schemeClr val="bg1">
                    <a:lumMod val="95000"/>
                  </a:schemeClr>
                </a:solidFill>
                <a:cs typeface="AdvertisingExtraBold" pitchFamily="2" charset="-78"/>
              </a:rPr>
              <a:t>الفرص والتوصيات</a:t>
            </a:r>
            <a:endParaRPr lang="en-US" sz="5400" dirty="0">
              <a:solidFill>
                <a:schemeClr val="bg1">
                  <a:lumMod val="95000"/>
                </a:schemeClr>
              </a:solidFill>
              <a:cs typeface="AdvertisingExtraBold" pitchFamily="2" charset="-78"/>
            </a:endParaRPr>
          </a:p>
        </p:txBody>
      </p:sp>
      <p:pic>
        <p:nvPicPr>
          <p:cNvPr id="4" name="Picture 3"/>
          <p:cNvPicPr>
            <a:picLocks noChangeAspect="1"/>
          </p:cNvPicPr>
          <p:nvPr/>
        </p:nvPicPr>
        <p:blipFill>
          <a:blip r:embed="rId2"/>
          <a:stretch>
            <a:fillRect/>
          </a:stretch>
        </p:blipFill>
        <p:spPr>
          <a:xfrm>
            <a:off x="-327027" y="-38100"/>
            <a:ext cx="2628900" cy="1905000"/>
          </a:xfrm>
          <a:prstGeom prst="rect">
            <a:avLst/>
          </a:prstGeom>
        </p:spPr>
      </p:pic>
      <p:sp>
        <p:nvSpPr>
          <p:cNvPr id="9" name="Rectangle 8"/>
          <p:cNvSpPr/>
          <p:nvPr/>
        </p:nvSpPr>
        <p:spPr>
          <a:xfrm>
            <a:off x="2301873" y="-15798"/>
            <a:ext cx="9220202" cy="511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8885237" y="220229"/>
            <a:ext cx="2438400" cy="1842977"/>
          </a:xfrm>
          <a:prstGeom prst="rect">
            <a:avLst/>
          </a:prstGeom>
        </p:spPr>
      </p:pic>
      <p:sp>
        <p:nvSpPr>
          <p:cNvPr id="12" name="Rectangle 11"/>
          <p:cNvSpPr/>
          <p:nvPr/>
        </p:nvSpPr>
        <p:spPr>
          <a:xfrm>
            <a:off x="-258762" y="5416709"/>
            <a:ext cx="11844338" cy="381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800" dirty="0">
              <a:solidFill>
                <a:schemeClr val="bg1">
                  <a:lumMod val="95000"/>
                </a:schemeClr>
              </a:solidFill>
              <a:cs typeface="AdvertisingBold" pitchFamily="2" charset="-78"/>
            </a:endParaRPr>
          </a:p>
        </p:txBody>
      </p:sp>
    </p:spTree>
    <p:extLst>
      <p:ext uri="{BB962C8B-B14F-4D97-AF65-F5344CB8AC3E}">
        <p14:creationId xmlns:p14="http://schemas.microsoft.com/office/powerpoint/2010/main" val="3610472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33DD9-DE60-C2EE-B29D-43DE6579F9F5}"/>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FA7E9F1B-E39B-8BCC-5C07-256B1D463EC1}"/>
              </a:ext>
            </a:extLst>
          </p:cNvPr>
          <p:cNvSpPr/>
          <p:nvPr/>
        </p:nvSpPr>
        <p:spPr>
          <a:xfrm>
            <a:off x="-334963" y="5452311"/>
            <a:ext cx="11963400" cy="262689"/>
          </a:xfrm>
          <a:prstGeom prst="roundRect">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0" name="AutoShape 8" descr="data:image/jpeg;base64,/9j/4AAQSkZJRgABAQAAAQABAAD/2wCEAAkGBhQGBQkIBwgVCQkWGCIXFxcYGB8cHxoiISIlISkiHiIjJyghHSMmJCQeIjAgJCc1LS0vHx4xNTAsNSctLSoBCQoKDQsNGQ4OGTUkHiQ1NTU1NTU1NTQ0NTU1NTU1NTIsNDQ1NTUsNTUsNTU0NDU2MTUvNDUyNDQ1NDI1LCkzLv/AABEIACUAfgMBIgACEQEDEQH/xAAcAAABBQEBAQAAAAAAAAAAAAAGAAEEBQcCAwj/xAA4EAABAgUCBQIDBgQHAAAAAAABAgMABAUGERIhEzFBUWEHcRSBkRUiIzLR4RZCk6EzNlJVVmKx/8QAGQEAAwEBAQAAAAAAAAAAAAAAAAECAwUE/8QAJhEAAgIBAgUEAwAAAAAAAAAAAQIAEQMhMRJBgcHRBBMU8JGh4f/aAAwDAQACEQMRAD8AMPUX1HNtOimUlIcqJGVKO4aB5bfzKPQdOZ7HMae/N3hcUtKPVZ915xWCS4oADqQkEJHyEQ7jmFTd11d6Y/xTMOA+NKikD5AAROsSsJod5SU3MnSzkoUewV1+uI7yYRhxWo1qYlrab/R6Wmi0xmSl1KUhIxlSionySd4nRwhYcQFIUFJO4I6wK39e6LVpS22VhdSWMNp7f9leBz8xxFVsjUNzNdpb0e5Ga5Nz0tJO6nWFltYPcbZHcc9/EQf4lVU6xWqJS2uDUGEApWvBQSoZGwOcDrGXej8ypu+0t6yoONq1E9f5snzneCNq6pa1/Vi5XavNCXStLYT5ISI9b+mCuyrrQsfkSQ1i4YyVylNzsW9Otap/gcVa07I2IBAHPmYITGPTNaVd/qgl2zKmht/4cjWoZGARkY+n0gg+wq5/yGX/AKZ/WIfABVkA1zvxHcL63X2bdkTN1SYDDXIdST2AG5+UV1Av2UuOdVKSMyUzQGdC0lCiO4CgMj2gIqDL9CvOiz19TSJ6QGpKVpSQhtRxjUO/nwYl3lUWbhrVFlLUeQ9WUuawtA2bTg5KiOkMYF0G98+ULmnxQXxc5tG2Hao3KibUlSU6CrTnUcc8H/yB/wCxq3/v8t/TP6wO3jS6lMSzVJrVRTOMO5WOEwsgcMatyDtnGw6wsWFC44mBHXxC5rDT/wARTkP40FSAr2yMwJ+lM65P2xMOzkyuZc47gytRUcBR2yeniKak0us1GjS0xLV1tlhSRpStopUBywRzEc0yxqrQZNbFOrrTLOSsgIJyTufrD9tArKWF9fEOcKGasbnqtwW+4hUohoJSHW1kKOvPLYacY79YrrOmuFftepSXHnQ020NTjxWDgEZCSNiepzvAdR6fU3q4tyTn3JSbmMla1MED8M6fvE8s9O4g1siz5mh3DUqpWp5E488hKSUgg5SSd/rFOiY1YcQ22130hZMj3n6VN3HOO1Gnv/Az6vzbZQs9yOaT5HPqDGOVekOUOpOyFQa4T6eY6Edx4j6fzGDerVWbqV5qEsoKS0gIUocs5JP0jb0WZ2bgOokuBVyvoV/TduyqpViZL0mRjQo7p8oVglB9wR4iLO0xypKYn5MvVIPZ3UCpYUDghZGxOdweRHbpe25KKtmSE/NURdRnphOllsp2CTzJGCcn+w7bwQ2pZVS4csH580OnoXxAyjBUrJ1HVjbxjJGI9D5UQllod5IBO8lellhu0Wbcq9Wa4DxTpbR1GeZPbtiJV23y1b9bfYmrYM2kY/GIThWR3IjQekAHrV/kcYyfxE8veOdjf3s44+ek0qhpLS0bgaq8o/OuUUUTQdOVhI1AgHIIA2iddl1ote2V1cM/GtApACVAZ1HGx5QFepiCZu2lzgT9lAffKwS2FY2KwOn7QOTUoJb0nrS5Wa48guYbLYS2pKUnO+jJOUnbltnzGi4Fcq52J261vC5sbswzUKK0upJR8O6kHQ5gjcA4OdjA2mrSlmXRLUmWojdPlnxlL6NIST2OBn+/aAq7E4uikrrfDTS/g0BsvJKmwrTvtt9/lj5RJn6OEeiRW88ZvhL1MqKCggE8sHJxjaBcAAFnRvv6iuHluXqm4pyohuULEiyrRxlKGFnwP3i/E42pgPh9Ja/1ZGPrGRXJTPgLAtcNtgU3Ulb+oEpyd8uDqnMUtRlEIsS4X6fMomKct9ohDbaktpUFHJQSSCMYzjsIfxkfVTWtdv7Hc3b7QaSF5mUAJ/N94be/aO3ZtDLIddfShvuSMRhz1sM/xJUpP4clgSIexvuvh5ye+++DHm+SuiWg9VCg0kNqBLoJbCtsah354+cT8VTVN9q4XN1+JQEIWXkhJ2ByN/aHYmUzAUWHUuAHBwc4jCp2RDdkyKG5n4mTXPDh4QUBAVpGEZJ2zkgiCz02kU0j1KuqQkkcKVSEYT05q399+cS/pgqFgdvIHeAM9L9uKacqD1Kp82mRY5FQSSs585GPkPnDWd6TsS3BqVTmTUXPzJSU6UA9yMkqPuceIUKGztjxgJpcRGs0YADGEjbl4j0hQo8UuPHCwFAahkQ0KCEZaQpOFpChD6Bp06Rp7QoUOKMtsKQApAUPaOikY06doaFCEOcWApBBTt2hBsJSEhA09sQ0KEYRYGAdAhFAUgAoBT2xChQxsIR9AwBpGPaHSkA5AwYUKFCf/9k=">
            <a:extLst>
              <a:ext uri="{FF2B5EF4-FFF2-40B4-BE49-F238E27FC236}">
                <a16:creationId xmlns:a16="http://schemas.microsoft.com/office/drawing/2014/main" id="{4683C51D-F59E-C9F8-414B-DE7298754EFC}"/>
              </a:ext>
            </a:extLst>
          </p:cNvPr>
          <p:cNvSpPr>
            <a:spLocks noChangeAspect="1" noChangeArrowheads="1"/>
          </p:cNvSpPr>
          <p:nvPr/>
        </p:nvSpPr>
        <p:spPr bwMode="auto">
          <a:xfrm>
            <a:off x="63500" y="-166688"/>
            <a:ext cx="1200150" cy="352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wgHBgkIBwgKCgkLDRYPDQwMDRsUFRAWIB0iIiAdHx8kKDQsJCYxJx8fLT0tMTU3Ojo6Iys/RD84QzQ5OjcBCgoKDQwNGg8PGjclHyU3Nzc3Nzc3Nzc3Nzc3Nzc3Nzc3Nzc3Nzc3Nzc3Nzc3Nzc3Nzc3Nzc3Nzc3Nzc3Nzc3N//AABEIAHkAjgMBIgACEQEDEQH/xAAcAAABBQEBAQAAAAAAAAAAAAABAAQFBgcCAwj/xABAEAABAwMCAwYFAQQGCwAAAAABAgMEAAURBhIhMUEHEyJRYXEUMoGRoSNCUsHRFRYkkrHCF0NEVmJygpSi8PH/xAAZAQEAAwEBAAAAAAAAAAAAAAAAAQIDBAX/xAAkEQACAQQCAgIDAQAAAAAAAAAAAQIDERIhMVEEQRMiIzJxQv/aAAwDAQACEQMRAD8A3A0hRoCgDSpUqABoihSyBQBoVypYHMgcM8TUDc9VQopU2x/aXEnB2fKD7/yqVFy4IckuSfPPFNZlyhQR/apTLR6BSxk+w5mqDP1BcpuUqe7lrHFDXh+551Hx2XZKz8My48s8y2kqJ+v866I+M+ZOxm6nSLtI1fb2ie5S88B1CcD801RrRpTwDkNxDRIysKyR9KhY+mrs8M/Dd0PN1YBP0GanLNpP4d9D89xLikEKS2nO0K8z51MoUYrkhObLUnlxrquRXVcpsKlSpUAKNCjQCoCkaQoA0qVcqOKAJIFRV4vcW1o/UVvePytJPE+/kKjdRakTGUqLA2rkclOcwg+Q8z6VXLXaZt5eU6CdileOQ4c5Pp5n8VvTo6ylpGcp+kc3W9y7mSl5Wxknwso4A+/nTm26ZnyyFOpEZkj9seIj/l/nT2bddMaLbPxbwdnJGdqRve+37PvwqiX/ALW7rKK27LHbgN8g47hxz7fKPzXTTjVnqjGy7MpYrc2ac1p+zWxovzlJWE8SuQsBHD05UwmdoukragobuCHthx3cRsrx9uFYDdLjJnv/ABF2muynTyXJd3Y6+EHgn2GKc26w3i5pSq32edIbVxStLJSg+yjgGt14C5qzKfO/8RNfPa/Yu+CBEnd0DxdKB4R54zWisqStsLQQUqGQR1FYfpXspuk2Wy/fkphwwQpbIUFOOD93hwGetbg2gISEpAAAwABXD5UKEJJUnc3pOUleR3RFCiK5jUVKlSoBUqVKgAaVKlQCJwKquqtQGPuhQ14cIw64D8gPQetSWorqq3xEpjpK5b52stjiSfaqHd71A0W2XJO2Zf3BvRH3ZDWf2lHoT/8AK2o03J3td9Gc2SDcG32WEm5anfTHY5txlHxOHyxzJ9PvVJ1T2nXK5IVCsg/o2CRtC0HDpHkCPl+nGq4tV91pfAcO3CcvoBhDST+EJ/8AeJrUtKdlMGH3cnUCkzpHPuAcMp9x+19eFeg40qDyrbl0YJynqGkZTYNN3bUUjba4a3kFRK5KxhsHqSs8z7ZNaXYux6MgJXfJzjx6sR/An7861JhlthpLTLaG0JGEoQMAD0Fd44YrmrefVnqOkawoRW3tkPZ9MWOzYNttkZhY/wBYGwV/3jx/NTGPWjiliuNtvlmqAABR5UqNQSClSpUAqNKlQAo0qVACgr5T7UulV3W+pmdMWV2WrC5C/BGaUcbl+voOZqYxc3iiG0uSs9oGqmtPSXiyUu3t1spjjGUxW/3j0yefH+dZ7o/R1z1hMclSHXEwi6TJluncp1XUDPM+vIU60RpKZra6vXK6vumJ3xVJfzhTy/3Qen8BgCt4gQ48GK3FiMNsx2khLbSE4CR5CvQlVXjRwp/t7Zgouo7y4Kc7etJ9naGbUpt2MXE94FJZKy70KlK6nzq2WS6Rb1bGLjAUpUZ9O5ClJwSM45Vn3braRJsEa6oSO8hO7VkDiW18CPPninvYrdvjtJCGo/qwHFNbf+E8U/41yuGVP5PZqnZ4mhcqq72ubO3qX+r6DKeuG8IKGWCpKScc1chjIzXn2hasRpWz960C5cZJ7qIzjO5Z648h+aZdmukVafgLnXH9S9T/ANWU8sZUncc7fucn1rNRWOTJvuxeQc0a5yBSzWdywaNc0c0uBGiK5pUuDqlXOaWaANGuc0c0uAKIA5ge9YLdXJXaTrsRoLihAaJQ26nkhkHxOe6un09a0vtRuxtOjpvdKKXpQ+HQoHBG7gSPpmoLsptqLLbIDi2kplXcqcJx8rSR4Uj/ABrs8f8AHTdX3wjKf2eJoFqt0a1QGIMFoNRmEBCEDpT2kKNcj3s1IzUVsRerHPtbvBMphbW4jO0kcD9Dg/SsE7MdSJ0nf5bd3JaYWy4h9I/ZdbyR98Efavow8+dfOkmDE1J2uvQG0/2WRcFd9tPzJQnK/vtI+tdXjNOMoy4Mql9NFu022/dV3DtH1K3+hGZcct0U8QhCQcH8fUnPliQ0wdc6ms7V3RqCNBRIKilj4LdtGeGCTnFP+2CWi19n8iOwnYl9TcZKE8NqM5IA9k4+tMbLorVbVnhIj6wkxEBhBTHEdGGsjO3l0JquWUMi3saXu6au0zfrBDmX+JcP6QmttKYEUNnYVpSeP/V9Kc3W9akufaRJ09p+6NQ40eKFuKdYDiQrH8dyftTyHoG5J1Jbr5fdQuXNVu3KbS6wBjwnljHUg/SozshJul/1PqFPiRJk922roUgkj8balY2cukDw1xP1npG2MzX9SxpS3Hg2hlEIAngST+PzVhbtevJjCJKtSQohebCiwIGe7JHy8Tk4qE7Vh/S+r9KWEeJLsgOLSeWNwz/4g1oeobim02G43BRAEaMtwZ6kJ4D74qsm8Y9slcszzTmu7q3Y9VTLq43NNpWUR3kI2B1eSkDh0zg+xp9YYevLxZ4txOposb4lHeBkwB4AeQ51niWDA7I4kXaUyLxcwraonKwjABHvgVo0TROrGIrLLWtpTKEICUtJjowkAcuVWmlG7RCY1VddU2PXNjs1wvMe5Nz1HvUIihspRg8c/SvK03fVeqNUaii2e8tQ4MB7ukKdiBfHJBA5cik888CKfM6Sl2O7L1Xf7+5cnLfDe2d62EbfD5jpjP3rnsNhra0o/OfQoPT5S3lE9elVdsXIexhrOdrTSFpRcJGpIspS30tpZTBCd2eJ458ga0y3POSLfFefbCHHGkqWkccEisx7X3DctT6Y0+jP60hK19R4lhPEe241rASEpCUjAHAVSp+i7ZKMm7aS5PumnbG3w+MexnPVSkt/5ifpV+vcIxosOTDbybctKkpAye7xtUB9KqOt0A9qeiy4PAe9+4GR+cVpRGQRWlSX44L+kJfZnnHfbfbS6yoKbWkKSR1Br1ppDgohuLEc7WVkq7roknnt8s+VPK52XI+9zkWu0zbg4CUxI7jxA5nakqx+KxjsKhOzNSTrpJ3KcaYOXFDm44rKj+PzW23KBGucN2HOaD0Z5O1xtRICh5cKaWPTtpsCHUWeAzES6QXA2D4iOXOtIVMYNdkNXY11dpeFqu2pgz1OIQhwOJW2RkEcOtV7/Rg3/vRqH6TVfzq/0qopyStcWKbB0pG07AuRf1BclIksFnv5ckq+HyCNyc8AeNPdEactumrQqPaZCpEZ1feBxZBzwxzHtXerG0zVWu1uDLcqWlTqehQ2Csg+hKUj61FaMuKbXpeSxNUSu1yHI23qvxeAD1VkAe9Vc3ezL4fW45lWC1/17i32VclC4JR3bEVSwEkbSOA554k1L6lszeoLNItbz7jDT4CXFNgZ25yRx8+VUeatULVMi6zEoXJttscmv9Q2tQIbbHoBu5cz71cYMa6LgMPSrotLymkrdSlhGAojJAzUKbuTKnYgr3oewvWSz2ibNdjJhuhER1LgStaz09zXiezNrmdU6h/71X868IkqZqebpkPvltQbeuHeIRjwg7W8pPDPHNTtzfuNru9kjt3Fb4mylNuocaSB3aW1KJ4AY+WrKtLsfGR6tKW6Dp27WyVqScpmTsTIflSQ4ppOR4fFnAVy+tWbTtoj2K0RrbFUVNMJwlShxV6mqTOlu3y329l0NlFyvmCENhO5lpRV4vP5E8TTuNqT40Pvv6iat6Q+tDTKYwXhCVEAknzAzVfkvon42tkxJ0bEk6zi6nelPmRGG1tnA7vG1Sf8xNWfpVZ0dcpFweuXeTUzI7D6W2XgyG93hBPL1NWcVa9yjVtFJ7TITpt8G+xW1KfsspEwoRwKmgR3g/u5q4RJDUpht+OsONOpC0LTxCgeRr0UnKT14cqhrVal2V0x7eQq2KUS3HV/s5OchB/c8k9OnCpyukipOUqAoLOB0qCRvNnxYKW1S322Q44ltG9WN61EAJHmSSOFe+7ArNdXX+NdLjp5pKHVss3paloZR3jpMfJztHEeNOPapG46mnzblAZs9vuKYe19cwvQFoOEtKKANw6qwMc6nHRFy5w5sae0XobyHmwoo3oORkc+Ne+/gKoOhruLLpK12+dbLuJDLADuICz4iSTx68+dM5N/1Qq2l9ticyZN3LaC3A7xbMMH5tmOZGOfnRRuxcvLsAPXaNcFPKzHaW2lrbwyojKvxio+Nphhq/PXQvuLQ6sPJikDYhzG3f6nH2zVJjatvb9i1EmMq7TZqXVM215NuxgpAB3YTgKCt2QfKrBo6532Xe5TVzVMcgJitLbclQe4PekneBw444VDh2SpMezdLw5z16aXcD8RdO7WoYSVNIQRgAdU5H5NP5dqusqI9GXeUJS6hSCpEMBQBGOHi4Gq9N1hCYudulR7YJEmW+9FK2k94+hlGckBIJIKk8uFOLxrsR4G+HbLkh5TraAuVAdQ2gKWApSjjkASfXFMCcmPWdLuQ5rci3XNUfu4rcUJUwFjYn3PWnAsDr9wRNn3FUh5phxln9BKUt78ZV6nhj71WZWsbxLsUxFrhyHbn8QGo0liEvuVI3DK/F5Dd9q0JhJS2lKzuUBgnzPnUYWGbbK7C0kzENpCZbqhbI7jTeUjK1LGCs+vE/eurdp+522CzDi3tIaZTtRuhgn6ndxqyYo0sic5DWCzIZYCJUkSHc8XA2EZ9MZNOcUaVSVAaGAedE0hQBoEA86NA0BHRbDZ4c1ybEtUFiW5kuPtR0pWvJycqAyc9a6h2S2wpr82LFS3JfJLrgJyvJyc8fOn9GgG82HHnQ34cpvfHfQW3EZI3JIwRkca4VbYS4jMRcZtcdlIS22oZCQBgc/SnVGgG8SHFhsJjxI7TDKflbaQEpH0HCvYpTjlRo0BGQ9P2WDLVLg2mDHlKyFPsx0oWcnJ8QGeNSJSMcqNKgIeXp63y71Huz6HjLYxsIkOJTwzjKQdp59R0qXSABwrlf8AA12KAVGhRoAUaFGgP//Z">
            <a:extLst>
              <a:ext uri="{FF2B5EF4-FFF2-40B4-BE49-F238E27FC236}">
                <a16:creationId xmlns:a16="http://schemas.microsoft.com/office/drawing/2014/main" id="{C4C644EE-23DB-4334-0515-8401841EFB30}"/>
              </a:ext>
            </a:extLst>
          </p:cNvPr>
          <p:cNvSpPr>
            <a:spLocks noChangeAspect="1" noChangeArrowheads="1"/>
          </p:cNvSpPr>
          <p:nvPr/>
        </p:nvSpPr>
        <p:spPr bwMode="auto">
          <a:xfrm>
            <a:off x="63500" y="-547688"/>
            <a:ext cx="1352550" cy="1152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a:extLst>
              <a:ext uri="{FF2B5EF4-FFF2-40B4-BE49-F238E27FC236}">
                <a16:creationId xmlns:a16="http://schemas.microsoft.com/office/drawing/2014/main" id="{FB6ED41F-7620-19C4-C4E8-E6A842D4564C}"/>
              </a:ext>
            </a:extLst>
          </p:cNvPr>
          <p:cNvSpPr/>
          <p:nvPr/>
        </p:nvSpPr>
        <p:spPr>
          <a:xfrm>
            <a:off x="-106363" y="-38100"/>
            <a:ext cx="11857038" cy="381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JO" sz="2200" dirty="0">
                <a:solidFill>
                  <a:schemeClr val="bg1">
                    <a:lumMod val="95000"/>
                  </a:schemeClr>
                </a:solidFill>
                <a:cs typeface="AdvertisingExtraBold" pitchFamily="2" charset="-78"/>
              </a:rPr>
              <a:t>الفرص والتوصيات</a:t>
            </a:r>
            <a:endParaRPr lang="en-US" sz="2200" dirty="0">
              <a:solidFill>
                <a:schemeClr val="bg1">
                  <a:lumMod val="95000"/>
                </a:schemeClr>
              </a:solidFill>
              <a:cs typeface="AdvertisingExtraBold" pitchFamily="2" charset="-78"/>
            </a:endParaRPr>
          </a:p>
        </p:txBody>
      </p:sp>
      <p:sp>
        <p:nvSpPr>
          <p:cNvPr id="12" name="Rectangle 11">
            <a:extLst>
              <a:ext uri="{FF2B5EF4-FFF2-40B4-BE49-F238E27FC236}">
                <a16:creationId xmlns:a16="http://schemas.microsoft.com/office/drawing/2014/main" id="{57F4EEB5-995B-B443-2C4F-2116A390A5AF}"/>
              </a:ext>
            </a:extLst>
          </p:cNvPr>
          <p:cNvSpPr/>
          <p:nvPr/>
        </p:nvSpPr>
        <p:spPr>
          <a:xfrm>
            <a:off x="-258762" y="5416709"/>
            <a:ext cx="11844338" cy="381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800" dirty="0">
              <a:solidFill>
                <a:schemeClr val="bg1">
                  <a:lumMod val="95000"/>
                </a:schemeClr>
              </a:solidFill>
              <a:cs typeface="AdvertisingBold" pitchFamily="2" charset="-78"/>
            </a:endParaRPr>
          </a:p>
        </p:txBody>
      </p:sp>
      <p:sp>
        <p:nvSpPr>
          <p:cNvPr id="3" name="Rectangle 2">
            <a:extLst>
              <a:ext uri="{FF2B5EF4-FFF2-40B4-BE49-F238E27FC236}">
                <a16:creationId xmlns:a16="http://schemas.microsoft.com/office/drawing/2014/main" id="{2FC0246E-5A5E-E960-0E6E-D9F6DF2EE73F}"/>
              </a:ext>
            </a:extLst>
          </p:cNvPr>
          <p:cNvSpPr/>
          <p:nvPr/>
        </p:nvSpPr>
        <p:spPr>
          <a:xfrm>
            <a:off x="3392665" y="519659"/>
            <a:ext cx="7903126" cy="373436"/>
          </a:xfrm>
          <a:prstGeom prst="rect">
            <a:avLst/>
          </a:prstGeom>
        </p:spPr>
        <p:txBody>
          <a:bodyPr wrap="none">
            <a:spAutoFit/>
          </a:bodyPr>
          <a:lstStyle/>
          <a:p>
            <a:pPr algn="r" rtl="1">
              <a:lnSpc>
                <a:spcPct val="107000"/>
              </a:lnSpc>
              <a:spcBef>
                <a:spcPts val="200"/>
              </a:spcBef>
            </a:pPr>
            <a:r>
              <a:rPr lang="ar-JO"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السوق المحلي الناشئ والتزايد في الطلب للخدمات السحابية وارتفاع وتيرة التحول الرقمي </a:t>
            </a:r>
            <a:endParaRPr lang="en-US"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CFDFCD12-E9DD-D296-B67A-D2ED8EAFE5C0}"/>
              </a:ext>
            </a:extLst>
          </p:cNvPr>
          <p:cNvSpPr/>
          <p:nvPr/>
        </p:nvSpPr>
        <p:spPr>
          <a:xfrm>
            <a:off x="4019146" y="1523278"/>
            <a:ext cx="7306808" cy="373436"/>
          </a:xfrm>
          <a:prstGeom prst="rect">
            <a:avLst/>
          </a:prstGeom>
        </p:spPr>
        <p:txBody>
          <a:bodyPr wrap="none">
            <a:spAutoFit/>
          </a:bodyPr>
          <a:lstStyle/>
          <a:p>
            <a:pPr algn="r" rtl="1">
              <a:lnSpc>
                <a:spcPct val="107000"/>
              </a:lnSpc>
              <a:spcBef>
                <a:spcPts val="200"/>
              </a:spcBef>
            </a:pPr>
            <a:r>
              <a:rPr lang="ar-JO"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صناعة التنافس وزيادة المحتوى المحلي وتشجيع مطوري ومقدمي وصناع المحتوى </a:t>
            </a:r>
            <a:endParaRPr lang="en-US"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2FA6997E-457A-2C5D-0E69-47A794A486E1}"/>
              </a:ext>
            </a:extLst>
          </p:cNvPr>
          <p:cNvSpPr/>
          <p:nvPr/>
        </p:nvSpPr>
        <p:spPr>
          <a:xfrm>
            <a:off x="5920307" y="2369042"/>
            <a:ext cx="5405647" cy="373436"/>
          </a:xfrm>
          <a:prstGeom prst="rect">
            <a:avLst/>
          </a:prstGeom>
        </p:spPr>
        <p:txBody>
          <a:bodyPr wrap="none">
            <a:spAutoFit/>
          </a:bodyPr>
          <a:lstStyle/>
          <a:p>
            <a:pPr algn="r" rtl="1">
              <a:lnSpc>
                <a:spcPct val="107000"/>
              </a:lnSpc>
              <a:spcBef>
                <a:spcPts val="200"/>
              </a:spcBef>
            </a:pPr>
            <a:r>
              <a:rPr lang="ar-JO"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إعطاء الفرصة لتجربة خدمات الاستضافة المحلية قبل الخارجية</a:t>
            </a:r>
            <a:endParaRPr lang="en-US"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851B512F-2C2D-ED05-B817-7BFF56249ACB}"/>
              </a:ext>
            </a:extLst>
          </p:cNvPr>
          <p:cNvSpPr/>
          <p:nvPr/>
        </p:nvSpPr>
        <p:spPr>
          <a:xfrm>
            <a:off x="796602" y="3059346"/>
            <a:ext cx="10564110" cy="695447"/>
          </a:xfrm>
          <a:prstGeom prst="rect">
            <a:avLst/>
          </a:prstGeom>
        </p:spPr>
        <p:txBody>
          <a:bodyPr wrap="none">
            <a:spAutoFit/>
          </a:bodyPr>
          <a:lstStyle/>
          <a:p>
            <a:pPr algn="r" rtl="1">
              <a:lnSpc>
                <a:spcPct val="107000"/>
              </a:lnSpc>
              <a:spcBef>
                <a:spcPts val="200"/>
              </a:spcBef>
            </a:pPr>
            <a:r>
              <a:rPr lang="ar-JO"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دعم مبادرات صناعة تحالفات لصناعة مراكز البيانات  او تبني الجهات المسئولة لبناء مراكز بيانات مختص ( السحابة الخاصة)</a:t>
            </a:r>
          </a:p>
          <a:p>
            <a:pPr algn="r" rtl="1">
              <a:lnSpc>
                <a:spcPct val="107000"/>
              </a:lnSpc>
              <a:spcBef>
                <a:spcPts val="200"/>
              </a:spcBef>
            </a:pPr>
            <a:r>
              <a:rPr lang="ar-JO"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على سبيل المثال (القطاع التعليمي والجامعي , القطاع الصحي ’ بوابة حكومية)</a:t>
            </a:r>
            <a:endParaRPr lang="en-US"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BCEE50A2-BE43-37B1-55AA-73E5E2E4A881}"/>
              </a:ext>
            </a:extLst>
          </p:cNvPr>
          <p:cNvSpPr/>
          <p:nvPr/>
        </p:nvSpPr>
        <p:spPr>
          <a:xfrm>
            <a:off x="4099827" y="4084264"/>
            <a:ext cx="7186583" cy="373436"/>
          </a:xfrm>
          <a:prstGeom prst="rect">
            <a:avLst/>
          </a:prstGeom>
        </p:spPr>
        <p:txBody>
          <a:bodyPr wrap="none">
            <a:spAutoFit/>
          </a:bodyPr>
          <a:lstStyle/>
          <a:p>
            <a:pPr algn="r" rtl="1">
              <a:lnSpc>
                <a:spcPct val="107000"/>
              </a:lnSpc>
              <a:spcBef>
                <a:spcPts val="200"/>
              </a:spcBef>
            </a:pPr>
            <a:r>
              <a:rPr lang="ar-JO" b="1" kern="1800" dirty="0">
                <a:solidFill>
                  <a:srgbClr val="C00000"/>
                </a:solidFill>
                <a:latin typeface="Calibri Light" panose="020F0302020204030204" pitchFamily="34" charset="0"/>
                <a:ea typeface="Times New Roman" panose="02020603050405020304" pitchFamily="18" charset="0"/>
                <a:cs typeface="DIN NEXT™ ARABIC MEDIUM" panose="020B0603020203050203" pitchFamily="34" charset="-78"/>
              </a:rPr>
              <a:t>دعم صناعة البرمجيات والتطبيقات المحلية, مطوري ومقدمي الخدمات الالكترونية</a:t>
            </a:r>
            <a:endParaRPr lang="en-US"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1229A02E-F109-DFDA-4150-CCB99905435E}"/>
              </a:ext>
            </a:extLst>
          </p:cNvPr>
          <p:cNvSpPr txBox="1"/>
          <p:nvPr/>
        </p:nvSpPr>
        <p:spPr>
          <a:xfrm>
            <a:off x="8580437" y="940230"/>
            <a:ext cx="2438400" cy="369332"/>
          </a:xfrm>
          <a:prstGeom prst="rect">
            <a:avLst/>
          </a:prstGeom>
          <a:noFill/>
        </p:spPr>
        <p:txBody>
          <a:bodyPr wrap="square">
            <a:spAutoFit/>
          </a:bodyPr>
          <a:lstStyle/>
          <a:p>
            <a:r>
              <a:rPr lang="ar-JO" dirty="0">
                <a:cs typeface="AdvertisingBold" pitchFamily="2" charset="-78"/>
              </a:rPr>
              <a:t>تنوع الخدمات المقدمة</a:t>
            </a:r>
            <a:endParaRPr lang="en-US" dirty="0"/>
          </a:p>
        </p:txBody>
      </p:sp>
      <p:sp>
        <p:nvSpPr>
          <p:cNvPr id="14" name="TextBox 13">
            <a:extLst>
              <a:ext uri="{FF2B5EF4-FFF2-40B4-BE49-F238E27FC236}">
                <a16:creationId xmlns:a16="http://schemas.microsoft.com/office/drawing/2014/main" id="{426A5087-18D5-36AC-309B-353E85CA384C}"/>
              </a:ext>
            </a:extLst>
          </p:cNvPr>
          <p:cNvSpPr txBox="1"/>
          <p:nvPr/>
        </p:nvSpPr>
        <p:spPr>
          <a:xfrm>
            <a:off x="6125028" y="942680"/>
            <a:ext cx="2438400" cy="369332"/>
          </a:xfrm>
          <a:prstGeom prst="rect">
            <a:avLst/>
          </a:prstGeom>
          <a:noFill/>
        </p:spPr>
        <p:txBody>
          <a:bodyPr wrap="square">
            <a:spAutoFit/>
          </a:bodyPr>
          <a:lstStyle/>
          <a:p>
            <a:pPr algn="ctr"/>
            <a:r>
              <a:rPr lang="ar-JO" dirty="0">
                <a:cs typeface="AdvertisingBold" pitchFamily="2" charset="-78"/>
              </a:rPr>
              <a:t>فتح فرص استثمارية</a:t>
            </a:r>
            <a:endParaRPr lang="en-US" dirty="0"/>
          </a:p>
        </p:txBody>
      </p:sp>
    </p:spTree>
    <p:extLst>
      <p:ext uri="{BB962C8B-B14F-4D97-AF65-F5344CB8AC3E}">
        <p14:creationId xmlns:p14="http://schemas.microsoft.com/office/powerpoint/2010/main" val="797957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15C7B"/>
        </a:solidFill>
        <a:effectLst/>
      </p:bgPr>
    </p:bg>
    <p:spTree>
      <p:nvGrpSpPr>
        <p:cNvPr id="1" name=""/>
        <p:cNvGrpSpPr/>
        <p:nvPr/>
      </p:nvGrpSpPr>
      <p:grpSpPr>
        <a:xfrm>
          <a:off x="0" y="0"/>
          <a:ext cx="0" cy="0"/>
          <a:chOff x="0" y="0"/>
          <a:chExt cx="0" cy="0"/>
        </a:xfrm>
      </p:grpSpPr>
      <p:sp>
        <p:nvSpPr>
          <p:cNvPr id="25" name="TextBox 24"/>
          <p:cNvSpPr txBox="1"/>
          <p:nvPr/>
        </p:nvSpPr>
        <p:spPr>
          <a:xfrm>
            <a:off x="3322637" y="2781300"/>
            <a:ext cx="5257800" cy="769441"/>
          </a:xfrm>
          <a:prstGeom prst="rect">
            <a:avLst/>
          </a:prstGeom>
          <a:noFill/>
        </p:spPr>
        <p:txBody>
          <a:bodyPr wrap="square" rtlCol="0">
            <a:spAutoFit/>
          </a:bodyPr>
          <a:lstStyle/>
          <a:p>
            <a:r>
              <a:rPr lang="en-US" sz="4400" cap="all" dirty="0">
                <a:solidFill>
                  <a:schemeClr val="bg1">
                    <a:lumMod val="95000"/>
                  </a:schemeClr>
                </a:solidFill>
                <a:latin typeface="29LT Bukra Bold Italic" panose="000B0903020204020204" pitchFamily="34" charset="-78"/>
                <a:cs typeface="29LT Bukra Bold Italic" panose="000B0903020204020204" pitchFamily="34" charset="-78"/>
              </a:rPr>
              <a:t>Thank you</a:t>
            </a:r>
          </a:p>
        </p:txBody>
      </p:sp>
      <p:sp>
        <p:nvSpPr>
          <p:cNvPr id="193" name="TextBox 192"/>
          <p:cNvSpPr txBox="1"/>
          <p:nvPr/>
        </p:nvSpPr>
        <p:spPr>
          <a:xfrm>
            <a:off x="4237037" y="1714500"/>
            <a:ext cx="2514600" cy="830997"/>
          </a:xfrm>
          <a:prstGeom prst="rect">
            <a:avLst/>
          </a:prstGeom>
          <a:noFill/>
        </p:spPr>
        <p:txBody>
          <a:bodyPr wrap="square" rtlCol="0">
            <a:spAutoFit/>
          </a:bodyPr>
          <a:lstStyle/>
          <a:p>
            <a:r>
              <a:rPr lang="ar-YE" sz="4800" dirty="0">
                <a:solidFill>
                  <a:schemeClr val="bg1">
                    <a:lumMod val="95000"/>
                  </a:schemeClr>
                </a:solidFill>
                <a:latin typeface="29LT Bukra Bold Italic" panose="000B0903020204020204" pitchFamily="34" charset="-78"/>
                <a:cs typeface="29LT Bukra Bold Italic" panose="000B0903020204020204" pitchFamily="34" charset="-78"/>
              </a:rPr>
              <a:t>شكراً</a:t>
            </a:r>
            <a:endParaRPr lang="en-US" sz="4800" dirty="0">
              <a:solidFill>
                <a:schemeClr val="bg1">
                  <a:lumMod val="95000"/>
                </a:schemeClr>
              </a:solidFill>
              <a:latin typeface="29LT Bukra Bold Italic" panose="000B0903020204020204" pitchFamily="34" charset="-78"/>
              <a:cs typeface="29LT Bukra Bold Italic" panose="000B0903020204020204" pitchFamily="34" charset="-78"/>
            </a:endParaRPr>
          </a:p>
        </p:txBody>
      </p:sp>
      <p:pic>
        <p:nvPicPr>
          <p:cNvPr id="4" name="Picture 3"/>
          <p:cNvPicPr>
            <a:picLocks noChangeAspect="1"/>
          </p:cNvPicPr>
          <p:nvPr/>
        </p:nvPicPr>
        <p:blipFill>
          <a:blip r:embed="rId2"/>
          <a:stretch>
            <a:fillRect/>
          </a:stretch>
        </p:blipFill>
        <p:spPr>
          <a:xfrm>
            <a:off x="7361237" y="5067300"/>
            <a:ext cx="4450466" cy="624894"/>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63500"/>
          </a:effectLst>
        </p:spPr>
      </p:pic>
    </p:spTree>
    <p:extLst>
      <p:ext uri="{BB962C8B-B14F-4D97-AF65-F5344CB8AC3E}">
        <p14:creationId xmlns:p14="http://schemas.microsoft.com/office/powerpoint/2010/main" val="2438444495"/>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6018</TotalTime>
  <Words>691</Words>
  <Application>Microsoft Office PowerPoint</Application>
  <PresentationFormat>Custom</PresentationFormat>
  <Paragraphs>122</Paragraphs>
  <Slides>23</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23</vt:i4>
      </vt:variant>
    </vt:vector>
  </HeadingPairs>
  <TitlesOfParts>
    <vt:vector size="34" baseType="lpstr">
      <vt:lpstr>29LT Bukra Bold</vt:lpstr>
      <vt:lpstr>29LT Bukra Bold Italic</vt:lpstr>
      <vt:lpstr>AdvertisingBold</vt:lpstr>
      <vt:lpstr>AdvertisingExtraBold</vt:lpstr>
      <vt:lpstr>Arial</vt:lpstr>
      <vt:lpstr>Arial Black</vt:lpstr>
      <vt:lpstr>Calibri</vt:lpstr>
      <vt:lpstr>Calibri Light</vt:lpstr>
      <vt:lpstr>Roboto</vt:lpstr>
      <vt:lpstr>Clarity</vt:lpstr>
      <vt:lpstr>Office Theme</vt:lpstr>
      <vt:lpstr>الخدمات الوطنية السحابية وتوطين البيانات  الواقع و الطموح</vt:lpstr>
      <vt:lpstr>محتويات العرض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IPv6 Deployment</dc:title>
  <dc:creator>assem</dc:creator>
  <cp:lastModifiedBy>Assem Alwadee</cp:lastModifiedBy>
  <cp:revision>490</cp:revision>
  <dcterms:created xsi:type="dcterms:W3CDTF">2011-06-05T18:01:36Z</dcterms:created>
  <dcterms:modified xsi:type="dcterms:W3CDTF">2025-08-12T12:22:27Z</dcterms:modified>
</cp:coreProperties>
</file>