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0" r:id="rId1"/>
  </p:sldMasterIdLst>
  <p:notesMasterIdLst>
    <p:notesMasterId r:id="rId15"/>
  </p:notesMasterIdLst>
  <p:sldIdLst>
    <p:sldId id="409" r:id="rId2"/>
    <p:sldId id="456" r:id="rId3"/>
    <p:sldId id="471" r:id="rId4"/>
    <p:sldId id="470" r:id="rId5"/>
    <p:sldId id="474" r:id="rId6"/>
    <p:sldId id="478" r:id="rId7"/>
    <p:sldId id="488" r:id="rId8"/>
    <p:sldId id="475" r:id="rId9"/>
    <p:sldId id="462" r:id="rId10"/>
    <p:sldId id="469" r:id="rId11"/>
    <p:sldId id="485" r:id="rId12"/>
    <p:sldId id="486" r:id="rId13"/>
    <p:sldId id="444" r:id="rId1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ヒラギノ角ゴ Pro W3"/>
        <a:cs typeface="ヒラギノ角ゴ Pro W3"/>
      </a:defRPr>
    </a:lvl1pPr>
    <a:lvl2pPr marL="457200" algn="l" rtl="0" eaLnBrk="0" fontAlgn="base" hangingPunct="0">
      <a:spcBef>
        <a:spcPct val="0"/>
      </a:spcBef>
      <a:spcAft>
        <a:spcPct val="0"/>
      </a:spcAft>
      <a:defRPr kern="1200">
        <a:solidFill>
          <a:schemeClr val="tx1"/>
        </a:solidFill>
        <a:latin typeface="Verdana" pitchFamily="34" charset="0"/>
        <a:ea typeface="ヒラギノ角ゴ Pro W3"/>
        <a:cs typeface="ヒラギノ角ゴ Pro W3"/>
      </a:defRPr>
    </a:lvl2pPr>
    <a:lvl3pPr marL="914400" algn="l" rtl="0" eaLnBrk="0" fontAlgn="base" hangingPunct="0">
      <a:spcBef>
        <a:spcPct val="0"/>
      </a:spcBef>
      <a:spcAft>
        <a:spcPct val="0"/>
      </a:spcAft>
      <a:defRPr kern="1200">
        <a:solidFill>
          <a:schemeClr val="tx1"/>
        </a:solidFill>
        <a:latin typeface="Verdana" pitchFamily="34" charset="0"/>
        <a:ea typeface="ヒラギノ角ゴ Pro W3"/>
        <a:cs typeface="ヒラギノ角ゴ Pro W3"/>
      </a:defRPr>
    </a:lvl3pPr>
    <a:lvl4pPr marL="1371600" algn="l" rtl="0" eaLnBrk="0" fontAlgn="base" hangingPunct="0">
      <a:spcBef>
        <a:spcPct val="0"/>
      </a:spcBef>
      <a:spcAft>
        <a:spcPct val="0"/>
      </a:spcAft>
      <a:defRPr kern="1200">
        <a:solidFill>
          <a:schemeClr val="tx1"/>
        </a:solidFill>
        <a:latin typeface="Verdana" pitchFamily="34" charset="0"/>
        <a:ea typeface="ヒラギノ角ゴ Pro W3"/>
        <a:cs typeface="ヒラギノ角ゴ Pro W3"/>
      </a:defRPr>
    </a:lvl4pPr>
    <a:lvl5pPr marL="1828800" algn="l" rtl="0" eaLnBrk="0" fontAlgn="base" hangingPunct="0">
      <a:spcBef>
        <a:spcPct val="0"/>
      </a:spcBef>
      <a:spcAft>
        <a:spcPct val="0"/>
      </a:spcAft>
      <a:defRPr kern="1200">
        <a:solidFill>
          <a:schemeClr val="tx1"/>
        </a:solidFill>
        <a:latin typeface="Verdana" pitchFamily="34" charset="0"/>
        <a:ea typeface="ヒラギノ角ゴ Pro W3"/>
        <a:cs typeface="ヒラギノ角ゴ Pro W3"/>
      </a:defRPr>
    </a:lvl5pPr>
    <a:lvl6pPr marL="2286000" algn="r" defTabSz="914400" rtl="1" eaLnBrk="1" latinLnBrk="0" hangingPunct="1">
      <a:defRPr kern="1200">
        <a:solidFill>
          <a:schemeClr val="tx1"/>
        </a:solidFill>
        <a:latin typeface="Verdana" pitchFamily="34" charset="0"/>
        <a:ea typeface="ヒラギノ角ゴ Pro W3"/>
        <a:cs typeface="ヒラギノ角ゴ Pro W3"/>
      </a:defRPr>
    </a:lvl6pPr>
    <a:lvl7pPr marL="2743200" algn="r" defTabSz="914400" rtl="1" eaLnBrk="1" latinLnBrk="0" hangingPunct="1">
      <a:defRPr kern="1200">
        <a:solidFill>
          <a:schemeClr val="tx1"/>
        </a:solidFill>
        <a:latin typeface="Verdana" pitchFamily="34" charset="0"/>
        <a:ea typeface="ヒラギノ角ゴ Pro W3"/>
        <a:cs typeface="ヒラギノ角ゴ Pro W3"/>
      </a:defRPr>
    </a:lvl7pPr>
    <a:lvl8pPr marL="3200400" algn="r" defTabSz="914400" rtl="1" eaLnBrk="1" latinLnBrk="0" hangingPunct="1">
      <a:defRPr kern="1200">
        <a:solidFill>
          <a:schemeClr val="tx1"/>
        </a:solidFill>
        <a:latin typeface="Verdana" pitchFamily="34" charset="0"/>
        <a:ea typeface="ヒラギノ角ゴ Pro W3"/>
        <a:cs typeface="ヒラギノ角ゴ Pro W3"/>
      </a:defRPr>
    </a:lvl8pPr>
    <a:lvl9pPr marL="3657600" algn="r" defTabSz="914400" rtl="1" eaLnBrk="1" latinLnBrk="0" hangingPunct="1">
      <a:defRPr kern="1200">
        <a:solidFill>
          <a:schemeClr val="tx1"/>
        </a:solidFill>
        <a:latin typeface="Verdana" pitchFamily="34" charset="0"/>
        <a:ea typeface="ヒラギノ角ゴ Pro W3"/>
        <a:cs typeface="ヒラギノ角ゴ Pro W3"/>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9F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981" autoAdjust="0"/>
    <p:restoredTop sz="82183" autoAdjust="0"/>
  </p:normalViewPr>
  <p:slideViewPr>
    <p:cSldViewPr>
      <p:cViewPr varScale="1">
        <p:scale>
          <a:sx n="61" d="100"/>
          <a:sy n="61" d="100"/>
        </p:scale>
        <p:origin x="690" y="48"/>
      </p:cViewPr>
      <p:guideLst>
        <p:guide orient="horz" pos="2160"/>
        <p:guide pos="3840"/>
      </p:guideLst>
    </p:cSldViewPr>
  </p:slideViewPr>
  <p:notesTextViewPr>
    <p:cViewPr>
      <p:scale>
        <a:sx n="150" d="100"/>
        <a:sy n="150" d="100"/>
      </p:scale>
      <p:origin x="0" y="0"/>
    </p:cViewPr>
  </p:notesTextViewPr>
  <p:sorterViewPr>
    <p:cViewPr>
      <p:scale>
        <a:sx n="100" d="100"/>
        <a:sy n="100" d="100"/>
      </p:scale>
      <p:origin x="0" y="446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D6D3C4-3D2D-4F67-922A-669C7AADCBC9}"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7ABD3D81-A549-4134-ACA5-433D5136CF11}">
      <dgm:prSet phldrT="[Text]" custT="1"/>
      <dgm:spPr>
        <a:solidFill>
          <a:schemeClr val="bg1"/>
        </a:solidFill>
        <a:ln>
          <a:solidFill>
            <a:srgbClr val="0070C0"/>
          </a:solidFill>
        </a:ln>
      </dgm:spPr>
      <dgm:t>
        <a:bodyPr/>
        <a:lstStyle/>
        <a:p>
          <a:pPr algn="l" rtl="1"/>
          <a:r>
            <a:rPr lang="en-US" sz="2800" b="1" dirty="0" smtClean="0">
              <a:solidFill>
                <a:schemeClr val="tx1"/>
              </a:solidFill>
            </a:rPr>
            <a:t>Maintaining Productivity</a:t>
          </a:r>
          <a:endParaRPr lang="ar-SA" sz="2800" b="1" dirty="0">
            <a:solidFill>
              <a:schemeClr val="tx1"/>
            </a:solidFill>
          </a:endParaRPr>
        </a:p>
      </dgm:t>
    </dgm:pt>
    <dgm:pt modelId="{72B4BF43-62B4-495E-A3D8-048E26496F08}" type="parTrans" cxnId="{5FA651F3-186A-44D7-A9FF-B8441B23C37C}">
      <dgm:prSet/>
      <dgm:spPr/>
      <dgm:t>
        <a:bodyPr/>
        <a:lstStyle/>
        <a:p>
          <a:pPr algn="l" rtl="1"/>
          <a:endParaRPr lang="ar-SA"/>
        </a:p>
      </dgm:t>
    </dgm:pt>
    <dgm:pt modelId="{A3F76E8B-3BDB-4096-A020-45F1EAC818BF}" type="sibTrans" cxnId="{5FA651F3-186A-44D7-A9FF-B8441B23C37C}">
      <dgm:prSet/>
      <dgm:spPr/>
      <dgm:t>
        <a:bodyPr/>
        <a:lstStyle/>
        <a:p>
          <a:pPr algn="l" rtl="1"/>
          <a:endParaRPr lang="ar-SA"/>
        </a:p>
      </dgm:t>
    </dgm:pt>
    <dgm:pt modelId="{057D9371-146D-4634-9AAF-7B2A802DD6CE}">
      <dgm:prSet phldrT="[Text]" phldr="1"/>
      <dgm:spPr/>
      <dgm:t>
        <a:bodyPr/>
        <a:lstStyle/>
        <a:p>
          <a:pPr algn="l" rtl="1"/>
          <a:endParaRPr lang="ar-SA"/>
        </a:p>
      </dgm:t>
    </dgm:pt>
    <dgm:pt modelId="{415FC355-E0B0-412E-AEC7-D7C12BE5F176}" type="parTrans" cxnId="{2B983458-32CA-4D7B-8924-535041175EF6}">
      <dgm:prSet/>
      <dgm:spPr/>
      <dgm:t>
        <a:bodyPr/>
        <a:lstStyle/>
        <a:p>
          <a:pPr algn="l" rtl="1"/>
          <a:endParaRPr lang="ar-SA"/>
        </a:p>
      </dgm:t>
    </dgm:pt>
    <dgm:pt modelId="{B6B95E1D-5327-4ABE-9FDF-41F12A855F49}" type="sibTrans" cxnId="{2B983458-32CA-4D7B-8924-535041175EF6}">
      <dgm:prSet/>
      <dgm:spPr/>
      <dgm:t>
        <a:bodyPr/>
        <a:lstStyle/>
        <a:p>
          <a:pPr algn="l" rtl="1"/>
          <a:endParaRPr lang="ar-SA"/>
        </a:p>
      </dgm:t>
    </dgm:pt>
    <dgm:pt modelId="{51389E18-AF58-428E-A663-FC662A5D89D4}">
      <dgm:prSet phldrT="[Text]" custT="1"/>
      <dgm:spPr>
        <a:solidFill>
          <a:schemeClr val="bg1"/>
        </a:solidFill>
        <a:ln>
          <a:solidFill>
            <a:srgbClr val="0070C0"/>
          </a:solidFill>
        </a:ln>
      </dgm:spPr>
      <dgm:t>
        <a:bodyPr/>
        <a:lstStyle/>
        <a:p>
          <a:pPr algn="l" rtl="1"/>
          <a:r>
            <a:rPr lang="en-US" sz="2800" b="1" dirty="0" smtClean="0">
              <a:solidFill>
                <a:schemeClr val="tx1"/>
              </a:solidFill>
            </a:rPr>
            <a:t>Ensuring Continuity</a:t>
          </a:r>
          <a:endParaRPr lang="ar-SA" sz="2800" b="1" dirty="0">
            <a:solidFill>
              <a:schemeClr val="tx1"/>
            </a:solidFill>
          </a:endParaRPr>
        </a:p>
      </dgm:t>
    </dgm:pt>
    <dgm:pt modelId="{FBC4B176-21B4-4EDC-A3B2-A60328EE071D}" type="parTrans" cxnId="{E878F26C-F1A0-42C1-B852-F86902EDFF90}">
      <dgm:prSet/>
      <dgm:spPr/>
      <dgm:t>
        <a:bodyPr/>
        <a:lstStyle/>
        <a:p>
          <a:pPr algn="l" rtl="1"/>
          <a:endParaRPr lang="ar-SA"/>
        </a:p>
      </dgm:t>
    </dgm:pt>
    <dgm:pt modelId="{A51D59CE-387D-4BF0-ABAB-4DB8FC757465}" type="sibTrans" cxnId="{E878F26C-F1A0-42C1-B852-F86902EDFF90}">
      <dgm:prSet/>
      <dgm:spPr/>
      <dgm:t>
        <a:bodyPr/>
        <a:lstStyle/>
        <a:p>
          <a:pPr algn="l" rtl="1"/>
          <a:endParaRPr lang="ar-SA"/>
        </a:p>
      </dgm:t>
    </dgm:pt>
    <dgm:pt modelId="{48D8D37C-4792-4C07-B999-70930DAD3509}">
      <dgm:prSet/>
      <dgm:spPr>
        <a:solidFill>
          <a:schemeClr val="bg1"/>
        </a:solidFill>
        <a:ln>
          <a:solidFill>
            <a:srgbClr val="0070C0"/>
          </a:solidFill>
        </a:ln>
      </dgm:spPr>
      <dgm:t>
        <a:bodyPr/>
        <a:lstStyle/>
        <a:p>
          <a:pPr algn="l" rtl="1"/>
          <a:r>
            <a:rPr lang="en-US" b="1" dirty="0" smtClean="0">
              <a:solidFill>
                <a:schemeClr val="tx1"/>
              </a:solidFill>
            </a:rPr>
            <a:t>Loss Prevention</a:t>
          </a:r>
          <a:endParaRPr lang="ar-SA" b="1" dirty="0">
            <a:solidFill>
              <a:schemeClr val="tx1"/>
            </a:solidFill>
          </a:endParaRPr>
        </a:p>
      </dgm:t>
    </dgm:pt>
    <dgm:pt modelId="{1109DD90-A8ED-4440-B65C-64C5017DA635}" type="parTrans" cxnId="{052ECC2A-17FD-40D4-BCD5-820D4B4E85FB}">
      <dgm:prSet/>
      <dgm:spPr/>
      <dgm:t>
        <a:bodyPr/>
        <a:lstStyle/>
        <a:p>
          <a:pPr algn="l" rtl="1"/>
          <a:endParaRPr lang="ar-SA"/>
        </a:p>
      </dgm:t>
    </dgm:pt>
    <dgm:pt modelId="{25CF0B44-1FF9-4E5B-91EA-9646686E6F48}" type="sibTrans" cxnId="{052ECC2A-17FD-40D4-BCD5-820D4B4E85FB}">
      <dgm:prSet/>
      <dgm:spPr/>
      <dgm:t>
        <a:bodyPr/>
        <a:lstStyle/>
        <a:p>
          <a:pPr algn="l" rtl="1"/>
          <a:endParaRPr lang="ar-SA"/>
        </a:p>
      </dgm:t>
    </dgm:pt>
    <dgm:pt modelId="{7721A67F-5A35-4CF8-9649-C9CDABBDC3EC}" type="pres">
      <dgm:prSet presAssocID="{9AD6D3C4-3D2D-4F67-922A-669C7AADCBC9}" presName="linear" presStyleCnt="0">
        <dgm:presLayoutVars>
          <dgm:animLvl val="lvl"/>
          <dgm:resizeHandles val="exact"/>
        </dgm:presLayoutVars>
      </dgm:prSet>
      <dgm:spPr/>
      <dgm:t>
        <a:bodyPr/>
        <a:lstStyle/>
        <a:p>
          <a:pPr rtl="1"/>
          <a:endParaRPr lang="ar-SA"/>
        </a:p>
      </dgm:t>
    </dgm:pt>
    <dgm:pt modelId="{3F7B8DB0-817C-459E-868D-7FF0E7A6961B}" type="pres">
      <dgm:prSet presAssocID="{48D8D37C-4792-4C07-B999-70930DAD3509}" presName="parentText" presStyleLbl="node1" presStyleIdx="0" presStyleCnt="3">
        <dgm:presLayoutVars>
          <dgm:chMax val="0"/>
          <dgm:bulletEnabled val="1"/>
        </dgm:presLayoutVars>
      </dgm:prSet>
      <dgm:spPr/>
      <dgm:t>
        <a:bodyPr/>
        <a:lstStyle/>
        <a:p>
          <a:pPr rtl="1"/>
          <a:endParaRPr lang="ar-SA"/>
        </a:p>
      </dgm:t>
    </dgm:pt>
    <dgm:pt modelId="{CFEECF2F-EE9D-4D3D-AAFA-CC7E979DB1D3}" type="pres">
      <dgm:prSet presAssocID="{25CF0B44-1FF9-4E5B-91EA-9646686E6F48}" presName="spacer" presStyleCnt="0"/>
      <dgm:spPr/>
    </dgm:pt>
    <dgm:pt modelId="{F3E4A104-3485-4D75-8681-307D3C9F8A12}" type="pres">
      <dgm:prSet presAssocID="{7ABD3D81-A549-4134-ACA5-433D5136CF11}" presName="parentText" presStyleLbl="node1" presStyleIdx="1" presStyleCnt="3" custLinFactNeighborY="-11910">
        <dgm:presLayoutVars>
          <dgm:chMax val="0"/>
          <dgm:bulletEnabled val="1"/>
        </dgm:presLayoutVars>
      </dgm:prSet>
      <dgm:spPr/>
      <dgm:t>
        <a:bodyPr/>
        <a:lstStyle/>
        <a:p>
          <a:pPr rtl="1"/>
          <a:endParaRPr lang="ar-SA"/>
        </a:p>
      </dgm:t>
    </dgm:pt>
    <dgm:pt modelId="{AF3B56B3-4496-4F84-9775-B3E20969385F}" type="pres">
      <dgm:prSet presAssocID="{7ABD3D81-A549-4134-ACA5-433D5136CF11}" presName="childText" presStyleLbl="revTx" presStyleIdx="0" presStyleCnt="1">
        <dgm:presLayoutVars>
          <dgm:bulletEnabled val="1"/>
        </dgm:presLayoutVars>
      </dgm:prSet>
      <dgm:spPr/>
      <dgm:t>
        <a:bodyPr/>
        <a:lstStyle/>
        <a:p>
          <a:pPr rtl="1"/>
          <a:endParaRPr lang="ar-SA"/>
        </a:p>
      </dgm:t>
    </dgm:pt>
    <dgm:pt modelId="{E37AEA42-2AD0-438A-AC12-6BA8EC3334FF}" type="pres">
      <dgm:prSet presAssocID="{51389E18-AF58-428E-A663-FC662A5D89D4}" presName="parentText" presStyleLbl="node1" presStyleIdx="2" presStyleCnt="3" custLinFactY="-2323" custLinFactNeighborY="-100000">
        <dgm:presLayoutVars>
          <dgm:chMax val="0"/>
          <dgm:bulletEnabled val="1"/>
        </dgm:presLayoutVars>
      </dgm:prSet>
      <dgm:spPr/>
      <dgm:t>
        <a:bodyPr/>
        <a:lstStyle/>
        <a:p>
          <a:pPr rtl="1"/>
          <a:endParaRPr lang="ar-SA"/>
        </a:p>
      </dgm:t>
    </dgm:pt>
  </dgm:ptLst>
  <dgm:cxnLst>
    <dgm:cxn modelId="{23AD765C-B0E7-4390-838E-E329FA4A4C1C}" type="presOf" srcId="{7ABD3D81-A549-4134-ACA5-433D5136CF11}" destId="{F3E4A104-3485-4D75-8681-307D3C9F8A12}" srcOrd="0" destOrd="0" presId="urn:microsoft.com/office/officeart/2005/8/layout/vList2"/>
    <dgm:cxn modelId="{E878F26C-F1A0-42C1-B852-F86902EDFF90}" srcId="{9AD6D3C4-3D2D-4F67-922A-669C7AADCBC9}" destId="{51389E18-AF58-428E-A663-FC662A5D89D4}" srcOrd="2" destOrd="0" parTransId="{FBC4B176-21B4-4EDC-A3B2-A60328EE071D}" sibTransId="{A51D59CE-387D-4BF0-ABAB-4DB8FC757465}"/>
    <dgm:cxn modelId="{04B0E8C0-70C6-42EF-B768-6234F5468BAF}" type="presOf" srcId="{48D8D37C-4792-4C07-B999-70930DAD3509}" destId="{3F7B8DB0-817C-459E-868D-7FF0E7A6961B}" srcOrd="0" destOrd="0" presId="urn:microsoft.com/office/officeart/2005/8/layout/vList2"/>
    <dgm:cxn modelId="{563CB635-0C77-4E98-A853-8B8780791A07}" type="presOf" srcId="{057D9371-146D-4634-9AAF-7B2A802DD6CE}" destId="{AF3B56B3-4496-4F84-9775-B3E20969385F}" srcOrd="0" destOrd="0" presId="urn:microsoft.com/office/officeart/2005/8/layout/vList2"/>
    <dgm:cxn modelId="{32E7A52F-1C92-4C4E-88A7-BD1D89EB798E}" type="presOf" srcId="{9AD6D3C4-3D2D-4F67-922A-669C7AADCBC9}" destId="{7721A67F-5A35-4CF8-9649-C9CDABBDC3EC}" srcOrd="0" destOrd="0" presId="urn:microsoft.com/office/officeart/2005/8/layout/vList2"/>
    <dgm:cxn modelId="{5FA651F3-186A-44D7-A9FF-B8441B23C37C}" srcId="{9AD6D3C4-3D2D-4F67-922A-669C7AADCBC9}" destId="{7ABD3D81-A549-4134-ACA5-433D5136CF11}" srcOrd="1" destOrd="0" parTransId="{72B4BF43-62B4-495E-A3D8-048E26496F08}" sibTransId="{A3F76E8B-3BDB-4096-A020-45F1EAC818BF}"/>
    <dgm:cxn modelId="{2B983458-32CA-4D7B-8924-535041175EF6}" srcId="{7ABD3D81-A549-4134-ACA5-433D5136CF11}" destId="{057D9371-146D-4634-9AAF-7B2A802DD6CE}" srcOrd="0" destOrd="0" parTransId="{415FC355-E0B0-412E-AEC7-D7C12BE5F176}" sibTransId="{B6B95E1D-5327-4ABE-9FDF-41F12A855F49}"/>
    <dgm:cxn modelId="{FF9033B6-D6DE-496A-B19D-1F810D3734B4}" type="presOf" srcId="{51389E18-AF58-428E-A663-FC662A5D89D4}" destId="{E37AEA42-2AD0-438A-AC12-6BA8EC3334FF}" srcOrd="0" destOrd="0" presId="urn:microsoft.com/office/officeart/2005/8/layout/vList2"/>
    <dgm:cxn modelId="{052ECC2A-17FD-40D4-BCD5-820D4B4E85FB}" srcId="{9AD6D3C4-3D2D-4F67-922A-669C7AADCBC9}" destId="{48D8D37C-4792-4C07-B999-70930DAD3509}" srcOrd="0" destOrd="0" parTransId="{1109DD90-A8ED-4440-B65C-64C5017DA635}" sibTransId="{25CF0B44-1FF9-4E5B-91EA-9646686E6F48}"/>
    <dgm:cxn modelId="{7AF7B041-CAD0-45C2-8963-B9078FC10263}" type="presParOf" srcId="{7721A67F-5A35-4CF8-9649-C9CDABBDC3EC}" destId="{3F7B8DB0-817C-459E-868D-7FF0E7A6961B}" srcOrd="0" destOrd="0" presId="urn:microsoft.com/office/officeart/2005/8/layout/vList2"/>
    <dgm:cxn modelId="{720CA8F7-6DDF-49B7-A4C2-458069D73544}" type="presParOf" srcId="{7721A67F-5A35-4CF8-9649-C9CDABBDC3EC}" destId="{CFEECF2F-EE9D-4D3D-AAFA-CC7E979DB1D3}" srcOrd="1" destOrd="0" presId="urn:microsoft.com/office/officeart/2005/8/layout/vList2"/>
    <dgm:cxn modelId="{FD8CB0DD-4332-45BB-81F4-AEF1009E289B}" type="presParOf" srcId="{7721A67F-5A35-4CF8-9649-C9CDABBDC3EC}" destId="{F3E4A104-3485-4D75-8681-307D3C9F8A12}" srcOrd="2" destOrd="0" presId="urn:microsoft.com/office/officeart/2005/8/layout/vList2"/>
    <dgm:cxn modelId="{986E32FF-7F46-4674-8D2B-E4A2FF668789}" type="presParOf" srcId="{7721A67F-5A35-4CF8-9649-C9CDABBDC3EC}" destId="{AF3B56B3-4496-4F84-9775-B3E20969385F}" srcOrd="3" destOrd="0" presId="urn:microsoft.com/office/officeart/2005/8/layout/vList2"/>
    <dgm:cxn modelId="{DBAF9798-7CDF-4E41-B204-781BE4EBBEDB}" type="presParOf" srcId="{7721A67F-5A35-4CF8-9649-C9CDABBDC3EC}" destId="{E37AEA42-2AD0-438A-AC12-6BA8EC3334FF}"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AD6D3C4-3D2D-4F67-922A-669C7AADCBC9}"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7ABD3D81-A549-4134-ACA5-433D5136CF11}">
      <dgm:prSet phldrT="[Text]" custT="1"/>
      <dgm:spPr>
        <a:solidFill>
          <a:schemeClr val="bg1"/>
        </a:solidFill>
        <a:ln>
          <a:solidFill>
            <a:srgbClr val="0070C0"/>
          </a:solidFill>
        </a:ln>
      </dgm:spPr>
      <dgm:t>
        <a:bodyPr/>
        <a:lstStyle/>
        <a:p>
          <a:pPr algn="l" rtl="1"/>
          <a:r>
            <a:rPr lang="en-US" sz="2800" b="1" dirty="0" smtClean="0">
              <a:solidFill>
                <a:schemeClr val="tx1"/>
              </a:solidFill>
            </a:rPr>
            <a:t>Impactful</a:t>
          </a:r>
          <a:endParaRPr lang="ar-SA" sz="2800" b="1" dirty="0">
            <a:solidFill>
              <a:schemeClr val="tx1"/>
            </a:solidFill>
          </a:endParaRPr>
        </a:p>
      </dgm:t>
    </dgm:pt>
    <dgm:pt modelId="{72B4BF43-62B4-495E-A3D8-048E26496F08}" type="parTrans" cxnId="{5FA651F3-186A-44D7-A9FF-B8441B23C37C}">
      <dgm:prSet/>
      <dgm:spPr/>
      <dgm:t>
        <a:bodyPr/>
        <a:lstStyle/>
        <a:p>
          <a:pPr algn="l" rtl="1"/>
          <a:endParaRPr lang="ar-SA"/>
        </a:p>
      </dgm:t>
    </dgm:pt>
    <dgm:pt modelId="{A3F76E8B-3BDB-4096-A020-45F1EAC818BF}" type="sibTrans" cxnId="{5FA651F3-186A-44D7-A9FF-B8441B23C37C}">
      <dgm:prSet/>
      <dgm:spPr/>
      <dgm:t>
        <a:bodyPr/>
        <a:lstStyle/>
        <a:p>
          <a:pPr algn="l" rtl="1"/>
          <a:endParaRPr lang="ar-SA"/>
        </a:p>
      </dgm:t>
    </dgm:pt>
    <dgm:pt modelId="{51389E18-AF58-428E-A663-FC662A5D89D4}">
      <dgm:prSet phldrT="[Text]" custT="1"/>
      <dgm:spPr>
        <a:solidFill>
          <a:schemeClr val="bg1"/>
        </a:solidFill>
        <a:ln>
          <a:solidFill>
            <a:srgbClr val="0070C0"/>
          </a:solidFill>
        </a:ln>
      </dgm:spPr>
      <dgm:t>
        <a:bodyPr/>
        <a:lstStyle/>
        <a:p>
          <a:pPr algn="l" rtl="1"/>
          <a:r>
            <a:rPr lang="en-US" sz="2800" b="1" dirty="0" smtClean="0">
              <a:solidFill>
                <a:schemeClr val="tx1"/>
              </a:solidFill>
            </a:rPr>
            <a:t>Revenue-informed</a:t>
          </a:r>
          <a:endParaRPr lang="ar-SA" sz="2800" b="1" dirty="0">
            <a:solidFill>
              <a:schemeClr val="tx1"/>
            </a:solidFill>
          </a:endParaRPr>
        </a:p>
      </dgm:t>
    </dgm:pt>
    <dgm:pt modelId="{FBC4B176-21B4-4EDC-A3B2-A60328EE071D}" type="parTrans" cxnId="{E878F26C-F1A0-42C1-B852-F86902EDFF90}">
      <dgm:prSet/>
      <dgm:spPr/>
      <dgm:t>
        <a:bodyPr/>
        <a:lstStyle/>
        <a:p>
          <a:pPr algn="l" rtl="1"/>
          <a:endParaRPr lang="ar-SA"/>
        </a:p>
      </dgm:t>
    </dgm:pt>
    <dgm:pt modelId="{A51D59CE-387D-4BF0-ABAB-4DB8FC757465}" type="sibTrans" cxnId="{E878F26C-F1A0-42C1-B852-F86902EDFF90}">
      <dgm:prSet/>
      <dgm:spPr/>
      <dgm:t>
        <a:bodyPr/>
        <a:lstStyle/>
        <a:p>
          <a:pPr algn="l" rtl="1"/>
          <a:endParaRPr lang="ar-SA"/>
        </a:p>
      </dgm:t>
    </dgm:pt>
    <dgm:pt modelId="{48D8D37C-4792-4C07-B999-70930DAD3509}">
      <dgm:prSet custT="1"/>
      <dgm:spPr>
        <a:solidFill>
          <a:schemeClr val="bg1"/>
        </a:solidFill>
        <a:ln>
          <a:solidFill>
            <a:srgbClr val="0070C0"/>
          </a:solidFill>
        </a:ln>
      </dgm:spPr>
      <dgm:t>
        <a:bodyPr/>
        <a:lstStyle/>
        <a:p>
          <a:pPr algn="l" rtl="1"/>
          <a:r>
            <a:rPr lang="en-US" sz="2800" b="1" dirty="0" smtClean="0">
              <a:solidFill>
                <a:schemeClr val="tx1"/>
              </a:solidFill>
            </a:rPr>
            <a:t>Innovative</a:t>
          </a:r>
          <a:endParaRPr lang="ar-SA" sz="2800" b="1" dirty="0">
            <a:solidFill>
              <a:schemeClr val="tx1"/>
            </a:solidFill>
          </a:endParaRPr>
        </a:p>
      </dgm:t>
    </dgm:pt>
    <dgm:pt modelId="{1109DD90-A8ED-4440-B65C-64C5017DA635}" type="parTrans" cxnId="{052ECC2A-17FD-40D4-BCD5-820D4B4E85FB}">
      <dgm:prSet/>
      <dgm:spPr/>
      <dgm:t>
        <a:bodyPr/>
        <a:lstStyle/>
        <a:p>
          <a:pPr algn="l" rtl="1"/>
          <a:endParaRPr lang="ar-SA"/>
        </a:p>
      </dgm:t>
    </dgm:pt>
    <dgm:pt modelId="{25CF0B44-1FF9-4E5B-91EA-9646686E6F48}" type="sibTrans" cxnId="{052ECC2A-17FD-40D4-BCD5-820D4B4E85FB}">
      <dgm:prSet/>
      <dgm:spPr/>
      <dgm:t>
        <a:bodyPr/>
        <a:lstStyle/>
        <a:p>
          <a:pPr algn="l" rtl="1"/>
          <a:endParaRPr lang="ar-SA"/>
        </a:p>
      </dgm:t>
    </dgm:pt>
    <dgm:pt modelId="{318644F6-B990-4309-8C1B-8AFFA7FE4EC7}">
      <dgm:prSet custT="1"/>
      <dgm:spPr>
        <a:solidFill>
          <a:schemeClr val="bg1"/>
        </a:solidFill>
        <a:ln>
          <a:solidFill>
            <a:srgbClr val="0070C0"/>
          </a:solidFill>
        </a:ln>
      </dgm:spPr>
      <dgm:t>
        <a:bodyPr/>
        <a:lstStyle/>
        <a:p>
          <a:pPr algn="l" rtl="1"/>
          <a:r>
            <a:rPr lang="en-US" sz="2800" b="1" dirty="0" smtClean="0">
              <a:solidFill>
                <a:schemeClr val="tx1"/>
              </a:solidFill>
            </a:rPr>
            <a:t>Investment</a:t>
          </a:r>
          <a:endParaRPr lang="ar-SA" sz="2800" b="1" dirty="0">
            <a:solidFill>
              <a:schemeClr val="tx1"/>
            </a:solidFill>
          </a:endParaRPr>
        </a:p>
      </dgm:t>
    </dgm:pt>
    <dgm:pt modelId="{5832367E-DD73-4EFF-A563-4B341378FD44}" type="parTrans" cxnId="{3916EF33-94C9-4777-9474-28DDF5CACC40}">
      <dgm:prSet/>
      <dgm:spPr/>
      <dgm:t>
        <a:bodyPr/>
        <a:lstStyle/>
        <a:p>
          <a:pPr rtl="1"/>
          <a:endParaRPr lang="ar-SA"/>
        </a:p>
      </dgm:t>
    </dgm:pt>
    <dgm:pt modelId="{16DC61D7-026C-4964-9945-4DACE3E24A25}" type="sibTrans" cxnId="{3916EF33-94C9-4777-9474-28DDF5CACC40}">
      <dgm:prSet/>
      <dgm:spPr/>
      <dgm:t>
        <a:bodyPr/>
        <a:lstStyle/>
        <a:p>
          <a:pPr rtl="1"/>
          <a:endParaRPr lang="ar-SA"/>
        </a:p>
      </dgm:t>
    </dgm:pt>
    <dgm:pt modelId="{7721A67F-5A35-4CF8-9649-C9CDABBDC3EC}" type="pres">
      <dgm:prSet presAssocID="{9AD6D3C4-3D2D-4F67-922A-669C7AADCBC9}" presName="linear" presStyleCnt="0">
        <dgm:presLayoutVars>
          <dgm:animLvl val="lvl"/>
          <dgm:resizeHandles val="exact"/>
        </dgm:presLayoutVars>
      </dgm:prSet>
      <dgm:spPr/>
      <dgm:t>
        <a:bodyPr/>
        <a:lstStyle/>
        <a:p>
          <a:pPr rtl="1"/>
          <a:endParaRPr lang="ar-SA"/>
        </a:p>
      </dgm:t>
    </dgm:pt>
    <dgm:pt modelId="{3F7B8DB0-817C-459E-868D-7FF0E7A6961B}" type="pres">
      <dgm:prSet presAssocID="{48D8D37C-4792-4C07-B999-70930DAD3509}" presName="parentText" presStyleLbl="node1" presStyleIdx="0" presStyleCnt="4" custLinFactNeighborX="-1550">
        <dgm:presLayoutVars>
          <dgm:chMax val="0"/>
          <dgm:bulletEnabled val="1"/>
        </dgm:presLayoutVars>
      </dgm:prSet>
      <dgm:spPr/>
      <dgm:t>
        <a:bodyPr/>
        <a:lstStyle/>
        <a:p>
          <a:pPr rtl="1"/>
          <a:endParaRPr lang="ar-SA"/>
        </a:p>
      </dgm:t>
    </dgm:pt>
    <dgm:pt modelId="{CFEECF2F-EE9D-4D3D-AAFA-CC7E979DB1D3}" type="pres">
      <dgm:prSet presAssocID="{25CF0B44-1FF9-4E5B-91EA-9646686E6F48}" presName="spacer" presStyleCnt="0"/>
      <dgm:spPr/>
    </dgm:pt>
    <dgm:pt modelId="{F3E4A104-3485-4D75-8681-307D3C9F8A12}" type="pres">
      <dgm:prSet presAssocID="{7ABD3D81-A549-4134-ACA5-433D5136CF11}" presName="parentText" presStyleLbl="node1" presStyleIdx="1" presStyleCnt="4" custLinFactNeighborY="-50578">
        <dgm:presLayoutVars>
          <dgm:chMax val="0"/>
          <dgm:bulletEnabled val="1"/>
        </dgm:presLayoutVars>
      </dgm:prSet>
      <dgm:spPr/>
      <dgm:t>
        <a:bodyPr/>
        <a:lstStyle/>
        <a:p>
          <a:pPr rtl="1"/>
          <a:endParaRPr lang="ar-SA"/>
        </a:p>
      </dgm:t>
    </dgm:pt>
    <dgm:pt modelId="{1914DA60-789B-4FCB-9D90-F9D5BD60BCD3}" type="pres">
      <dgm:prSet presAssocID="{A3F76E8B-3BDB-4096-A020-45F1EAC818BF}" presName="spacer" presStyleCnt="0"/>
      <dgm:spPr/>
    </dgm:pt>
    <dgm:pt modelId="{E37AEA42-2AD0-438A-AC12-6BA8EC3334FF}" type="pres">
      <dgm:prSet presAssocID="{51389E18-AF58-428E-A663-FC662A5D89D4}" presName="parentText" presStyleLbl="node1" presStyleIdx="2" presStyleCnt="4" custLinFactY="-2323" custLinFactNeighborY="-100000">
        <dgm:presLayoutVars>
          <dgm:chMax val="0"/>
          <dgm:bulletEnabled val="1"/>
        </dgm:presLayoutVars>
      </dgm:prSet>
      <dgm:spPr/>
      <dgm:t>
        <a:bodyPr/>
        <a:lstStyle/>
        <a:p>
          <a:pPr rtl="1"/>
          <a:endParaRPr lang="ar-SA"/>
        </a:p>
      </dgm:t>
    </dgm:pt>
    <dgm:pt modelId="{79956C68-B74C-4A55-8CFF-847745D9E80C}" type="pres">
      <dgm:prSet presAssocID="{A51D59CE-387D-4BF0-ABAB-4DB8FC757465}" presName="spacer" presStyleCnt="0"/>
      <dgm:spPr/>
    </dgm:pt>
    <dgm:pt modelId="{392936EB-0FF5-4B8E-B952-F67C2F225E0D}" type="pres">
      <dgm:prSet presAssocID="{318644F6-B990-4309-8C1B-8AFFA7FE4EC7}" presName="parentText" presStyleLbl="node1" presStyleIdx="3" presStyleCnt="4" custLinFactY="-6282" custLinFactNeighborY="-100000">
        <dgm:presLayoutVars>
          <dgm:chMax val="0"/>
          <dgm:bulletEnabled val="1"/>
        </dgm:presLayoutVars>
      </dgm:prSet>
      <dgm:spPr/>
      <dgm:t>
        <a:bodyPr/>
        <a:lstStyle/>
        <a:p>
          <a:pPr rtl="1"/>
          <a:endParaRPr lang="ar-SA"/>
        </a:p>
      </dgm:t>
    </dgm:pt>
  </dgm:ptLst>
  <dgm:cxnLst>
    <dgm:cxn modelId="{5FA651F3-186A-44D7-A9FF-B8441B23C37C}" srcId="{9AD6D3C4-3D2D-4F67-922A-669C7AADCBC9}" destId="{7ABD3D81-A549-4134-ACA5-433D5136CF11}" srcOrd="1" destOrd="0" parTransId="{72B4BF43-62B4-495E-A3D8-048E26496F08}" sibTransId="{A3F76E8B-3BDB-4096-A020-45F1EAC818BF}"/>
    <dgm:cxn modelId="{38B3B568-1F09-47AC-91AE-8195D3634881}" type="presOf" srcId="{318644F6-B990-4309-8C1B-8AFFA7FE4EC7}" destId="{392936EB-0FF5-4B8E-B952-F67C2F225E0D}" srcOrd="0" destOrd="0" presId="urn:microsoft.com/office/officeart/2005/8/layout/vList2"/>
    <dgm:cxn modelId="{052ECC2A-17FD-40D4-BCD5-820D4B4E85FB}" srcId="{9AD6D3C4-3D2D-4F67-922A-669C7AADCBC9}" destId="{48D8D37C-4792-4C07-B999-70930DAD3509}" srcOrd="0" destOrd="0" parTransId="{1109DD90-A8ED-4440-B65C-64C5017DA635}" sibTransId="{25CF0B44-1FF9-4E5B-91EA-9646686E6F48}"/>
    <dgm:cxn modelId="{E878F26C-F1A0-42C1-B852-F86902EDFF90}" srcId="{9AD6D3C4-3D2D-4F67-922A-669C7AADCBC9}" destId="{51389E18-AF58-428E-A663-FC662A5D89D4}" srcOrd="2" destOrd="0" parTransId="{FBC4B176-21B4-4EDC-A3B2-A60328EE071D}" sibTransId="{A51D59CE-387D-4BF0-ABAB-4DB8FC757465}"/>
    <dgm:cxn modelId="{3DECF854-4FCC-4F05-8092-ABC50F422794}" type="presOf" srcId="{51389E18-AF58-428E-A663-FC662A5D89D4}" destId="{E37AEA42-2AD0-438A-AC12-6BA8EC3334FF}" srcOrd="0" destOrd="0" presId="urn:microsoft.com/office/officeart/2005/8/layout/vList2"/>
    <dgm:cxn modelId="{80B04A2D-B92F-4C4D-9BD1-47996EB3E217}" type="presOf" srcId="{9AD6D3C4-3D2D-4F67-922A-669C7AADCBC9}" destId="{7721A67F-5A35-4CF8-9649-C9CDABBDC3EC}" srcOrd="0" destOrd="0" presId="urn:microsoft.com/office/officeart/2005/8/layout/vList2"/>
    <dgm:cxn modelId="{3916EF33-94C9-4777-9474-28DDF5CACC40}" srcId="{9AD6D3C4-3D2D-4F67-922A-669C7AADCBC9}" destId="{318644F6-B990-4309-8C1B-8AFFA7FE4EC7}" srcOrd="3" destOrd="0" parTransId="{5832367E-DD73-4EFF-A563-4B341378FD44}" sibTransId="{16DC61D7-026C-4964-9945-4DACE3E24A25}"/>
    <dgm:cxn modelId="{239DADEE-C46D-4852-A456-1C021FA518FE}" type="presOf" srcId="{7ABD3D81-A549-4134-ACA5-433D5136CF11}" destId="{F3E4A104-3485-4D75-8681-307D3C9F8A12}" srcOrd="0" destOrd="0" presId="urn:microsoft.com/office/officeart/2005/8/layout/vList2"/>
    <dgm:cxn modelId="{B74D16CF-A7F3-40EB-8145-05FD82B0E134}" type="presOf" srcId="{48D8D37C-4792-4C07-B999-70930DAD3509}" destId="{3F7B8DB0-817C-459E-868D-7FF0E7A6961B}" srcOrd="0" destOrd="0" presId="urn:microsoft.com/office/officeart/2005/8/layout/vList2"/>
    <dgm:cxn modelId="{CE59348A-721A-4209-BFEB-AA18EE89B815}" type="presParOf" srcId="{7721A67F-5A35-4CF8-9649-C9CDABBDC3EC}" destId="{3F7B8DB0-817C-459E-868D-7FF0E7A6961B}" srcOrd="0" destOrd="0" presId="urn:microsoft.com/office/officeart/2005/8/layout/vList2"/>
    <dgm:cxn modelId="{3BC92CAA-064B-482D-A6DF-4F219C3367FA}" type="presParOf" srcId="{7721A67F-5A35-4CF8-9649-C9CDABBDC3EC}" destId="{CFEECF2F-EE9D-4D3D-AAFA-CC7E979DB1D3}" srcOrd="1" destOrd="0" presId="urn:microsoft.com/office/officeart/2005/8/layout/vList2"/>
    <dgm:cxn modelId="{8429CC81-0852-4A5E-9174-A543C107CBA5}" type="presParOf" srcId="{7721A67F-5A35-4CF8-9649-C9CDABBDC3EC}" destId="{F3E4A104-3485-4D75-8681-307D3C9F8A12}" srcOrd="2" destOrd="0" presId="urn:microsoft.com/office/officeart/2005/8/layout/vList2"/>
    <dgm:cxn modelId="{C91F8306-D211-423D-A23A-4E26E34B4DC8}" type="presParOf" srcId="{7721A67F-5A35-4CF8-9649-C9CDABBDC3EC}" destId="{1914DA60-789B-4FCB-9D90-F9D5BD60BCD3}" srcOrd="3" destOrd="0" presId="urn:microsoft.com/office/officeart/2005/8/layout/vList2"/>
    <dgm:cxn modelId="{5B153C6B-5053-46DD-8EAB-3094BEE17AD8}" type="presParOf" srcId="{7721A67F-5A35-4CF8-9649-C9CDABBDC3EC}" destId="{E37AEA42-2AD0-438A-AC12-6BA8EC3334FF}" srcOrd="4" destOrd="0" presId="urn:microsoft.com/office/officeart/2005/8/layout/vList2"/>
    <dgm:cxn modelId="{02CA552C-8113-4ADA-B823-38AEA22E1C6A}" type="presParOf" srcId="{7721A67F-5A35-4CF8-9649-C9CDABBDC3EC}" destId="{79956C68-B74C-4A55-8CFF-847745D9E80C}" srcOrd="5" destOrd="0" presId="urn:microsoft.com/office/officeart/2005/8/layout/vList2"/>
    <dgm:cxn modelId="{F6A7E8BF-4193-48C7-894F-3EA4A093EC5F}" type="presParOf" srcId="{7721A67F-5A35-4CF8-9649-C9CDABBDC3EC}" destId="{392936EB-0FF5-4B8E-B952-F67C2F225E0D}" srcOrd="6" destOrd="0" presId="urn:microsoft.com/office/officeart/2005/8/layout/vList2"/>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7B8DB0-817C-459E-868D-7FF0E7A6961B}">
      <dsp:nvSpPr>
        <dsp:cNvPr id="0" name=""/>
        <dsp:cNvSpPr/>
      </dsp:nvSpPr>
      <dsp:spPr>
        <a:xfrm>
          <a:off x="0" y="96"/>
          <a:ext cx="5448935" cy="682073"/>
        </a:xfrm>
        <a:prstGeom prst="roundRect">
          <a:avLst/>
        </a:prstGeom>
        <a:solidFill>
          <a:schemeClr val="bg1"/>
        </a:solidFill>
        <a:ln w="254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1">
            <a:lnSpc>
              <a:spcPct val="90000"/>
            </a:lnSpc>
            <a:spcBef>
              <a:spcPct val="0"/>
            </a:spcBef>
            <a:spcAft>
              <a:spcPct val="35000"/>
            </a:spcAft>
          </a:pPr>
          <a:r>
            <a:rPr lang="en-US" sz="2600" b="1" kern="1200" dirty="0" smtClean="0">
              <a:solidFill>
                <a:schemeClr val="tx1"/>
              </a:solidFill>
            </a:rPr>
            <a:t>Loss Prevention</a:t>
          </a:r>
          <a:endParaRPr lang="ar-SA" sz="2600" b="1" kern="1200" dirty="0">
            <a:solidFill>
              <a:schemeClr val="tx1"/>
            </a:solidFill>
          </a:endParaRPr>
        </a:p>
      </dsp:txBody>
      <dsp:txXfrm>
        <a:off x="33296" y="33392"/>
        <a:ext cx="5382343" cy="615481"/>
      </dsp:txXfrm>
    </dsp:sp>
    <dsp:sp modelId="{F3E4A104-3485-4D75-8681-307D3C9F8A12}">
      <dsp:nvSpPr>
        <dsp:cNvPr id="0" name=""/>
        <dsp:cNvSpPr/>
      </dsp:nvSpPr>
      <dsp:spPr>
        <a:xfrm>
          <a:off x="0" y="705770"/>
          <a:ext cx="5448935" cy="682073"/>
        </a:xfrm>
        <a:prstGeom prst="roundRect">
          <a:avLst/>
        </a:prstGeom>
        <a:solidFill>
          <a:schemeClr val="bg1"/>
        </a:solidFill>
        <a:ln w="254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1">
            <a:lnSpc>
              <a:spcPct val="90000"/>
            </a:lnSpc>
            <a:spcBef>
              <a:spcPct val="0"/>
            </a:spcBef>
            <a:spcAft>
              <a:spcPct val="35000"/>
            </a:spcAft>
          </a:pPr>
          <a:r>
            <a:rPr lang="en-US" sz="2800" b="1" kern="1200" dirty="0" smtClean="0">
              <a:solidFill>
                <a:schemeClr val="tx1"/>
              </a:solidFill>
            </a:rPr>
            <a:t>Maintaining Productivity</a:t>
          </a:r>
          <a:endParaRPr lang="ar-SA" sz="2800" b="1" kern="1200" dirty="0">
            <a:solidFill>
              <a:schemeClr val="tx1"/>
            </a:solidFill>
          </a:endParaRPr>
        </a:p>
      </dsp:txBody>
      <dsp:txXfrm>
        <a:off x="33296" y="739066"/>
        <a:ext cx="5382343" cy="615481"/>
      </dsp:txXfrm>
    </dsp:sp>
    <dsp:sp modelId="{AF3B56B3-4496-4F84-9775-B3E20969385F}">
      <dsp:nvSpPr>
        <dsp:cNvPr id="0" name=""/>
        <dsp:cNvSpPr/>
      </dsp:nvSpPr>
      <dsp:spPr>
        <a:xfrm>
          <a:off x="0" y="1439123"/>
          <a:ext cx="5448935"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3004" tIns="33020" rIns="184912" bIns="33020" numCol="1" spcCol="1270" anchor="t" anchorCtr="0">
          <a:noAutofit/>
        </a:bodyPr>
        <a:lstStyle/>
        <a:p>
          <a:pPr marL="228600" lvl="1" indent="-228600" algn="l" defTabSz="889000" rtl="1">
            <a:lnSpc>
              <a:spcPct val="90000"/>
            </a:lnSpc>
            <a:spcBef>
              <a:spcPct val="0"/>
            </a:spcBef>
            <a:spcAft>
              <a:spcPct val="20000"/>
            </a:spcAft>
            <a:buChar char="••"/>
          </a:pPr>
          <a:endParaRPr lang="ar-SA" sz="2000" kern="1200"/>
        </a:p>
      </dsp:txBody>
      <dsp:txXfrm>
        <a:off x="0" y="1439123"/>
        <a:ext cx="5448935" cy="430560"/>
      </dsp:txXfrm>
    </dsp:sp>
    <dsp:sp modelId="{E37AEA42-2AD0-438A-AC12-6BA8EC3334FF}">
      <dsp:nvSpPr>
        <dsp:cNvPr id="0" name=""/>
        <dsp:cNvSpPr/>
      </dsp:nvSpPr>
      <dsp:spPr>
        <a:xfrm>
          <a:off x="0" y="1423278"/>
          <a:ext cx="5448935" cy="682073"/>
        </a:xfrm>
        <a:prstGeom prst="roundRect">
          <a:avLst/>
        </a:prstGeom>
        <a:solidFill>
          <a:schemeClr val="bg1"/>
        </a:solidFill>
        <a:ln w="254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1">
            <a:lnSpc>
              <a:spcPct val="90000"/>
            </a:lnSpc>
            <a:spcBef>
              <a:spcPct val="0"/>
            </a:spcBef>
            <a:spcAft>
              <a:spcPct val="35000"/>
            </a:spcAft>
          </a:pPr>
          <a:r>
            <a:rPr lang="en-US" sz="2800" b="1" kern="1200" dirty="0" smtClean="0">
              <a:solidFill>
                <a:schemeClr val="tx1"/>
              </a:solidFill>
            </a:rPr>
            <a:t>Ensuring Continuity</a:t>
          </a:r>
          <a:endParaRPr lang="ar-SA" sz="2800" b="1" kern="1200" dirty="0">
            <a:solidFill>
              <a:schemeClr val="tx1"/>
            </a:solidFill>
          </a:endParaRPr>
        </a:p>
      </dsp:txBody>
      <dsp:txXfrm>
        <a:off x="33296" y="1456574"/>
        <a:ext cx="5382343" cy="6154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7B8DB0-817C-459E-868D-7FF0E7A6961B}">
      <dsp:nvSpPr>
        <dsp:cNvPr id="0" name=""/>
        <dsp:cNvSpPr/>
      </dsp:nvSpPr>
      <dsp:spPr>
        <a:xfrm>
          <a:off x="0" y="805"/>
          <a:ext cx="5448935" cy="627572"/>
        </a:xfrm>
        <a:prstGeom prst="roundRect">
          <a:avLst/>
        </a:prstGeom>
        <a:solidFill>
          <a:schemeClr val="bg1"/>
        </a:solidFill>
        <a:ln w="254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1">
            <a:lnSpc>
              <a:spcPct val="90000"/>
            </a:lnSpc>
            <a:spcBef>
              <a:spcPct val="0"/>
            </a:spcBef>
            <a:spcAft>
              <a:spcPct val="35000"/>
            </a:spcAft>
          </a:pPr>
          <a:r>
            <a:rPr lang="en-US" sz="2800" b="1" kern="1200" dirty="0" smtClean="0">
              <a:solidFill>
                <a:schemeClr val="tx1"/>
              </a:solidFill>
            </a:rPr>
            <a:t>Innovative</a:t>
          </a:r>
          <a:endParaRPr lang="ar-SA" sz="2800" b="1" kern="1200" dirty="0">
            <a:solidFill>
              <a:schemeClr val="tx1"/>
            </a:solidFill>
          </a:endParaRPr>
        </a:p>
      </dsp:txBody>
      <dsp:txXfrm>
        <a:off x="30636" y="31441"/>
        <a:ext cx="5387663" cy="566300"/>
      </dsp:txXfrm>
    </dsp:sp>
    <dsp:sp modelId="{F3E4A104-3485-4D75-8681-307D3C9F8A12}">
      <dsp:nvSpPr>
        <dsp:cNvPr id="0" name=""/>
        <dsp:cNvSpPr/>
      </dsp:nvSpPr>
      <dsp:spPr>
        <a:xfrm>
          <a:off x="0" y="634959"/>
          <a:ext cx="5448935" cy="627572"/>
        </a:xfrm>
        <a:prstGeom prst="roundRect">
          <a:avLst/>
        </a:prstGeom>
        <a:solidFill>
          <a:schemeClr val="bg1"/>
        </a:solidFill>
        <a:ln w="254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1">
            <a:lnSpc>
              <a:spcPct val="90000"/>
            </a:lnSpc>
            <a:spcBef>
              <a:spcPct val="0"/>
            </a:spcBef>
            <a:spcAft>
              <a:spcPct val="35000"/>
            </a:spcAft>
          </a:pPr>
          <a:r>
            <a:rPr lang="en-US" sz="2800" b="1" kern="1200" dirty="0" smtClean="0">
              <a:solidFill>
                <a:schemeClr val="tx1"/>
              </a:solidFill>
            </a:rPr>
            <a:t>Impactful</a:t>
          </a:r>
          <a:endParaRPr lang="ar-SA" sz="2800" b="1" kern="1200" dirty="0">
            <a:solidFill>
              <a:schemeClr val="tx1"/>
            </a:solidFill>
          </a:endParaRPr>
        </a:p>
      </dsp:txBody>
      <dsp:txXfrm>
        <a:off x="30636" y="665595"/>
        <a:ext cx="5387663" cy="566300"/>
      </dsp:txXfrm>
    </dsp:sp>
    <dsp:sp modelId="{E37AEA42-2AD0-438A-AC12-6BA8EC3334FF}">
      <dsp:nvSpPr>
        <dsp:cNvPr id="0" name=""/>
        <dsp:cNvSpPr/>
      </dsp:nvSpPr>
      <dsp:spPr>
        <a:xfrm>
          <a:off x="0" y="1254689"/>
          <a:ext cx="5448935" cy="627572"/>
        </a:xfrm>
        <a:prstGeom prst="roundRect">
          <a:avLst/>
        </a:prstGeom>
        <a:solidFill>
          <a:schemeClr val="bg1"/>
        </a:solidFill>
        <a:ln w="254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1">
            <a:lnSpc>
              <a:spcPct val="90000"/>
            </a:lnSpc>
            <a:spcBef>
              <a:spcPct val="0"/>
            </a:spcBef>
            <a:spcAft>
              <a:spcPct val="35000"/>
            </a:spcAft>
          </a:pPr>
          <a:r>
            <a:rPr lang="en-US" sz="2800" b="1" kern="1200" dirty="0" smtClean="0">
              <a:solidFill>
                <a:schemeClr val="tx1"/>
              </a:solidFill>
            </a:rPr>
            <a:t>Revenue-informed</a:t>
          </a:r>
          <a:endParaRPr lang="ar-SA" sz="2800" b="1" kern="1200" dirty="0">
            <a:solidFill>
              <a:schemeClr val="tx1"/>
            </a:solidFill>
          </a:endParaRPr>
        </a:p>
      </dsp:txBody>
      <dsp:txXfrm>
        <a:off x="30636" y="1285325"/>
        <a:ext cx="5387663" cy="566300"/>
      </dsp:txXfrm>
    </dsp:sp>
    <dsp:sp modelId="{392936EB-0FF5-4B8E-B952-F67C2F225E0D}">
      <dsp:nvSpPr>
        <dsp:cNvPr id="0" name=""/>
        <dsp:cNvSpPr/>
      </dsp:nvSpPr>
      <dsp:spPr>
        <a:xfrm>
          <a:off x="0" y="1870733"/>
          <a:ext cx="5448935" cy="627572"/>
        </a:xfrm>
        <a:prstGeom prst="roundRect">
          <a:avLst/>
        </a:prstGeom>
        <a:solidFill>
          <a:schemeClr val="bg1"/>
        </a:solidFill>
        <a:ln w="254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1">
            <a:lnSpc>
              <a:spcPct val="90000"/>
            </a:lnSpc>
            <a:spcBef>
              <a:spcPct val="0"/>
            </a:spcBef>
            <a:spcAft>
              <a:spcPct val="35000"/>
            </a:spcAft>
          </a:pPr>
          <a:r>
            <a:rPr lang="en-US" sz="2800" b="1" kern="1200" dirty="0" smtClean="0">
              <a:solidFill>
                <a:schemeClr val="tx1"/>
              </a:solidFill>
            </a:rPr>
            <a:t>Investment</a:t>
          </a:r>
          <a:endParaRPr lang="ar-SA" sz="2800" b="1" kern="1200" dirty="0">
            <a:solidFill>
              <a:schemeClr val="tx1"/>
            </a:solidFill>
          </a:endParaRPr>
        </a:p>
      </dsp:txBody>
      <dsp:txXfrm>
        <a:off x="30636" y="1901369"/>
        <a:ext cx="5387663" cy="5663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27651"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mn-ea"/>
                <a:cs typeface="+mn-cs"/>
              </a:defRPr>
            </a:lvl1pPr>
          </a:lstStyle>
          <a:p>
            <a:pPr>
              <a:defRPr/>
            </a:pPr>
            <a:endParaRPr lang="en-US"/>
          </a:p>
        </p:txBody>
      </p:sp>
      <p:sp>
        <p:nvSpPr>
          <p:cNvPr id="2458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3"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7654"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27655"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200">
                <a:latin typeface="Arial" pitchFamily="34" charset="0"/>
              </a:defRPr>
            </a:lvl1pPr>
          </a:lstStyle>
          <a:p>
            <a:pPr>
              <a:defRPr/>
            </a:pPr>
            <a:fld id="{49425EDC-ED94-4E1A-8AD1-F76482DA7364}" type="slidenum">
              <a:rPr lang="en-US" altLang="en-US"/>
              <a:pPr>
                <a:defRPr/>
              </a:pPr>
              <a:t>‹#›</a:t>
            </a:fld>
            <a:endParaRPr lang="en-US" altLang="en-US"/>
          </a:p>
        </p:txBody>
      </p:sp>
    </p:spTree>
    <p:extLst>
      <p:ext uri="{BB962C8B-B14F-4D97-AF65-F5344CB8AC3E}">
        <p14:creationId xmlns:p14="http://schemas.microsoft.com/office/powerpoint/2010/main" val="23412567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ヒラギノ角ゴ Pro W3" pitchFamily="-1" charset="-128"/>
        <a:cs typeface="ヒラギノ角ゴ Pro W3" pitchFamily="-1" charset="-128"/>
      </a:defRPr>
    </a:lvl1pPr>
    <a:lvl2pPr marL="457200" algn="l" rtl="0" eaLnBrk="0" fontAlgn="base" hangingPunct="0">
      <a:spcBef>
        <a:spcPct val="30000"/>
      </a:spcBef>
      <a:spcAft>
        <a:spcPct val="0"/>
      </a:spcAft>
      <a:defRPr sz="1200" kern="1200">
        <a:solidFill>
          <a:schemeClr val="tx1"/>
        </a:solidFill>
        <a:latin typeface="Arial" charset="0"/>
        <a:ea typeface="ヒラギノ角ゴ Pro W3" pitchFamily="-1" charset="-128"/>
        <a:cs typeface="ヒラギノ角ゴ Pro W3"/>
      </a:defRPr>
    </a:lvl2pPr>
    <a:lvl3pPr marL="914400" algn="l" rtl="0" eaLnBrk="0" fontAlgn="base" hangingPunct="0">
      <a:spcBef>
        <a:spcPct val="30000"/>
      </a:spcBef>
      <a:spcAft>
        <a:spcPct val="0"/>
      </a:spcAft>
      <a:defRPr sz="1200" kern="1200">
        <a:solidFill>
          <a:schemeClr val="tx1"/>
        </a:solidFill>
        <a:latin typeface="Arial" charset="0"/>
        <a:ea typeface="ヒラギノ角ゴ Pro W3" pitchFamily="-1" charset="-128"/>
        <a:cs typeface="ヒラギノ角ゴ Pro W3"/>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pitchFamily="-1" charset="-128"/>
        <a:cs typeface="ヒラギノ角ゴ Pro W3"/>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pitchFamily="-1" charset="-128"/>
        <a:cs typeface="ヒラギノ角ゴ Pro W3"/>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b="1" dirty="0" smtClean="0"/>
              <a:t>"ما هي القيمة؟ ولماذا نبحث عنها دائمًا؟"</a:t>
            </a:r>
            <a:r>
              <a:rPr lang="ar-SA" dirty="0" smtClean="0"/>
              <a:t> ابدأ بجملة تحفيزية، مثل: </a:t>
            </a:r>
            <a:r>
              <a:rPr lang="ar-SA" i="1" dirty="0" smtClean="0"/>
              <a:t>"هل فكرت يومًا في سبب كون بعض الأشياء ذات قيمة بينما يتم تجاهل غيرها؟ القيمة ليست مجرد رقم، إنها رؤية، تأثير، وأحيانًا لغز نحتاج إلى كشفه."</a:t>
            </a:r>
            <a:endParaRPr lang="ar-SA" dirty="0" smtClean="0"/>
          </a:p>
          <a:p>
            <a:pPr algn="r" rtl="1"/>
            <a:r>
              <a:rPr lang="ar-SA" dirty="0" smtClean="0"/>
              <a:t>🔹 </a:t>
            </a:r>
            <a:r>
              <a:rPr lang="ar-SA" b="1" dirty="0" smtClean="0"/>
              <a:t>"القيمة تحت المجهر!"</a:t>
            </a:r>
            <a:r>
              <a:rPr lang="ar-SA" dirty="0" smtClean="0"/>
              <a:t> نظرًا لأن الصورة تحتوي على عدسة مكبرة، يمكنك استغلال ذلك بالقول: </a:t>
            </a:r>
            <a:r>
              <a:rPr lang="ar-SA" i="1" dirty="0" smtClean="0"/>
              <a:t>"اليوم سنسلط الضوء على مفهوم القيمة—نحن نبحث عنها في حياتنا، في قراراتنا، وحتى في الأشياء التي لا ندرك أهميتها حتى نقترب منها أكثر."</a:t>
            </a:r>
            <a:endParaRPr lang="ar-SA" dirty="0" smtClean="0"/>
          </a:p>
          <a:p>
            <a:endParaRPr lang="ar-SA" dirty="0"/>
          </a:p>
        </p:txBody>
      </p:sp>
      <p:sp>
        <p:nvSpPr>
          <p:cNvPr id="4" name="Slide Number Placeholder 3"/>
          <p:cNvSpPr>
            <a:spLocks noGrp="1"/>
          </p:cNvSpPr>
          <p:nvPr>
            <p:ph type="sldNum" sz="quarter" idx="10"/>
          </p:nvPr>
        </p:nvSpPr>
        <p:spPr/>
        <p:txBody>
          <a:bodyPr/>
          <a:lstStyle/>
          <a:p>
            <a:pPr>
              <a:defRPr/>
            </a:pPr>
            <a:fld id="{49425EDC-ED94-4E1A-8AD1-F76482DA7364}" type="slidenum">
              <a:rPr lang="en-US" altLang="en-US" smtClean="0"/>
              <a:pPr>
                <a:defRPr/>
              </a:pPr>
              <a:t>2</a:t>
            </a:fld>
            <a:endParaRPr lang="en-US" altLang="en-US"/>
          </a:p>
        </p:txBody>
      </p:sp>
    </p:spTree>
    <p:extLst>
      <p:ext uri="{BB962C8B-B14F-4D97-AF65-F5344CB8AC3E}">
        <p14:creationId xmlns:p14="http://schemas.microsoft.com/office/powerpoint/2010/main" val="2414447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YE" sz="1200" kern="1200" dirty="0" smtClean="0">
                <a:solidFill>
                  <a:schemeClr val="tx1"/>
                </a:solidFill>
                <a:effectLst/>
                <a:latin typeface="+mn-lt"/>
                <a:ea typeface="+mn-ea"/>
                <a:cs typeface="+mn-cs"/>
              </a:rPr>
              <a:t>اليوم يدخل ال</a:t>
            </a:r>
            <a:r>
              <a:rPr lang="en-US" sz="1200" kern="1200" dirty="0" smtClean="0">
                <a:solidFill>
                  <a:schemeClr val="tx1"/>
                </a:solidFill>
                <a:effectLst/>
                <a:latin typeface="+mn-lt"/>
                <a:ea typeface="+mn-ea"/>
                <a:cs typeface="+mn-cs"/>
              </a:rPr>
              <a:t>IT</a:t>
            </a:r>
            <a:r>
              <a:rPr lang="ar-YE" sz="1200" kern="1200" dirty="0" smtClean="0">
                <a:solidFill>
                  <a:schemeClr val="tx1"/>
                </a:solidFill>
                <a:effectLst/>
                <a:latin typeface="+mn-lt"/>
                <a:ea typeface="+mn-ea"/>
                <a:cs typeface="+mn-cs"/>
              </a:rPr>
              <a:t> في جميع مجالات الإستثمار و لا توجد مؤسسة تقدم خدمة الإ و يعتبر ال</a:t>
            </a:r>
            <a:r>
              <a:rPr lang="en-US" sz="1200" kern="1200" dirty="0" smtClean="0">
                <a:solidFill>
                  <a:schemeClr val="tx1"/>
                </a:solidFill>
                <a:effectLst/>
                <a:latin typeface="+mn-lt"/>
                <a:ea typeface="+mn-ea"/>
                <a:cs typeface="+mn-cs"/>
              </a:rPr>
              <a:t>IT</a:t>
            </a:r>
            <a:r>
              <a:rPr lang="ar-YE" sz="1200" kern="1200" dirty="0" smtClean="0">
                <a:solidFill>
                  <a:schemeClr val="tx1"/>
                </a:solidFill>
                <a:effectLst/>
                <a:latin typeface="+mn-lt"/>
                <a:ea typeface="+mn-ea"/>
                <a:cs typeface="+mn-cs"/>
              </a:rPr>
              <a:t> الأرضية التي تقوم عليها تلك خدمات، بل هناك مؤسسات تقوم و بشكل كلي على الخدمات التي تصنعها تقنيات ال</a:t>
            </a:r>
            <a:r>
              <a:rPr lang="en-US" sz="1200" kern="1200" dirty="0" smtClean="0">
                <a:solidFill>
                  <a:schemeClr val="tx1"/>
                </a:solidFill>
                <a:effectLst/>
                <a:latin typeface="+mn-lt"/>
                <a:ea typeface="+mn-ea"/>
                <a:cs typeface="+mn-cs"/>
              </a:rPr>
              <a:t>IT</a:t>
            </a:r>
            <a:r>
              <a:rPr lang="ar-YE" sz="1200" kern="1200" dirty="0" smtClean="0">
                <a:solidFill>
                  <a:schemeClr val="tx1"/>
                </a:solidFill>
                <a:effectLst/>
                <a:latin typeface="+mn-lt"/>
                <a:ea typeface="+mn-ea"/>
                <a:cs typeface="+mn-cs"/>
              </a:rPr>
              <a:t> ، </a:t>
            </a:r>
            <a:endParaRPr lang="en-US" dirty="0"/>
          </a:p>
        </p:txBody>
      </p:sp>
      <p:sp>
        <p:nvSpPr>
          <p:cNvPr id="4" name="Slide Number Placeholder 3"/>
          <p:cNvSpPr>
            <a:spLocks noGrp="1"/>
          </p:cNvSpPr>
          <p:nvPr>
            <p:ph type="sldNum" sz="quarter" idx="10"/>
          </p:nvPr>
        </p:nvSpPr>
        <p:spPr/>
        <p:txBody>
          <a:bodyPr/>
          <a:lstStyle/>
          <a:p>
            <a:fld id="{C5338A2F-390B-4094-84DC-495C6BAFB9F0}" type="slidenum">
              <a:rPr lang="en-US" smtClean="0"/>
              <a:t>3</a:t>
            </a:fld>
            <a:endParaRPr lang="en-US" dirty="0"/>
          </a:p>
        </p:txBody>
      </p:sp>
    </p:spTree>
    <p:extLst>
      <p:ext uri="{BB962C8B-B14F-4D97-AF65-F5344CB8AC3E}">
        <p14:creationId xmlns:p14="http://schemas.microsoft.com/office/powerpoint/2010/main" val="502952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1" eaLnBrk="0" fontAlgn="base" latinLnBrk="0" hangingPunct="0">
              <a:lnSpc>
                <a:spcPct val="100000"/>
              </a:lnSpc>
              <a:spcBef>
                <a:spcPct val="30000"/>
              </a:spcBef>
              <a:spcAft>
                <a:spcPct val="0"/>
              </a:spcAft>
              <a:buClrTx/>
              <a:buSzTx/>
              <a:buFontTx/>
              <a:buNone/>
              <a:tabLst/>
              <a:defRPr/>
            </a:pPr>
            <a:r>
              <a:rPr lang="ar-SA" b="1" dirty="0" smtClean="0"/>
              <a:t>القيمة</a:t>
            </a:r>
            <a:r>
              <a:rPr lang="ar-SA" b="1" baseline="0" dirty="0" smtClean="0"/>
              <a:t> تتمثل في زيادة الربح و تقليل التكاليف و تحسين صورة المؤسسة و تطويرها</a:t>
            </a:r>
            <a:endParaRPr lang="hr-HR" b="1" dirty="0" smtClean="0"/>
          </a:p>
          <a:p>
            <a:pPr algn="r"/>
            <a:endParaRPr lang="ar-SA" dirty="0"/>
          </a:p>
        </p:txBody>
      </p:sp>
      <p:sp>
        <p:nvSpPr>
          <p:cNvPr id="4" name="Slide Number Placeholder 3"/>
          <p:cNvSpPr>
            <a:spLocks noGrp="1"/>
          </p:cNvSpPr>
          <p:nvPr>
            <p:ph type="sldNum" sz="quarter" idx="10"/>
          </p:nvPr>
        </p:nvSpPr>
        <p:spPr/>
        <p:txBody>
          <a:bodyPr/>
          <a:lstStyle/>
          <a:p>
            <a:pPr>
              <a:defRPr/>
            </a:pPr>
            <a:fld id="{49425EDC-ED94-4E1A-8AD1-F76482DA7364}" type="slidenum">
              <a:rPr lang="en-US" altLang="en-US" smtClean="0"/>
              <a:pPr>
                <a:defRPr/>
              </a:pPr>
              <a:t>4</a:t>
            </a:fld>
            <a:endParaRPr lang="en-US" altLang="en-US"/>
          </a:p>
        </p:txBody>
      </p:sp>
    </p:spTree>
    <p:extLst>
      <p:ext uri="{BB962C8B-B14F-4D97-AF65-F5344CB8AC3E}">
        <p14:creationId xmlns:p14="http://schemas.microsoft.com/office/powerpoint/2010/main" val="1858182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r" defTabSz="914400" rtl="1" eaLnBrk="0" fontAlgn="base" latinLnBrk="0" hangingPunct="0">
              <a:lnSpc>
                <a:spcPct val="100000"/>
              </a:lnSpc>
              <a:spcBef>
                <a:spcPct val="30000"/>
              </a:spcBef>
              <a:spcAft>
                <a:spcPct val="0"/>
              </a:spcAft>
              <a:buClrTx/>
              <a:buSzTx/>
              <a:buFontTx/>
              <a:buNone/>
              <a:tabLst/>
              <a:defRPr/>
            </a:pPr>
            <a:r>
              <a:rPr lang="ar-SA" dirty="0" smtClean="0">
                <a:latin typeface="Arial" pitchFamily="34" charset="0"/>
                <a:ea typeface="ヒラギノ角ゴ Pro W3"/>
                <a:cs typeface="ヒラギノ角ゴ Pro W3"/>
              </a:rPr>
              <a:t>و لتحقيق القيمة يجب العمل ضمن الدوائر الثلاث... و هذا يجعل من تحقيقها صعب</a:t>
            </a:r>
            <a:endParaRPr lang="ar-SA" baseline="0" dirty="0" smtClean="0">
              <a:latin typeface="Arial" pitchFamily="34" charset="0"/>
              <a:ea typeface="ヒラギノ角ゴ Pro W3"/>
              <a:cs typeface="ヒラギノ角ゴ Pro W3"/>
            </a:endParaRPr>
          </a:p>
          <a:p>
            <a:pPr algn="r" rtl="1"/>
            <a:endParaRPr lang="en-GB" dirty="0" smtClean="0">
              <a:latin typeface="Arial" pitchFamily="34" charset="0"/>
              <a:ea typeface="ヒラギノ角ゴ Pro W3"/>
              <a:cs typeface="ヒラギノ角ゴ Pro W3"/>
            </a:endParaRPr>
          </a:p>
          <a:p>
            <a:pPr algn="r" rtl="1"/>
            <a:r>
              <a:rPr lang="ar-SA" sz="1200" b="0" i="0" kern="1200" dirty="0" smtClean="0">
                <a:solidFill>
                  <a:schemeClr val="tx1"/>
                </a:solidFill>
                <a:effectLst/>
                <a:latin typeface="Arial" charset="0"/>
                <a:ea typeface="ヒラギノ角ゴ Pro W3" pitchFamily="-1" charset="-128"/>
                <a:cs typeface="ヒラギノ角ゴ Pro W3" pitchFamily="-1" charset="-128"/>
              </a:rPr>
              <a:t> قياس هذه القيمة ليس فقط من خلال الأرباح، بل عبر فوائد متعددة تشمل:</a:t>
            </a:r>
          </a:p>
          <a:p>
            <a:pPr algn="r" rtl="1"/>
            <a:r>
              <a:rPr lang="ar-SA" sz="1200" b="1" i="0" kern="1200" dirty="0" smtClean="0">
                <a:solidFill>
                  <a:schemeClr val="tx1"/>
                </a:solidFill>
                <a:effectLst/>
                <a:latin typeface="Arial" charset="0"/>
                <a:ea typeface="ヒラギノ角ゴ Pro W3" pitchFamily="-1" charset="-128"/>
                <a:cs typeface="ヒラギノ角ゴ Pro W3" pitchFamily="-1" charset="-128"/>
              </a:rPr>
              <a:t>الكفاءة</a:t>
            </a:r>
            <a:r>
              <a:rPr lang="ar-SA" sz="1200" b="0" i="0" kern="1200" dirty="0" smtClean="0">
                <a:solidFill>
                  <a:schemeClr val="tx1"/>
                </a:solidFill>
                <a:effectLst/>
                <a:latin typeface="Arial" charset="0"/>
                <a:ea typeface="ヒラギノ角ゴ Pro W3" pitchFamily="-1" charset="-128"/>
                <a:cs typeface="ヒラギノ角ゴ Pro W3" pitchFamily="-1" charset="-128"/>
              </a:rPr>
              <a:t> (أسرع، أقل تكلفة)،</a:t>
            </a:r>
          </a:p>
          <a:p>
            <a:pPr algn="r" rtl="1"/>
            <a:r>
              <a:rPr lang="ar-SA" sz="1200" b="1" i="0" kern="1200" dirty="0" smtClean="0">
                <a:solidFill>
                  <a:schemeClr val="tx1"/>
                </a:solidFill>
                <a:effectLst/>
                <a:latin typeface="Arial" charset="0"/>
                <a:ea typeface="ヒラギノ角ゴ Pro W3" pitchFamily="-1" charset="-128"/>
                <a:cs typeface="ヒラギノ角ゴ Pro W3" pitchFamily="-1" charset="-128"/>
              </a:rPr>
              <a:t>التجربة</a:t>
            </a:r>
            <a:r>
              <a:rPr lang="ar-SA" sz="1200" b="0" i="0" kern="1200" dirty="0" smtClean="0">
                <a:solidFill>
                  <a:schemeClr val="tx1"/>
                </a:solidFill>
                <a:effectLst/>
                <a:latin typeface="Arial" charset="0"/>
                <a:ea typeface="ヒラギノ角ゴ Pro W3" pitchFamily="-1" charset="-128"/>
                <a:cs typeface="ヒラギノ角ゴ Pro W3" pitchFamily="-1" charset="-128"/>
              </a:rPr>
              <a:t> (أكثر سلاسة، سعادة العملاء)،</a:t>
            </a:r>
          </a:p>
          <a:p>
            <a:pPr algn="r" rtl="1"/>
            <a:r>
              <a:rPr lang="ar-SA" sz="1200" b="1" i="0" kern="1200" dirty="0" smtClean="0">
                <a:solidFill>
                  <a:schemeClr val="tx1"/>
                </a:solidFill>
                <a:effectLst/>
                <a:latin typeface="Arial" charset="0"/>
                <a:ea typeface="ヒラギノ角ゴ Pro W3" pitchFamily="-1" charset="-128"/>
                <a:cs typeface="ヒラギノ角ゴ Pro W3" pitchFamily="-1" charset="-128"/>
              </a:rPr>
              <a:t>الابتكار</a:t>
            </a:r>
            <a:r>
              <a:rPr lang="ar-SA" sz="1200" b="0" i="0" kern="1200" dirty="0" smtClean="0">
                <a:solidFill>
                  <a:schemeClr val="tx1"/>
                </a:solidFill>
                <a:effectLst/>
                <a:latin typeface="Arial" charset="0"/>
                <a:ea typeface="ヒラギノ角ゴ Pro W3" pitchFamily="-1" charset="-128"/>
                <a:cs typeface="ヒラギノ角ゴ Pro W3" pitchFamily="-1" charset="-128"/>
              </a:rPr>
              <a:t> (تحليلات البيانات، الذكاء الاصطناعي)،</a:t>
            </a:r>
          </a:p>
          <a:p>
            <a:pPr algn="r" rtl="1"/>
            <a:r>
              <a:rPr lang="ar-SA" sz="1200" b="0" i="0" kern="1200" dirty="0" smtClean="0">
                <a:solidFill>
                  <a:schemeClr val="tx1"/>
                </a:solidFill>
                <a:effectLst/>
                <a:latin typeface="Arial" charset="0"/>
                <a:ea typeface="ヒラギノ角ゴ Pro W3" pitchFamily="-1" charset="-128"/>
                <a:cs typeface="ヒラギノ角ゴ Pro W3" pitchFamily="-1" charset="-128"/>
              </a:rPr>
              <a:t>وحتى </a:t>
            </a:r>
            <a:r>
              <a:rPr lang="ar-SA" sz="1200" b="1" i="0" kern="1200" dirty="0" smtClean="0">
                <a:solidFill>
                  <a:schemeClr val="tx1"/>
                </a:solidFill>
                <a:effectLst/>
                <a:latin typeface="Arial" charset="0"/>
                <a:ea typeface="ヒラギノ角ゴ Pro W3" pitchFamily="-1" charset="-128"/>
                <a:cs typeface="ヒラギノ角ゴ Pro W3" pitchFamily="-1" charset="-128"/>
              </a:rPr>
              <a:t>القيم الأخلاقية</a:t>
            </a:r>
            <a:r>
              <a:rPr lang="ar-SA" sz="1200" b="0" i="0" kern="1200" dirty="0" smtClean="0">
                <a:solidFill>
                  <a:schemeClr val="tx1"/>
                </a:solidFill>
                <a:effectLst/>
                <a:latin typeface="Arial" charset="0"/>
                <a:ea typeface="ヒラギノ角ゴ Pro W3" pitchFamily="-1" charset="-128"/>
                <a:cs typeface="ヒラギノ角ゴ Pro W3" pitchFamily="-1" charset="-128"/>
              </a:rPr>
              <a:t> مثل الأمن السيبراني والاستدامة.</a:t>
            </a:r>
          </a:p>
          <a:p>
            <a:endParaRPr lang="ar-SA" dirty="0" smtClean="0">
              <a:latin typeface="Arial" pitchFamily="34" charset="0"/>
              <a:ea typeface="ヒラギノ角ゴ Pro W3"/>
              <a:cs typeface="ヒラギノ角ゴ Pro W3"/>
            </a:endParaRPr>
          </a:p>
        </p:txBody>
      </p:sp>
      <p:sp>
        <p:nvSpPr>
          <p:cNvPr id="2765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ea typeface="ヒラギノ角ゴ Pro W3"/>
                <a:cs typeface="ヒラギノ角ゴ Pro W3"/>
              </a:defRPr>
            </a:lvl1pPr>
            <a:lvl2pPr marL="742950" indent="-285750">
              <a:defRPr>
                <a:solidFill>
                  <a:schemeClr val="tx1"/>
                </a:solidFill>
                <a:latin typeface="Verdana" pitchFamily="34" charset="0"/>
                <a:ea typeface="ヒラギノ角ゴ Pro W3"/>
                <a:cs typeface="ヒラギノ角ゴ Pro W3"/>
              </a:defRPr>
            </a:lvl2pPr>
            <a:lvl3pPr marL="1143000" indent="-228600">
              <a:defRPr>
                <a:solidFill>
                  <a:schemeClr val="tx1"/>
                </a:solidFill>
                <a:latin typeface="Verdana" pitchFamily="34" charset="0"/>
                <a:ea typeface="ヒラギノ角ゴ Pro W3"/>
                <a:cs typeface="ヒラギノ角ゴ Pro W3"/>
              </a:defRPr>
            </a:lvl3pPr>
            <a:lvl4pPr marL="1600200" indent="-228600">
              <a:defRPr>
                <a:solidFill>
                  <a:schemeClr val="tx1"/>
                </a:solidFill>
                <a:latin typeface="Verdana" pitchFamily="34" charset="0"/>
                <a:ea typeface="ヒラギノ角ゴ Pro W3"/>
                <a:cs typeface="ヒラギノ角ゴ Pro W3"/>
              </a:defRPr>
            </a:lvl4pPr>
            <a:lvl5pPr marL="2057400" indent="-228600">
              <a:defRPr>
                <a:solidFill>
                  <a:schemeClr val="tx1"/>
                </a:solidFill>
                <a:latin typeface="Verdana" pitchFamily="34" charset="0"/>
                <a:ea typeface="ヒラギノ角ゴ Pro W3"/>
                <a:cs typeface="ヒラギノ角ゴ Pro W3"/>
              </a:defRPr>
            </a:lvl5pPr>
            <a:lvl6pPr marL="25146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6pPr>
            <a:lvl7pPr marL="29718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7pPr>
            <a:lvl8pPr marL="34290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8pPr>
            <a:lvl9pPr marL="38862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9pPr>
          </a:lstStyle>
          <a:p>
            <a:fld id="{0D3D95A6-8006-4D4B-9EE6-183590016EFD}" type="slidenum">
              <a:rPr lang="en-US" altLang="en-US" smtClean="0">
                <a:latin typeface="Arial" pitchFamily="34" charset="0"/>
              </a:rPr>
              <a:pPr/>
              <a:t>5</a:t>
            </a:fld>
            <a:endParaRPr lang="en-US" altLang="en-US" smtClean="0">
              <a:latin typeface="Arial" pitchFamily="34" charset="0"/>
            </a:endParaRPr>
          </a:p>
        </p:txBody>
      </p:sp>
    </p:spTree>
    <p:extLst>
      <p:ext uri="{BB962C8B-B14F-4D97-AF65-F5344CB8AC3E}">
        <p14:creationId xmlns:p14="http://schemas.microsoft.com/office/powerpoint/2010/main" val="3316251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Arial" pitchFamily="34" charset="0"/>
                <a:ea typeface="ヒラギノ角ゴ Pro W3"/>
                <a:cs typeface="ヒラギノ角ゴ Pro W3"/>
              </a:rPr>
              <a:t>Definition</a:t>
            </a:r>
            <a:r>
              <a:rPr lang="en-US" dirty="0" smtClean="0">
                <a:latin typeface="Arial" pitchFamily="34" charset="0"/>
                <a:ea typeface="ヒラギノ角ゴ Pro W3"/>
                <a:cs typeface="ヒラギノ角ゴ Pro W3"/>
              </a:rPr>
              <a:t>: A value proposition is a clear statement that explains how a product or service solves a problem, delivers specific benefits, and tells why it is better than alternatives.</a:t>
            </a:r>
          </a:p>
          <a:p>
            <a:r>
              <a:rPr lang="en-US" b="1" dirty="0" smtClean="0">
                <a:latin typeface="Arial" pitchFamily="34" charset="0"/>
                <a:ea typeface="ヒラギノ角ゴ Pro W3"/>
                <a:cs typeface="ヒラギノ角ゴ Pro W3"/>
              </a:rPr>
              <a:t>Example</a:t>
            </a:r>
            <a:r>
              <a:rPr lang="en-US" dirty="0" smtClean="0">
                <a:latin typeface="Arial" pitchFamily="34" charset="0"/>
                <a:ea typeface="ヒラギノ角ゴ Pro W3"/>
                <a:cs typeface="ヒラギノ角ゴ Pro W3"/>
              </a:rPr>
              <a:t>: Slack's value proposition is to "Make work life simpler, more pleasant, and more productive</a:t>
            </a:r>
          </a:p>
          <a:p>
            <a:pPr algn="ctr"/>
            <a:endParaRPr lang="en-US" dirty="0" smtClean="0">
              <a:latin typeface="Arial" pitchFamily="34" charset="0"/>
              <a:ea typeface="ヒラギノ角ゴ Pro W3"/>
              <a:cs typeface="ヒラギノ角ゴ Pro W3"/>
            </a:endParaRPr>
          </a:p>
          <a:p>
            <a:pPr algn="ctr"/>
            <a:r>
              <a:rPr lang="en-US" dirty="0" smtClean="0">
                <a:latin typeface="Arial" pitchFamily="34" charset="0"/>
                <a:ea typeface="ヒラギノ角ゴ Pro W3"/>
                <a:cs typeface="ヒラギノ角ゴ Pro W3"/>
              </a:rPr>
              <a:t> </a:t>
            </a:r>
            <a:r>
              <a:rPr lang="ar-SA" sz="1400" b="1" dirty="0" smtClean="0">
                <a:latin typeface="Arial" pitchFamily="34" charset="0"/>
                <a:ea typeface="ヒラギノ角ゴ Pro W3"/>
                <a:cs typeface="ヒラギノ角ゴ Pro W3"/>
              </a:rPr>
              <a:t>هي القدرة على عرض القيمة الكامنة في الخدمة أو المنتج</a:t>
            </a:r>
            <a:endParaRPr lang="en-US" sz="1400" b="1" dirty="0" smtClean="0">
              <a:latin typeface="Arial" pitchFamily="34" charset="0"/>
              <a:ea typeface="ヒラギノ角ゴ Pro W3"/>
              <a:cs typeface="ヒラギノ角ゴ Pro W3"/>
            </a:endParaRPr>
          </a:p>
          <a:p>
            <a:pPr algn="ctr"/>
            <a:r>
              <a:rPr lang="ar-SA" sz="1400" b="1" dirty="0" smtClean="0">
                <a:latin typeface="Arial" pitchFamily="34" charset="0"/>
                <a:ea typeface="ヒラギノ角ゴ Pro W3"/>
                <a:cs typeface="ヒラギノ角ゴ Pro W3"/>
              </a:rPr>
              <a:t>إذا</a:t>
            </a:r>
            <a:r>
              <a:rPr lang="ar-SA" sz="1400" b="1" baseline="0" dirty="0" smtClean="0">
                <a:latin typeface="Arial" pitchFamily="34" charset="0"/>
                <a:ea typeface="ヒラギノ角ゴ Pro W3"/>
                <a:cs typeface="ヒラギノ角ゴ Pro W3"/>
              </a:rPr>
              <a:t> لم تستطيع إظهار القيمة في المقترح «فكرة أو تحسين ...» في 3 دقائق فهذا يعني</a:t>
            </a:r>
            <a:endParaRPr lang="ar-SA" sz="1400" b="1" dirty="0" smtClean="0">
              <a:latin typeface="Arial" pitchFamily="34" charset="0"/>
              <a:ea typeface="ヒラギノ角ゴ Pro W3"/>
              <a:cs typeface="ヒラギノ角ゴ Pro W3"/>
            </a:endParaRPr>
          </a:p>
        </p:txBody>
      </p:sp>
      <p:sp>
        <p:nvSpPr>
          <p:cNvPr id="3072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ea typeface="ヒラギノ角ゴ Pro W3"/>
                <a:cs typeface="ヒラギノ角ゴ Pro W3"/>
              </a:defRPr>
            </a:lvl1pPr>
            <a:lvl2pPr marL="742950" indent="-285750">
              <a:defRPr>
                <a:solidFill>
                  <a:schemeClr val="tx1"/>
                </a:solidFill>
                <a:latin typeface="Verdana" pitchFamily="34" charset="0"/>
                <a:ea typeface="ヒラギノ角ゴ Pro W3"/>
                <a:cs typeface="ヒラギノ角ゴ Pro W3"/>
              </a:defRPr>
            </a:lvl2pPr>
            <a:lvl3pPr marL="1143000" indent="-228600">
              <a:defRPr>
                <a:solidFill>
                  <a:schemeClr val="tx1"/>
                </a:solidFill>
                <a:latin typeface="Verdana" pitchFamily="34" charset="0"/>
                <a:ea typeface="ヒラギノ角ゴ Pro W3"/>
                <a:cs typeface="ヒラギノ角ゴ Pro W3"/>
              </a:defRPr>
            </a:lvl3pPr>
            <a:lvl4pPr marL="1600200" indent="-228600">
              <a:defRPr>
                <a:solidFill>
                  <a:schemeClr val="tx1"/>
                </a:solidFill>
                <a:latin typeface="Verdana" pitchFamily="34" charset="0"/>
                <a:ea typeface="ヒラギノ角ゴ Pro W3"/>
                <a:cs typeface="ヒラギノ角ゴ Pro W3"/>
              </a:defRPr>
            </a:lvl4pPr>
            <a:lvl5pPr marL="2057400" indent="-228600">
              <a:defRPr>
                <a:solidFill>
                  <a:schemeClr val="tx1"/>
                </a:solidFill>
                <a:latin typeface="Verdana" pitchFamily="34" charset="0"/>
                <a:ea typeface="ヒラギノ角ゴ Pro W3"/>
                <a:cs typeface="ヒラギノ角ゴ Pro W3"/>
              </a:defRPr>
            </a:lvl5pPr>
            <a:lvl6pPr marL="25146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6pPr>
            <a:lvl7pPr marL="29718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7pPr>
            <a:lvl8pPr marL="34290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8pPr>
            <a:lvl9pPr marL="38862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9pPr>
          </a:lstStyle>
          <a:p>
            <a:fld id="{2ECC1B2C-50C8-4D21-AD70-2304A195CB96}" type="slidenum">
              <a:rPr lang="en-US" altLang="en-US" smtClean="0">
                <a:latin typeface="Arial" pitchFamily="34" charset="0"/>
              </a:rPr>
              <a:pPr/>
              <a:t>6</a:t>
            </a:fld>
            <a:endParaRPr lang="en-US" altLang="en-US" smtClean="0">
              <a:latin typeface="Arial" pitchFamily="34" charset="0"/>
            </a:endParaRPr>
          </a:p>
        </p:txBody>
      </p:sp>
    </p:spTree>
    <p:extLst>
      <p:ext uri="{BB962C8B-B14F-4D97-AF65-F5344CB8AC3E}">
        <p14:creationId xmlns:p14="http://schemas.microsoft.com/office/powerpoint/2010/main" val="286678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1"/>
            <a:r>
              <a:rPr lang="ar-YE" sz="1200" b="1" baseline="0" dirty="0" smtClean="0">
                <a:latin typeface="Arial" pitchFamily="34" charset="0"/>
                <a:ea typeface="ヒラギノ角ゴ Pro W3"/>
                <a:cs typeface="ヒラギノ角ゴ Pro W3"/>
              </a:rPr>
              <a:t> </a:t>
            </a:r>
            <a:r>
              <a:rPr lang="en-GB" sz="1200" b="1" u="sng" dirty="0" smtClean="0">
                <a:latin typeface="Arial" pitchFamily="34" charset="0"/>
                <a:ea typeface="ヒラギノ角ゴ Pro W3"/>
                <a:cs typeface="ヒラギノ角ゴ Pro W3"/>
              </a:rPr>
              <a:t>Business (smarter), Customers</a:t>
            </a:r>
            <a:r>
              <a:rPr lang="en-GB" sz="1200" b="1" u="sng" baseline="0" dirty="0" smtClean="0">
                <a:latin typeface="Arial" pitchFamily="34" charset="0"/>
                <a:ea typeface="ヒラギノ角ゴ Pro W3"/>
                <a:cs typeface="ヒラギノ角ゴ Pro W3"/>
              </a:rPr>
              <a:t> (Happier), with (Better) products, operation (Cheaper and Faster), and whole org. safer </a:t>
            </a:r>
            <a:endParaRPr lang="ar-SA" sz="1200" b="1" u="sng" dirty="0" smtClean="0">
              <a:latin typeface="Arial" pitchFamily="34" charset="0"/>
              <a:ea typeface="ヒラギノ角ゴ Pro W3"/>
              <a:cs typeface="ヒラギノ角ゴ Pro W3"/>
            </a:endParaRPr>
          </a:p>
          <a:p>
            <a:pPr algn="r" rtl="1"/>
            <a:r>
              <a:rPr lang="ar-SA" sz="1200" b="1" dirty="0" smtClean="0">
                <a:latin typeface="Arial" pitchFamily="34" charset="0"/>
                <a:ea typeface="ヒラギノ角ゴ Pro W3"/>
                <a:cs typeface="ヒラギノ角ゴ Pro W3"/>
              </a:rPr>
              <a:t>و</a:t>
            </a:r>
            <a:r>
              <a:rPr lang="ar-SA" sz="1200" b="1" baseline="0" dirty="0" smtClean="0">
                <a:latin typeface="Arial" pitchFamily="34" charset="0"/>
                <a:ea typeface="ヒラギノ角ゴ Pro W3"/>
                <a:cs typeface="ヒラギノ角ゴ Pro W3"/>
              </a:rPr>
              <a:t> السؤال الآن هو : كيف لتقنية المعلومات أن تخلق أو تحقق قيمة؟، لمعرفة ذلك نشوف ما القيمة التي يبحث عنها أرباب الأعمال (زيادة الأرباح و تقليل النفقات </a:t>
            </a:r>
          </a:p>
          <a:p>
            <a:pPr marL="0" marR="0" indent="0" algn="r" defTabSz="914400" rtl="1" eaLnBrk="0" fontAlgn="base" latinLnBrk="0" hangingPunct="0">
              <a:lnSpc>
                <a:spcPct val="100000"/>
              </a:lnSpc>
              <a:spcBef>
                <a:spcPct val="0"/>
              </a:spcBef>
              <a:spcAft>
                <a:spcPct val="0"/>
              </a:spcAft>
              <a:buClrTx/>
              <a:buSzTx/>
              <a:buFontTx/>
              <a:buNone/>
              <a:tabLst/>
              <a:defRPr/>
            </a:pPr>
            <a:r>
              <a:rPr lang="ar-SA" sz="1200" b="1" baseline="0" dirty="0" smtClean="0">
                <a:latin typeface="Arial" pitchFamily="34" charset="0"/>
                <a:ea typeface="ヒラギノ角ゴ Pro W3"/>
                <a:cs typeface="ヒラギノ角ゴ Pro W3"/>
              </a:rPr>
              <a:t>التشغلية) و يمكن لتقنية المعلومات تحقيق ذلك عن طريق:</a:t>
            </a:r>
          </a:p>
          <a:p>
            <a:pPr marL="0" marR="0" indent="0" algn="r" defTabSz="914400" rtl="1" eaLnBrk="0" fontAlgn="base" latinLnBrk="0" hangingPunct="0">
              <a:lnSpc>
                <a:spcPct val="100000"/>
              </a:lnSpc>
              <a:spcBef>
                <a:spcPct val="0"/>
              </a:spcBef>
              <a:spcAft>
                <a:spcPct val="0"/>
              </a:spcAft>
              <a:buClrTx/>
              <a:buSzTx/>
              <a:buFontTx/>
              <a:buNone/>
              <a:tabLst/>
              <a:defRPr/>
            </a:pPr>
            <a:endParaRPr lang="ar-SA" sz="1200" b="1" baseline="0" dirty="0" smtClean="0">
              <a:latin typeface="Arial" pitchFamily="34" charset="0"/>
              <a:ea typeface="ヒラギノ角ゴ Pro W3"/>
              <a:cs typeface="ヒラギノ角ゴ Pro W3"/>
            </a:endParaRPr>
          </a:p>
          <a:p>
            <a:pPr lvl="0" algn="r" rtl="1"/>
            <a:r>
              <a:rPr lang="ar-SA" sz="1200" b="1" kern="1200" dirty="0" smtClean="0">
                <a:solidFill>
                  <a:schemeClr val="tx1"/>
                </a:solidFill>
                <a:effectLst/>
                <a:latin typeface="Arial" charset="0"/>
                <a:ea typeface="ヒラギノ角ゴ Pro W3" pitchFamily="-1" charset="-128"/>
                <a:cs typeface="ヒラギノ角ゴ Pro W3" pitchFamily="-1" charset="-128"/>
              </a:rPr>
              <a:t>1-</a:t>
            </a:r>
            <a:r>
              <a:rPr lang="ar-SA" sz="1200" b="1" kern="1200" baseline="0" dirty="0" smtClean="0">
                <a:solidFill>
                  <a:schemeClr val="tx1"/>
                </a:solidFill>
                <a:effectLst/>
                <a:latin typeface="Arial" charset="0"/>
                <a:ea typeface="ヒラギノ角ゴ Pro W3" pitchFamily="-1" charset="-128"/>
                <a:cs typeface="ヒラギノ角ゴ Pro W3" pitchFamily="-1" charset="-128"/>
              </a:rPr>
              <a:t> </a:t>
            </a:r>
            <a:r>
              <a:rPr lang="ar-SA" sz="1200" b="1" kern="1200" dirty="0" smtClean="0">
                <a:solidFill>
                  <a:schemeClr val="tx1"/>
                </a:solidFill>
                <a:effectLst/>
                <a:latin typeface="Arial" charset="0"/>
                <a:ea typeface="ヒラギノ角ゴ Pro W3" pitchFamily="-1" charset="-128"/>
                <a:cs typeface="ヒラギノ角ゴ Pro W3" pitchFamily="-1" charset="-128"/>
              </a:rPr>
              <a:t>عندما نجعل العمل أسرع وأسهل (زيادة الكفاءة والإنتاجية</a:t>
            </a:r>
            <a:r>
              <a:rPr lang="en-US" sz="1200" b="1" kern="1200" dirty="0" smtClean="0">
                <a:solidFill>
                  <a:schemeClr val="tx1"/>
                </a:solidFill>
                <a:effectLst/>
                <a:latin typeface="Arial" charset="0"/>
                <a:ea typeface="ヒラギノ角ゴ Pro W3" pitchFamily="-1" charset="-128"/>
                <a:cs typeface="ヒラギノ角ゴ Pro W3" pitchFamily="-1" charset="-128"/>
              </a:rPr>
              <a:t>(</a:t>
            </a:r>
            <a:r>
              <a:rPr lang="ar-SA" sz="1200" b="1" kern="1200" dirty="0" smtClean="0">
                <a:solidFill>
                  <a:schemeClr val="tx1"/>
                </a:solidFill>
                <a:effectLst/>
                <a:latin typeface="Arial" charset="0"/>
                <a:ea typeface="ヒラギノ角ゴ Pro W3" pitchFamily="-1" charset="-128"/>
                <a:cs typeface="ヒラギノ角ゴ Pro W3"/>
              </a:rPr>
              <a:t>ببساطة</a:t>
            </a:r>
            <a:r>
              <a:rPr lang="en-US" sz="1200" b="1" kern="1200" dirty="0" smtClean="0">
                <a:solidFill>
                  <a:schemeClr val="tx1"/>
                </a:solidFill>
                <a:effectLst/>
                <a:latin typeface="Arial" charset="0"/>
                <a:ea typeface="ヒラギノ角ゴ Pro W3" pitchFamily="-1" charset="-128"/>
                <a:cs typeface="ヒラギノ角ゴ Pro W3"/>
              </a:rPr>
              <a:t>:</a:t>
            </a:r>
            <a:r>
              <a:rPr lang="en-US" sz="1200" kern="1200" dirty="0" smtClean="0">
                <a:solidFill>
                  <a:schemeClr val="tx1"/>
                </a:solidFill>
                <a:effectLst/>
                <a:latin typeface="Arial" charset="0"/>
                <a:ea typeface="ヒラギノ角ゴ Pro W3" pitchFamily="-1" charset="-128"/>
                <a:cs typeface="ヒラギノ角ゴ Pro W3"/>
              </a:rPr>
              <a:t> </a:t>
            </a:r>
            <a:r>
              <a:rPr lang="ar-SA" sz="1200" kern="1200" dirty="0" smtClean="0">
                <a:solidFill>
                  <a:schemeClr val="tx1"/>
                </a:solidFill>
                <a:effectLst/>
                <a:latin typeface="Arial" charset="0"/>
                <a:ea typeface="ヒラギノ角ゴ Pro W3" pitchFamily="-1" charset="-128"/>
                <a:cs typeface="ヒラギノ角ゴ Pro W3"/>
              </a:rPr>
              <a:t>يعني أن التقنية تساعدنا على إنجاز المهام بشكل أسرع، بأخطاء أقل، وبجهد أقل من الموظفين</a:t>
            </a:r>
            <a:r>
              <a:rPr lang="en-US" sz="1200" kern="1200" dirty="0" smtClean="0">
                <a:solidFill>
                  <a:schemeClr val="tx1"/>
                </a:solidFill>
                <a:effectLst/>
                <a:latin typeface="Arial" charset="0"/>
                <a:ea typeface="ヒラギノ角ゴ Pro W3" pitchFamily="-1" charset="-128"/>
                <a:cs typeface="ヒラギノ角ゴ Pro W3"/>
              </a:rPr>
              <a:t>.</a:t>
            </a:r>
            <a:endParaRPr lang="en-US" sz="1100" kern="1200" dirty="0" smtClean="0">
              <a:solidFill>
                <a:schemeClr val="tx1"/>
              </a:solidFill>
              <a:effectLst/>
              <a:latin typeface="Arial" charset="0"/>
              <a:ea typeface="ヒラギノ角ゴ Pro W3" pitchFamily="-1" charset="-128"/>
              <a:cs typeface="ヒラギノ角ゴ Pro W3"/>
            </a:endParaRPr>
          </a:p>
          <a:p>
            <a:pPr lvl="1" algn="r" rtl="1"/>
            <a:r>
              <a:rPr lang="ar-SA" sz="1200" b="1" kern="1200" dirty="0" smtClean="0">
                <a:solidFill>
                  <a:schemeClr val="tx1"/>
                </a:solidFill>
                <a:effectLst/>
                <a:latin typeface="Arial" charset="0"/>
                <a:ea typeface="ヒラギノ角ゴ Pro W3" pitchFamily="-1" charset="-128"/>
                <a:cs typeface="ヒラギノ角ゴ Pro W3"/>
              </a:rPr>
              <a:t>مثال </a:t>
            </a:r>
            <a:r>
              <a:rPr lang="en-US" sz="1200" b="1" kern="1200" dirty="0" smtClean="0">
                <a:solidFill>
                  <a:schemeClr val="tx1"/>
                </a:solidFill>
                <a:effectLst/>
                <a:latin typeface="Arial" charset="0"/>
                <a:ea typeface="ヒラギノ角ゴ Pro W3" pitchFamily="-1" charset="-128"/>
                <a:cs typeface="ヒラギノ角ゴ Pro W3"/>
              </a:rPr>
              <a:t>:</a:t>
            </a:r>
            <a:r>
              <a:rPr lang="en-US" sz="1200" kern="1200" dirty="0" smtClean="0">
                <a:solidFill>
                  <a:schemeClr val="tx1"/>
                </a:solidFill>
                <a:effectLst/>
                <a:latin typeface="Arial" charset="0"/>
                <a:ea typeface="ヒラギノ角ゴ Pro W3" pitchFamily="-1" charset="-128"/>
                <a:cs typeface="ヒラギノ角ゴ Pro W3"/>
              </a:rPr>
              <a:t> </a:t>
            </a:r>
            <a:r>
              <a:rPr lang="ar-SA" sz="1200" kern="1200" dirty="0" smtClean="0">
                <a:solidFill>
                  <a:schemeClr val="tx1"/>
                </a:solidFill>
                <a:effectLst/>
                <a:latin typeface="Arial" charset="0"/>
                <a:ea typeface="ヒラギノ角ゴ Pro W3" pitchFamily="-1" charset="-128"/>
                <a:cs typeface="ヒラギノ角ゴ Pro W3"/>
              </a:rPr>
              <a:t>تخيلوا أننا كنا ندخل بيانات العملاء يدويًا، وهذا كان يستغرق ساعتين يوميًا ويحدث فيه أخطاء. عندما طبقنا نظامًا جديدًا (بفضل الـ</a:t>
            </a:r>
            <a:r>
              <a:rPr lang="en-US" sz="1200" kern="1200" dirty="0" smtClean="0">
                <a:solidFill>
                  <a:schemeClr val="tx1"/>
                </a:solidFill>
                <a:effectLst/>
                <a:latin typeface="Arial" charset="0"/>
                <a:ea typeface="ヒラギノ角ゴ Pro W3" pitchFamily="-1" charset="-128"/>
                <a:cs typeface="ヒラギノ角ゴ Pro W3"/>
              </a:rPr>
              <a:t> IT) </a:t>
            </a:r>
            <a:r>
              <a:rPr lang="ar-SA" sz="1200" kern="1200" dirty="0" smtClean="0">
                <a:solidFill>
                  <a:schemeClr val="tx1"/>
                </a:solidFill>
                <a:effectLst/>
                <a:latin typeface="Arial" charset="0"/>
                <a:ea typeface="ヒラギノ角ゴ Pro W3" pitchFamily="-1" charset="-128"/>
                <a:cs typeface="ヒラギノ角ゴ Pro W3"/>
              </a:rPr>
              <a:t>يقوم بإدخال البيانات تلقائيًا في 10 دقائق وبدون أخطاء، فهنا الـ</a:t>
            </a:r>
            <a:r>
              <a:rPr lang="en-US" sz="1200" kern="1200" dirty="0" smtClean="0">
                <a:solidFill>
                  <a:schemeClr val="tx1"/>
                </a:solidFill>
                <a:effectLst/>
                <a:latin typeface="Arial" charset="0"/>
                <a:ea typeface="ヒラギノ角ゴ Pro W3" pitchFamily="-1" charset="-128"/>
                <a:cs typeface="ヒラギノ角ゴ Pro W3"/>
              </a:rPr>
              <a:t> IT </a:t>
            </a:r>
            <a:r>
              <a:rPr lang="ar-SA" sz="1200" kern="1200" dirty="0" smtClean="0">
                <a:solidFill>
                  <a:schemeClr val="tx1"/>
                </a:solidFill>
                <a:effectLst/>
                <a:latin typeface="Arial" charset="0"/>
                <a:ea typeface="ヒラギノ角ゴ Pro W3" pitchFamily="-1" charset="-128"/>
                <a:cs typeface="ヒラギノ角ゴ Pro W3"/>
              </a:rPr>
              <a:t>حقق قيمة. لقد وفر وقت وجهد الموظفين وقلل الأخطاء، وهذا يترجم إلى إنتاجية أعلى</a:t>
            </a:r>
            <a:r>
              <a:rPr lang="en-US" sz="1200" kern="1200" dirty="0" smtClean="0">
                <a:solidFill>
                  <a:schemeClr val="tx1"/>
                </a:solidFill>
                <a:effectLst/>
                <a:latin typeface="Arial" charset="0"/>
                <a:ea typeface="ヒラギノ角ゴ Pro W3" pitchFamily="-1" charset="-128"/>
                <a:cs typeface="ヒラギノ角ゴ Pro W3"/>
              </a:rPr>
              <a:t>.</a:t>
            </a:r>
            <a:endParaRPr lang="en-US" sz="1100" kern="1200" dirty="0" smtClean="0">
              <a:solidFill>
                <a:schemeClr val="tx1"/>
              </a:solidFill>
              <a:effectLst/>
              <a:latin typeface="Arial" charset="0"/>
              <a:ea typeface="ヒラギノ角ゴ Pro W3" pitchFamily="-1" charset="-128"/>
              <a:cs typeface="ヒラギノ角ゴ Pro W3"/>
            </a:endParaRPr>
          </a:p>
          <a:p>
            <a:pPr lvl="0" algn="r" rtl="1"/>
            <a:r>
              <a:rPr lang="ar-SA" sz="1200" b="1" kern="1200" dirty="0" smtClean="0">
                <a:solidFill>
                  <a:schemeClr val="tx1"/>
                </a:solidFill>
                <a:effectLst/>
                <a:latin typeface="Arial" charset="0"/>
                <a:ea typeface="ヒラギノ角ゴ Pro W3" pitchFamily="-1" charset="-128"/>
                <a:cs typeface="ヒラギノ角ゴ Pro W3" pitchFamily="-1" charset="-128"/>
              </a:rPr>
              <a:t>2- عندما نوفر المال (خفض التكاليف</a:t>
            </a:r>
            <a:r>
              <a:rPr lang="en-US" sz="1200" b="1" kern="1200" dirty="0" smtClean="0">
                <a:solidFill>
                  <a:schemeClr val="tx1"/>
                </a:solidFill>
                <a:effectLst/>
                <a:latin typeface="Arial" charset="0"/>
                <a:ea typeface="ヒラギノ角ゴ Pro W3" pitchFamily="-1" charset="-128"/>
                <a:cs typeface="ヒラギノ角ゴ Pro W3" pitchFamily="-1" charset="-128"/>
              </a:rPr>
              <a:t>(</a:t>
            </a:r>
            <a:r>
              <a:rPr lang="ar-SA" sz="1200" b="1" kern="1200" dirty="0" smtClean="0">
                <a:solidFill>
                  <a:schemeClr val="tx1"/>
                </a:solidFill>
                <a:effectLst/>
                <a:latin typeface="Arial" charset="0"/>
                <a:ea typeface="ヒラギノ角ゴ Pro W3" pitchFamily="-1" charset="-128"/>
                <a:cs typeface="ヒラギノ角ゴ Pro W3" pitchFamily="-1" charset="-128"/>
              </a:rPr>
              <a:t> </a:t>
            </a:r>
            <a:r>
              <a:rPr lang="ar-SA" sz="1200" b="1" kern="1200" dirty="0" smtClean="0">
                <a:solidFill>
                  <a:schemeClr val="tx1"/>
                </a:solidFill>
                <a:effectLst/>
                <a:latin typeface="Arial" charset="0"/>
                <a:ea typeface="ヒラギノ角ゴ Pro W3" pitchFamily="-1" charset="-128"/>
                <a:cs typeface="ヒラギノ角ゴ Pro W3"/>
              </a:rPr>
              <a:t>ببساطة</a:t>
            </a:r>
            <a:r>
              <a:rPr lang="en-US" sz="1200" b="1" kern="1200" dirty="0" smtClean="0">
                <a:solidFill>
                  <a:schemeClr val="tx1"/>
                </a:solidFill>
                <a:effectLst/>
                <a:latin typeface="Arial" charset="0"/>
                <a:ea typeface="ヒラギノ角ゴ Pro W3" pitchFamily="-1" charset="-128"/>
                <a:cs typeface="ヒラギノ角ゴ Pro W3"/>
              </a:rPr>
              <a:t>:</a:t>
            </a:r>
            <a:r>
              <a:rPr lang="en-US" sz="1200" kern="1200" dirty="0" smtClean="0">
                <a:solidFill>
                  <a:schemeClr val="tx1"/>
                </a:solidFill>
                <a:effectLst/>
                <a:latin typeface="Arial" charset="0"/>
                <a:ea typeface="ヒラギノ角ゴ Pro W3" pitchFamily="-1" charset="-128"/>
                <a:cs typeface="ヒラギノ角ゴ Pro W3"/>
              </a:rPr>
              <a:t> </a:t>
            </a:r>
            <a:r>
              <a:rPr lang="ar-SA" sz="1200" kern="1200" dirty="0" smtClean="0">
                <a:solidFill>
                  <a:schemeClr val="tx1"/>
                </a:solidFill>
                <a:effectLst/>
                <a:latin typeface="Arial" charset="0"/>
                <a:ea typeface="ヒラギノ角ゴ Pro W3" pitchFamily="-1" charset="-128"/>
                <a:cs typeface="ヒラギノ角ゴ Pro W3"/>
              </a:rPr>
              <a:t>يعني أن التقنية تساعدنا على صرف أموال أقل في مكان ما، أو تمنعنا من خسارة المال</a:t>
            </a:r>
            <a:r>
              <a:rPr lang="en-US" sz="1200" kern="1200" dirty="0" smtClean="0">
                <a:solidFill>
                  <a:schemeClr val="tx1"/>
                </a:solidFill>
                <a:effectLst/>
                <a:latin typeface="Arial" charset="0"/>
                <a:ea typeface="ヒラギノ角ゴ Pro W3" pitchFamily="-1" charset="-128"/>
                <a:cs typeface="ヒラギノ角ゴ Pro W3"/>
              </a:rPr>
              <a:t>.</a:t>
            </a:r>
            <a:endParaRPr lang="en-US" sz="1100" kern="1200" dirty="0" smtClean="0">
              <a:solidFill>
                <a:schemeClr val="tx1"/>
              </a:solidFill>
              <a:effectLst/>
              <a:latin typeface="Arial" charset="0"/>
              <a:ea typeface="ヒラギノ角ゴ Pro W3" pitchFamily="-1" charset="-128"/>
              <a:cs typeface="ヒラギノ角ゴ Pro W3"/>
            </a:endParaRPr>
          </a:p>
          <a:p>
            <a:pPr lvl="1" algn="r" rtl="1"/>
            <a:r>
              <a:rPr lang="ar-SA" sz="1200" b="1" kern="1200" dirty="0" smtClean="0">
                <a:solidFill>
                  <a:schemeClr val="tx1"/>
                </a:solidFill>
                <a:effectLst/>
                <a:latin typeface="Arial" charset="0"/>
                <a:ea typeface="ヒラギノ角ゴ Pro W3" pitchFamily="-1" charset="-128"/>
                <a:cs typeface="ヒラギノ角ゴ Pro W3"/>
              </a:rPr>
              <a:t>مثال</a:t>
            </a:r>
            <a:r>
              <a:rPr lang="en-US" sz="1200" b="1" kern="1200" dirty="0" smtClean="0">
                <a:solidFill>
                  <a:schemeClr val="tx1"/>
                </a:solidFill>
                <a:effectLst/>
                <a:latin typeface="Arial" charset="0"/>
                <a:ea typeface="ヒラギノ角ゴ Pro W3" pitchFamily="-1" charset="-128"/>
                <a:cs typeface="ヒラギノ角ゴ Pro W3"/>
              </a:rPr>
              <a:t>:</a:t>
            </a:r>
            <a:r>
              <a:rPr lang="en-US" sz="1200" kern="1200" dirty="0" smtClean="0">
                <a:solidFill>
                  <a:schemeClr val="tx1"/>
                </a:solidFill>
                <a:effectLst/>
                <a:latin typeface="Arial" charset="0"/>
                <a:ea typeface="ヒラギノ角ゴ Pro W3" pitchFamily="-1" charset="-128"/>
                <a:cs typeface="ヒラギノ角ゴ Pro W3"/>
              </a:rPr>
              <a:t> </a:t>
            </a:r>
            <a:r>
              <a:rPr lang="ar-SA" sz="1200" kern="1200" dirty="0" smtClean="0">
                <a:solidFill>
                  <a:schemeClr val="tx1"/>
                </a:solidFill>
                <a:effectLst/>
                <a:latin typeface="Arial" charset="0"/>
                <a:ea typeface="ヒラギノ角ゴ Pro W3" pitchFamily="-1" charset="-128"/>
                <a:cs typeface="ヒラギノ角ゴ Pro W3"/>
              </a:rPr>
              <a:t>إذا كنا ندفع الكثير لطباعة المستندات وتخزينها في أرشيفات ورقية، وعندما طبق الـ</a:t>
            </a:r>
            <a:r>
              <a:rPr lang="en-US" sz="1200" kern="1200" dirty="0" smtClean="0">
                <a:solidFill>
                  <a:schemeClr val="tx1"/>
                </a:solidFill>
                <a:effectLst/>
                <a:latin typeface="Arial" charset="0"/>
                <a:ea typeface="ヒラギノ角ゴ Pro W3" pitchFamily="-1" charset="-128"/>
                <a:cs typeface="ヒラギノ角ゴ Pro W3"/>
              </a:rPr>
              <a:t> IT </a:t>
            </a:r>
            <a:r>
              <a:rPr lang="ar-SA" sz="1200" kern="1200" dirty="0" smtClean="0">
                <a:solidFill>
                  <a:schemeClr val="tx1"/>
                </a:solidFill>
                <a:effectLst/>
                <a:latin typeface="Arial" charset="0"/>
                <a:ea typeface="ヒラギノ角ゴ Pro W3" pitchFamily="-1" charset="-128"/>
                <a:cs typeface="ヒラギノ角ゴ Pro W3"/>
              </a:rPr>
              <a:t>نظام إدارة وثائق رقمي، قللنا تكاليف الطباعة والتخزين بشكل كبير. هنا الـ</a:t>
            </a:r>
            <a:r>
              <a:rPr lang="en-US" sz="1200" kern="1200" dirty="0" smtClean="0">
                <a:solidFill>
                  <a:schemeClr val="tx1"/>
                </a:solidFill>
                <a:effectLst/>
                <a:latin typeface="Arial" charset="0"/>
                <a:ea typeface="ヒラギノ角ゴ Pro W3" pitchFamily="-1" charset="-128"/>
                <a:cs typeface="ヒラギノ角ゴ Pro W3"/>
              </a:rPr>
              <a:t> IT </a:t>
            </a:r>
            <a:r>
              <a:rPr lang="ar-SA" sz="1200" kern="1200" dirty="0" smtClean="0">
                <a:solidFill>
                  <a:schemeClr val="tx1"/>
                </a:solidFill>
                <a:effectLst/>
                <a:latin typeface="Arial" charset="0"/>
                <a:ea typeface="ヒラギノ角ゴ Pro W3" pitchFamily="-1" charset="-128"/>
                <a:cs typeface="ヒラギノ角ゴ Pro W3"/>
              </a:rPr>
              <a:t>وفر لنا المال مباشرة</a:t>
            </a:r>
            <a:r>
              <a:rPr lang="en-US" sz="1200" kern="1200" dirty="0" smtClean="0">
                <a:solidFill>
                  <a:schemeClr val="tx1"/>
                </a:solidFill>
                <a:effectLst/>
                <a:latin typeface="Arial" charset="0"/>
                <a:ea typeface="ヒラギノ角ゴ Pro W3" pitchFamily="-1" charset="-128"/>
                <a:cs typeface="ヒラギノ角ゴ Pro W3"/>
              </a:rPr>
              <a:t>.</a:t>
            </a:r>
            <a:endParaRPr lang="en-US" sz="1100" kern="1200" dirty="0" smtClean="0">
              <a:solidFill>
                <a:schemeClr val="tx1"/>
              </a:solidFill>
              <a:effectLst/>
              <a:latin typeface="Arial" charset="0"/>
              <a:ea typeface="ヒラギノ角ゴ Pro W3" pitchFamily="-1" charset="-128"/>
              <a:cs typeface="ヒラギノ角ゴ Pro W3"/>
            </a:endParaRPr>
          </a:p>
          <a:p>
            <a:pPr lvl="0" algn="r" rtl="1"/>
            <a:r>
              <a:rPr lang="ar-SA" sz="1200" b="1" kern="1200" dirty="0" smtClean="0">
                <a:solidFill>
                  <a:schemeClr val="tx1"/>
                </a:solidFill>
                <a:effectLst/>
                <a:latin typeface="Arial" charset="0"/>
                <a:ea typeface="ヒラギノ角ゴ Pro W3" pitchFamily="-1" charset="-128"/>
                <a:cs typeface="ヒラギノ角ゴ Pro W3" pitchFamily="-1" charset="-128"/>
              </a:rPr>
              <a:t>3- عندما نصبح أفضل من منافسينا أو نجد فرصًا جديدة (تعزيز القدرة التنافسية والنمو</a:t>
            </a:r>
            <a:r>
              <a:rPr lang="en-US" sz="1200" b="1" kern="1200" dirty="0" smtClean="0">
                <a:solidFill>
                  <a:schemeClr val="tx1"/>
                </a:solidFill>
                <a:effectLst/>
                <a:latin typeface="Arial" charset="0"/>
                <a:ea typeface="ヒラギノ角ゴ Pro W3" pitchFamily="-1" charset="-128"/>
                <a:cs typeface="ヒラギノ角ゴ Pro W3" pitchFamily="-1" charset="-128"/>
              </a:rPr>
              <a:t>(</a:t>
            </a:r>
            <a:r>
              <a:rPr lang="ar-SA" sz="1200" b="1" kern="1200" dirty="0" smtClean="0">
                <a:solidFill>
                  <a:schemeClr val="tx1"/>
                </a:solidFill>
                <a:effectLst/>
                <a:latin typeface="Arial" charset="0"/>
                <a:ea typeface="ヒラギノ角ゴ Pro W3" pitchFamily="-1" charset="-128"/>
                <a:cs typeface="ヒラギノ角ゴ Pro W3" pitchFamily="-1" charset="-128"/>
              </a:rPr>
              <a:t> </a:t>
            </a:r>
            <a:r>
              <a:rPr lang="ar-SA" sz="1200" b="1" kern="1200" dirty="0" smtClean="0">
                <a:solidFill>
                  <a:schemeClr val="tx1"/>
                </a:solidFill>
                <a:effectLst/>
                <a:latin typeface="Arial" charset="0"/>
                <a:ea typeface="ヒラギノ角ゴ Pro W3" pitchFamily="-1" charset="-128"/>
                <a:cs typeface="ヒラギノ角ゴ Pro W3"/>
              </a:rPr>
              <a:t>ببساطة</a:t>
            </a:r>
            <a:r>
              <a:rPr lang="en-US" sz="1200" b="1" kern="1200" dirty="0" smtClean="0">
                <a:solidFill>
                  <a:schemeClr val="tx1"/>
                </a:solidFill>
                <a:effectLst/>
                <a:latin typeface="Arial" charset="0"/>
                <a:ea typeface="ヒラギノ角ゴ Pro W3" pitchFamily="-1" charset="-128"/>
                <a:cs typeface="ヒラギノ角ゴ Pro W3"/>
              </a:rPr>
              <a:t>:</a:t>
            </a:r>
            <a:r>
              <a:rPr lang="en-US" sz="1200" kern="1200" dirty="0" smtClean="0">
                <a:solidFill>
                  <a:schemeClr val="tx1"/>
                </a:solidFill>
                <a:effectLst/>
                <a:latin typeface="Arial" charset="0"/>
                <a:ea typeface="ヒラギノ角ゴ Pro W3" pitchFamily="-1" charset="-128"/>
                <a:cs typeface="ヒラギノ角ゴ Pro W3"/>
              </a:rPr>
              <a:t> </a:t>
            </a:r>
            <a:r>
              <a:rPr lang="ar-SA" sz="1200" kern="1200" dirty="0" smtClean="0">
                <a:solidFill>
                  <a:schemeClr val="tx1"/>
                </a:solidFill>
                <a:effectLst/>
                <a:latin typeface="Arial" charset="0"/>
                <a:ea typeface="ヒラギノ角ゴ Pro W3" pitchFamily="-1" charset="-128"/>
                <a:cs typeface="ヒラギノ角ゴ Pro W3"/>
              </a:rPr>
              <a:t>يعني أن التقنية تمنحنا ميزة لا يمتلكها المنافسون، أو تفتح لنا أبوابًا جديدة للربح</a:t>
            </a:r>
            <a:r>
              <a:rPr lang="en-US" sz="1200" kern="1200" dirty="0" smtClean="0">
                <a:solidFill>
                  <a:schemeClr val="tx1"/>
                </a:solidFill>
                <a:effectLst/>
                <a:latin typeface="Arial" charset="0"/>
                <a:ea typeface="ヒラギノ角ゴ Pro W3" pitchFamily="-1" charset="-128"/>
                <a:cs typeface="ヒラギノ角ゴ Pro W3"/>
              </a:rPr>
              <a:t>.</a:t>
            </a:r>
            <a:endParaRPr lang="en-US" sz="1100" kern="1200" dirty="0" smtClean="0">
              <a:solidFill>
                <a:schemeClr val="tx1"/>
              </a:solidFill>
              <a:effectLst/>
              <a:latin typeface="Arial" charset="0"/>
              <a:ea typeface="ヒラギノ角ゴ Pro W3" pitchFamily="-1" charset="-128"/>
              <a:cs typeface="ヒラギノ角ゴ Pro W3"/>
            </a:endParaRPr>
          </a:p>
          <a:p>
            <a:pPr lvl="1" algn="r" rtl="1"/>
            <a:r>
              <a:rPr lang="ar-SA" sz="1200" b="1" kern="1200" dirty="0" smtClean="0">
                <a:solidFill>
                  <a:schemeClr val="tx1"/>
                </a:solidFill>
                <a:effectLst/>
                <a:latin typeface="Arial" charset="0"/>
                <a:ea typeface="ヒラギノ角ゴ Pro W3" pitchFamily="-1" charset="-128"/>
                <a:cs typeface="ヒラギノ角ゴ Pro W3"/>
              </a:rPr>
              <a:t>مثال </a:t>
            </a:r>
            <a:r>
              <a:rPr lang="en-US" sz="1200" b="1" kern="1200" dirty="0" smtClean="0">
                <a:solidFill>
                  <a:schemeClr val="tx1"/>
                </a:solidFill>
                <a:effectLst/>
                <a:latin typeface="Arial" charset="0"/>
                <a:ea typeface="ヒラギノ角ゴ Pro W3" pitchFamily="-1" charset="-128"/>
                <a:cs typeface="ヒラギノ角ゴ Pro W3"/>
              </a:rPr>
              <a:t>:</a:t>
            </a:r>
            <a:r>
              <a:rPr lang="en-US" sz="1200" kern="1200" dirty="0" smtClean="0">
                <a:solidFill>
                  <a:schemeClr val="tx1"/>
                </a:solidFill>
                <a:effectLst/>
                <a:latin typeface="Arial" charset="0"/>
                <a:ea typeface="ヒラギノ角ゴ Pro W3" pitchFamily="-1" charset="-128"/>
                <a:cs typeface="ヒラギノ角ゴ Pro W3"/>
              </a:rPr>
              <a:t> </a:t>
            </a:r>
            <a:r>
              <a:rPr lang="ar-SA" sz="1200" kern="1200" dirty="0" smtClean="0">
                <a:solidFill>
                  <a:schemeClr val="tx1"/>
                </a:solidFill>
                <a:effectLst/>
                <a:latin typeface="Arial" charset="0"/>
                <a:ea typeface="ヒラギノ角ゴ Pro W3" pitchFamily="-1" charset="-128"/>
                <a:cs typeface="ヒラギノ角ゴ Pro W3"/>
              </a:rPr>
              <a:t>إذا كان منافسونا لا يمتلكون تطبيقًا لطلب المنتجات عبر الجوال، ونحن أطلقنا تطبيقًا سهل الاستخدام (بفضل الـ</a:t>
            </a:r>
            <a:r>
              <a:rPr lang="en-US" sz="1200" kern="1200" dirty="0" smtClean="0">
                <a:solidFill>
                  <a:schemeClr val="tx1"/>
                </a:solidFill>
                <a:effectLst/>
                <a:latin typeface="Arial" charset="0"/>
                <a:ea typeface="ヒラギノ角ゴ Pro W3" pitchFamily="-1" charset="-128"/>
                <a:cs typeface="ヒラギノ角ゴ Pro W3"/>
              </a:rPr>
              <a:t> IT) </a:t>
            </a:r>
            <a:r>
              <a:rPr lang="ar-SA" sz="1200" kern="1200" dirty="0" smtClean="0">
                <a:solidFill>
                  <a:schemeClr val="tx1"/>
                </a:solidFill>
                <a:effectLst/>
                <a:latin typeface="Arial" charset="0"/>
                <a:ea typeface="ヒラギノ角ゴ Pro W3" pitchFamily="-1" charset="-128"/>
                <a:cs typeface="ヒラギノ角ゴ Pro W3"/>
              </a:rPr>
              <a:t>زاد مبيعاتنا بنسبة 15%. هنا الـ</a:t>
            </a:r>
            <a:r>
              <a:rPr lang="en-US" sz="1200" kern="1200" dirty="0" smtClean="0">
                <a:solidFill>
                  <a:schemeClr val="tx1"/>
                </a:solidFill>
                <a:effectLst/>
                <a:latin typeface="Arial" charset="0"/>
                <a:ea typeface="ヒラギノ角ゴ Pro W3" pitchFamily="-1" charset="-128"/>
                <a:cs typeface="ヒラギノ角ゴ Pro W3"/>
              </a:rPr>
              <a:t> IT </a:t>
            </a:r>
            <a:r>
              <a:rPr lang="ar-SA" sz="1200" kern="1200" dirty="0" smtClean="0">
                <a:solidFill>
                  <a:schemeClr val="tx1"/>
                </a:solidFill>
                <a:effectLst/>
                <a:latin typeface="Arial" charset="0"/>
                <a:ea typeface="ヒラギノ角ゴ Pro W3" pitchFamily="-1" charset="-128"/>
                <a:cs typeface="ヒラギノ角ゴ Pro W3"/>
              </a:rPr>
              <a:t>جعلنا نتفوق على المنافسين ويزيد إيراداتنا</a:t>
            </a:r>
            <a:r>
              <a:rPr lang="en-US" sz="1200" kern="1200" dirty="0" smtClean="0">
                <a:solidFill>
                  <a:schemeClr val="tx1"/>
                </a:solidFill>
                <a:effectLst/>
                <a:latin typeface="Arial" charset="0"/>
                <a:ea typeface="ヒラギノ角ゴ Pro W3" pitchFamily="-1" charset="-128"/>
                <a:cs typeface="ヒラギノ角ゴ Pro W3"/>
              </a:rPr>
              <a:t>.</a:t>
            </a:r>
            <a:endParaRPr lang="en-US" sz="1100" kern="1200" dirty="0" smtClean="0">
              <a:solidFill>
                <a:schemeClr val="tx1"/>
              </a:solidFill>
              <a:effectLst/>
              <a:latin typeface="Arial" charset="0"/>
              <a:ea typeface="ヒラギノ角ゴ Pro W3" pitchFamily="-1" charset="-128"/>
              <a:cs typeface="ヒラギノ角ゴ Pro W3"/>
            </a:endParaRPr>
          </a:p>
          <a:p>
            <a:pPr lvl="0" algn="r" rtl="1"/>
            <a:r>
              <a:rPr lang="ar-SA" sz="1200" b="1" kern="1200" dirty="0" smtClean="0">
                <a:solidFill>
                  <a:schemeClr val="tx1"/>
                </a:solidFill>
                <a:effectLst/>
                <a:latin typeface="Arial" charset="0"/>
                <a:ea typeface="ヒラギノ角ゴ Pro W3" pitchFamily="-1" charset="-128"/>
                <a:cs typeface="ヒラギノ角ゴ Pro W3" pitchFamily="-1" charset="-128"/>
              </a:rPr>
              <a:t>4- عندما يكون عملاؤنا أكثر سعادة (تحسين تجربة العملاء)</a:t>
            </a:r>
            <a:r>
              <a:rPr lang="en-US" sz="1100" b="0" kern="1200" baseline="0" dirty="0" smtClean="0">
                <a:solidFill>
                  <a:schemeClr val="tx1"/>
                </a:solidFill>
                <a:effectLst/>
                <a:latin typeface="Arial" charset="0"/>
                <a:ea typeface="ヒラギノ角ゴ Pro W3" pitchFamily="-1" charset="-128"/>
                <a:cs typeface="ヒラギノ角ゴ Pro W3" pitchFamily="-1" charset="-128"/>
              </a:rPr>
              <a:t> </a:t>
            </a:r>
            <a:r>
              <a:rPr lang="ar-SA" sz="1200" b="1" kern="1200" dirty="0" smtClean="0">
                <a:solidFill>
                  <a:schemeClr val="tx1"/>
                </a:solidFill>
                <a:effectLst/>
                <a:latin typeface="Arial" charset="0"/>
                <a:ea typeface="ヒラギノ角ゴ Pro W3" pitchFamily="-1" charset="-128"/>
                <a:cs typeface="ヒラギノ角ゴ Pro W3"/>
              </a:rPr>
              <a:t>ببساطة</a:t>
            </a:r>
            <a:r>
              <a:rPr lang="en-US" sz="1200" b="1" kern="1200" dirty="0" smtClean="0">
                <a:solidFill>
                  <a:schemeClr val="tx1"/>
                </a:solidFill>
                <a:effectLst/>
                <a:latin typeface="Arial" charset="0"/>
                <a:ea typeface="ヒラギノ角ゴ Pro W3" pitchFamily="-1" charset="-128"/>
                <a:cs typeface="ヒラギノ角ゴ Pro W3"/>
              </a:rPr>
              <a:t>:</a:t>
            </a:r>
            <a:r>
              <a:rPr lang="en-US" sz="1200" kern="1200" dirty="0" smtClean="0">
                <a:solidFill>
                  <a:schemeClr val="tx1"/>
                </a:solidFill>
                <a:effectLst/>
                <a:latin typeface="Arial" charset="0"/>
                <a:ea typeface="ヒラギノ角ゴ Pro W3" pitchFamily="-1" charset="-128"/>
                <a:cs typeface="ヒラギノ角ゴ Pro W3"/>
              </a:rPr>
              <a:t> </a:t>
            </a:r>
            <a:r>
              <a:rPr lang="ar-SA" sz="1200" kern="1200" dirty="0" smtClean="0">
                <a:solidFill>
                  <a:schemeClr val="tx1"/>
                </a:solidFill>
                <a:effectLst/>
                <a:latin typeface="Arial" charset="0"/>
                <a:ea typeface="ヒラギノ角ゴ Pro W3" pitchFamily="-1" charset="-128"/>
                <a:cs typeface="ヒラギノ角ゴ Pro W3"/>
              </a:rPr>
              <a:t>يعني أن التقنية تجعل تجربة العميل معنا أفضل وأسهل وأكثر متعة</a:t>
            </a:r>
            <a:r>
              <a:rPr lang="en-US" sz="1200" kern="1200" dirty="0" smtClean="0">
                <a:solidFill>
                  <a:schemeClr val="tx1"/>
                </a:solidFill>
                <a:effectLst/>
                <a:latin typeface="Arial" charset="0"/>
                <a:ea typeface="ヒラギノ角ゴ Pro W3" pitchFamily="-1" charset="-128"/>
                <a:cs typeface="ヒラギノ角ゴ Pro W3"/>
              </a:rPr>
              <a:t>.</a:t>
            </a:r>
            <a:endParaRPr lang="en-US" sz="1100" kern="1200" dirty="0" smtClean="0">
              <a:solidFill>
                <a:schemeClr val="tx1"/>
              </a:solidFill>
              <a:effectLst/>
              <a:latin typeface="Arial" charset="0"/>
              <a:ea typeface="ヒラギノ角ゴ Pro W3" pitchFamily="-1" charset="-128"/>
              <a:cs typeface="ヒラギノ角ゴ Pro W3"/>
            </a:endParaRPr>
          </a:p>
          <a:p>
            <a:pPr lvl="1" algn="r" rtl="1"/>
            <a:r>
              <a:rPr lang="ar-SA" sz="1200" b="1" kern="1200" dirty="0" smtClean="0">
                <a:solidFill>
                  <a:schemeClr val="tx1"/>
                </a:solidFill>
                <a:effectLst/>
                <a:latin typeface="Arial" charset="0"/>
                <a:ea typeface="ヒラギノ角ゴ Pro W3" pitchFamily="-1" charset="-128"/>
                <a:cs typeface="ヒラギノ角ゴ Pro W3"/>
              </a:rPr>
              <a:t>مثال </a:t>
            </a:r>
            <a:r>
              <a:rPr lang="ar-SA" sz="1200" kern="1200" dirty="0" smtClean="0">
                <a:solidFill>
                  <a:schemeClr val="tx1"/>
                </a:solidFill>
                <a:effectLst/>
                <a:latin typeface="Arial" charset="0"/>
                <a:ea typeface="ヒラギノ角ゴ Pro W3" pitchFamily="-1" charset="-128"/>
                <a:cs typeface="ヒラギノ角ゴ Pro W3"/>
              </a:rPr>
              <a:t>إذا كان العملاء يشتكون من صعوبة التواصل معنا، وعندما طبق الـ</a:t>
            </a:r>
            <a:r>
              <a:rPr lang="en-US" sz="1200" kern="1200" dirty="0" smtClean="0">
                <a:solidFill>
                  <a:schemeClr val="tx1"/>
                </a:solidFill>
                <a:effectLst/>
                <a:latin typeface="Arial" charset="0"/>
                <a:ea typeface="ヒラギノ角ゴ Pro W3" pitchFamily="-1" charset="-128"/>
                <a:cs typeface="ヒラギノ角ゴ Pro W3"/>
              </a:rPr>
              <a:t> IT </a:t>
            </a:r>
            <a:r>
              <a:rPr lang="ar-SA" sz="1200" kern="1200" dirty="0" smtClean="0">
                <a:solidFill>
                  <a:schemeClr val="tx1"/>
                </a:solidFill>
                <a:effectLst/>
                <a:latin typeface="Arial" charset="0"/>
                <a:ea typeface="ヒラギノ角ゴ Pro W3" pitchFamily="-1" charset="-128"/>
                <a:cs typeface="ヒラギノ角ゴ Pro W3"/>
              </a:rPr>
              <a:t>نظام دردشة فورية</a:t>
            </a:r>
            <a:r>
              <a:rPr lang="en-US" sz="1200" kern="1200" dirty="0" smtClean="0">
                <a:solidFill>
                  <a:schemeClr val="tx1"/>
                </a:solidFill>
                <a:effectLst/>
                <a:latin typeface="Arial" charset="0"/>
                <a:ea typeface="ヒラギノ角ゴ Pro W3" pitchFamily="-1" charset="-128"/>
                <a:cs typeface="ヒラギノ角ゴ Pro W3"/>
              </a:rPr>
              <a:t> (</a:t>
            </a:r>
            <a:r>
              <a:rPr lang="en-US" sz="1200" kern="1200" dirty="0" err="1" smtClean="0">
                <a:solidFill>
                  <a:schemeClr val="tx1"/>
                </a:solidFill>
                <a:effectLst/>
                <a:latin typeface="Arial" charset="0"/>
                <a:ea typeface="ヒラギノ角ゴ Pro W3" pitchFamily="-1" charset="-128"/>
                <a:cs typeface="ヒラギノ角ゴ Pro W3"/>
              </a:rPr>
              <a:t>chatbot</a:t>
            </a:r>
            <a:r>
              <a:rPr lang="en-US" sz="1200" kern="1200" dirty="0" smtClean="0">
                <a:solidFill>
                  <a:schemeClr val="tx1"/>
                </a:solidFill>
                <a:effectLst/>
                <a:latin typeface="Arial" charset="0"/>
                <a:ea typeface="ヒラギノ角ゴ Pro W3" pitchFamily="-1" charset="-128"/>
                <a:cs typeface="ヒラギノ角ゴ Pro W3"/>
              </a:rPr>
              <a:t>) </a:t>
            </a:r>
            <a:r>
              <a:rPr lang="ar-SA" sz="1200" kern="1200" dirty="0" smtClean="0">
                <a:solidFill>
                  <a:schemeClr val="tx1"/>
                </a:solidFill>
                <a:effectLst/>
                <a:latin typeface="Arial" charset="0"/>
                <a:ea typeface="ヒラギノ角ゴ Pro W3" pitchFamily="-1" charset="-128"/>
                <a:cs typeface="ヒラギノ角ゴ Pro W3"/>
              </a:rPr>
              <a:t>على الموقع، أصبح العملاء يحصلون على إجابات سريعة لمشاكلهم، وزاد رضاهم بشكل ملحوظ. هنا الـ</a:t>
            </a:r>
            <a:r>
              <a:rPr lang="en-US" sz="1200" kern="1200" dirty="0" smtClean="0">
                <a:solidFill>
                  <a:schemeClr val="tx1"/>
                </a:solidFill>
                <a:effectLst/>
                <a:latin typeface="Arial" charset="0"/>
                <a:ea typeface="ヒラギノ角ゴ Pro W3" pitchFamily="-1" charset="-128"/>
                <a:cs typeface="ヒラギノ角ゴ Pro W3"/>
              </a:rPr>
              <a:t> IT </a:t>
            </a:r>
            <a:r>
              <a:rPr lang="ar-SA" sz="1200" kern="1200" dirty="0" smtClean="0">
                <a:solidFill>
                  <a:schemeClr val="tx1"/>
                </a:solidFill>
                <a:effectLst/>
                <a:latin typeface="Arial" charset="0"/>
                <a:ea typeface="ヒラギノ角ゴ Pro W3" pitchFamily="-1" charset="-128"/>
                <a:cs typeface="ヒラギノ角ゴ Pro W3"/>
              </a:rPr>
              <a:t>زاد من ولاء العملاء ورضاهم</a:t>
            </a:r>
            <a:r>
              <a:rPr lang="en-US" sz="1200" kern="1200" dirty="0" smtClean="0">
                <a:solidFill>
                  <a:schemeClr val="tx1"/>
                </a:solidFill>
                <a:effectLst/>
                <a:latin typeface="Arial" charset="0"/>
                <a:ea typeface="ヒラギノ角ゴ Pro W3" pitchFamily="-1" charset="-128"/>
                <a:cs typeface="ヒラギノ角ゴ Pro W3"/>
              </a:rPr>
              <a:t>.</a:t>
            </a:r>
            <a:endParaRPr lang="en-US" sz="1100" kern="1200" dirty="0" smtClean="0">
              <a:solidFill>
                <a:schemeClr val="tx1"/>
              </a:solidFill>
              <a:effectLst/>
              <a:latin typeface="Arial" charset="0"/>
              <a:ea typeface="ヒラギノ角ゴ Pro W3" pitchFamily="-1" charset="-128"/>
              <a:cs typeface="ヒラギノ角ゴ Pro W3"/>
            </a:endParaRPr>
          </a:p>
          <a:p>
            <a:pPr lvl="0" algn="r" rtl="1"/>
            <a:r>
              <a:rPr lang="ar-SA" sz="1200" b="1" kern="1200" dirty="0" smtClean="0">
                <a:solidFill>
                  <a:schemeClr val="tx1"/>
                </a:solidFill>
                <a:effectLst/>
                <a:latin typeface="Arial" charset="0"/>
                <a:ea typeface="ヒラギノ角ゴ Pro W3" pitchFamily="-1" charset="-128"/>
                <a:cs typeface="ヒラギノ角ゴ Pro W3" pitchFamily="-1" charset="-128"/>
              </a:rPr>
              <a:t>5- عندما نأخذ قرارات أفضل وأذكى (دعم اتخاذ القرار</a:t>
            </a:r>
            <a:r>
              <a:rPr lang="en-US" sz="1200" b="1" kern="1200" dirty="0" smtClean="0">
                <a:solidFill>
                  <a:schemeClr val="tx1"/>
                </a:solidFill>
                <a:effectLst/>
                <a:latin typeface="Arial" charset="0"/>
                <a:ea typeface="ヒラギノ角ゴ Pro W3" pitchFamily="-1" charset="-128"/>
                <a:cs typeface="ヒラギノ角ゴ Pro W3" pitchFamily="-1" charset="-128"/>
              </a:rPr>
              <a:t>(</a:t>
            </a:r>
            <a:r>
              <a:rPr lang="ar-SA" sz="1200" b="1" kern="1200" dirty="0" smtClean="0">
                <a:solidFill>
                  <a:schemeClr val="tx1"/>
                </a:solidFill>
                <a:effectLst/>
                <a:latin typeface="Arial" charset="0"/>
                <a:ea typeface="ヒラギノ角ゴ Pro W3" pitchFamily="-1" charset="-128"/>
                <a:cs typeface="ヒラギノ角ゴ Pro W3" pitchFamily="-1" charset="-128"/>
              </a:rPr>
              <a:t> </a:t>
            </a:r>
            <a:r>
              <a:rPr lang="ar-SA" sz="1200" b="1" kern="1200" dirty="0" smtClean="0">
                <a:solidFill>
                  <a:schemeClr val="tx1"/>
                </a:solidFill>
                <a:effectLst/>
                <a:latin typeface="Arial" charset="0"/>
                <a:ea typeface="ヒラギノ角ゴ Pro W3" pitchFamily="-1" charset="-128"/>
                <a:cs typeface="ヒラギノ角ゴ Pro W3"/>
              </a:rPr>
              <a:t>ببساطة</a:t>
            </a:r>
            <a:r>
              <a:rPr lang="en-US" sz="1200" b="1" kern="1200" dirty="0" smtClean="0">
                <a:solidFill>
                  <a:schemeClr val="tx1"/>
                </a:solidFill>
                <a:effectLst/>
                <a:latin typeface="Arial" charset="0"/>
                <a:ea typeface="ヒラギノ角ゴ Pro W3" pitchFamily="-1" charset="-128"/>
                <a:cs typeface="ヒラギノ角ゴ Pro W3"/>
              </a:rPr>
              <a:t>:</a:t>
            </a:r>
            <a:r>
              <a:rPr lang="en-US" sz="1200" kern="1200" dirty="0" smtClean="0">
                <a:solidFill>
                  <a:schemeClr val="tx1"/>
                </a:solidFill>
                <a:effectLst/>
                <a:latin typeface="Arial" charset="0"/>
                <a:ea typeface="ヒラギノ角ゴ Pro W3" pitchFamily="-1" charset="-128"/>
                <a:cs typeface="ヒラギノ角ゴ Pro W3"/>
              </a:rPr>
              <a:t> </a:t>
            </a:r>
            <a:r>
              <a:rPr lang="ar-SA" sz="1200" kern="1200" dirty="0" smtClean="0">
                <a:solidFill>
                  <a:schemeClr val="tx1"/>
                </a:solidFill>
                <a:effectLst/>
                <a:latin typeface="Arial" charset="0"/>
                <a:ea typeface="ヒラギノ角ゴ Pro W3" pitchFamily="-1" charset="-128"/>
                <a:cs typeface="ヒラギノ角ゴ Pro W3"/>
              </a:rPr>
              <a:t>يعني أن التقنية توفر لنا معلومات واضحة ودقيقة في الوقت المناسب، تساعدنا على فهم الوضع واتخاذ قرارات صحيحة</a:t>
            </a:r>
            <a:r>
              <a:rPr lang="en-US" sz="1200" kern="1200" dirty="0" smtClean="0">
                <a:solidFill>
                  <a:schemeClr val="tx1"/>
                </a:solidFill>
                <a:effectLst/>
                <a:latin typeface="Arial" charset="0"/>
                <a:ea typeface="ヒラギノ角ゴ Pro W3" pitchFamily="-1" charset="-128"/>
                <a:cs typeface="ヒラギノ角ゴ Pro W3"/>
              </a:rPr>
              <a:t>.</a:t>
            </a:r>
            <a:endParaRPr lang="en-US" sz="1100" kern="1200" dirty="0" smtClean="0">
              <a:solidFill>
                <a:schemeClr val="tx1"/>
              </a:solidFill>
              <a:effectLst/>
              <a:latin typeface="Arial" charset="0"/>
              <a:ea typeface="ヒラギノ角ゴ Pro W3" pitchFamily="-1" charset="-128"/>
              <a:cs typeface="ヒラギノ角ゴ Pro W3"/>
            </a:endParaRPr>
          </a:p>
          <a:p>
            <a:pPr lvl="1" algn="r" rtl="1"/>
            <a:r>
              <a:rPr lang="ar-SA" sz="1200" b="1" kern="1200" dirty="0" smtClean="0">
                <a:solidFill>
                  <a:schemeClr val="tx1"/>
                </a:solidFill>
                <a:effectLst/>
                <a:latin typeface="Arial" charset="0"/>
                <a:ea typeface="ヒラギノ角ゴ Pro W3" pitchFamily="-1" charset="-128"/>
                <a:cs typeface="ヒラギノ角ゴ Pro W3"/>
              </a:rPr>
              <a:t>مثال </a:t>
            </a:r>
            <a:r>
              <a:rPr lang="ar-SA" sz="1200" kern="1200" dirty="0" smtClean="0">
                <a:solidFill>
                  <a:schemeClr val="tx1"/>
                </a:solidFill>
                <a:effectLst/>
                <a:latin typeface="Arial" charset="0"/>
                <a:ea typeface="ヒラギノ角ゴ Pro W3" pitchFamily="-1" charset="-128"/>
                <a:cs typeface="ヒラギノ角ゴ Pro W3"/>
              </a:rPr>
              <a:t>إذا كانت إدارة المبيعات لا تعرف أي المنتجات هي الأكثر مبيعًا في أي منطقة، وعندما وفر الـ</a:t>
            </a:r>
            <a:r>
              <a:rPr lang="en-US" sz="1200" kern="1200" dirty="0" smtClean="0">
                <a:solidFill>
                  <a:schemeClr val="tx1"/>
                </a:solidFill>
                <a:effectLst/>
                <a:latin typeface="Arial" charset="0"/>
                <a:ea typeface="ヒラギノ角ゴ Pro W3" pitchFamily="-1" charset="-128"/>
                <a:cs typeface="ヒラギノ角ゴ Pro W3"/>
              </a:rPr>
              <a:t> IT </a:t>
            </a:r>
            <a:r>
              <a:rPr lang="ar-SA" sz="1200" kern="1200" dirty="0" smtClean="0">
                <a:solidFill>
                  <a:schemeClr val="tx1"/>
                </a:solidFill>
                <a:effectLst/>
                <a:latin typeface="Arial" charset="0"/>
                <a:ea typeface="ヒラギノ角ゴ Pro W3" pitchFamily="-1" charset="-128"/>
                <a:cs typeface="ヒラギノ角ゴ Pro W3"/>
              </a:rPr>
              <a:t>لوحة تحكم تحليلية تعرض هذه البيانات بشكل فوري، أصبحت الإدارة تتخذ قرارات تسويقية أفضل وتزيد المبيعات. هنا الـ</a:t>
            </a:r>
            <a:r>
              <a:rPr lang="en-US" sz="1200" kern="1200" dirty="0" smtClean="0">
                <a:solidFill>
                  <a:schemeClr val="tx1"/>
                </a:solidFill>
                <a:effectLst/>
                <a:latin typeface="Arial" charset="0"/>
                <a:ea typeface="ヒラギノ角ゴ Pro W3" pitchFamily="-1" charset="-128"/>
                <a:cs typeface="ヒラギノ角ゴ Pro W3"/>
              </a:rPr>
              <a:t> IT </a:t>
            </a:r>
            <a:r>
              <a:rPr lang="ar-SA" sz="1200" kern="1200" dirty="0" smtClean="0">
                <a:solidFill>
                  <a:schemeClr val="tx1"/>
                </a:solidFill>
                <a:effectLst/>
                <a:latin typeface="Arial" charset="0"/>
                <a:ea typeface="ヒラギノ角ゴ Pro W3" pitchFamily="-1" charset="-128"/>
                <a:cs typeface="ヒラギノ角ゴ Pro W3"/>
              </a:rPr>
              <a:t>دعم اتخاذ قرارات ذكية</a:t>
            </a:r>
            <a:r>
              <a:rPr lang="en-US" sz="1200" kern="1200" dirty="0" smtClean="0">
                <a:solidFill>
                  <a:schemeClr val="tx1"/>
                </a:solidFill>
                <a:effectLst/>
                <a:latin typeface="Arial" charset="0"/>
                <a:ea typeface="ヒラギノ角ゴ Pro W3" pitchFamily="-1" charset="-128"/>
                <a:cs typeface="ヒラギノ角ゴ Pro W3"/>
              </a:rPr>
              <a:t>.</a:t>
            </a:r>
            <a:endParaRPr lang="en-US" sz="1100" kern="1200" dirty="0" smtClean="0">
              <a:solidFill>
                <a:schemeClr val="tx1"/>
              </a:solidFill>
              <a:effectLst/>
              <a:latin typeface="Arial" charset="0"/>
              <a:ea typeface="ヒラギノ角ゴ Pro W3" pitchFamily="-1" charset="-128"/>
              <a:cs typeface="ヒラギノ角ゴ Pro W3"/>
            </a:endParaRPr>
          </a:p>
          <a:p>
            <a:pPr lvl="0" algn="r" rtl="1"/>
            <a:r>
              <a:rPr lang="ar-SA" sz="1200" b="1" kern="1200" dirty="0" smtClean="0">
                <a:solidFill>
                  <a:schemeClr val="tx1"/>
                </a:solidFill>
                <a:effectLst/>
                <a:latin typeface="Arial" charset="0"/>
                <a:ea typeface="ヒラギノ角ゴ Pro W3" pitchFamily="-1" charset="-128"/>
                <a:cs typeface="ヒラギノ角ゴ Pro W3" pitchFamily="-1" charset="-128"/>
              </a:rPr>
              <a:t>6- عندما نكون في أمان ونحمي معلوماتنا (إدارة المخاطر والأمن</a:t>
            </a:r>
            <a:r>
              <a:rPr lang="en-US" sz="1200" b="1" kern="1200" dirty="0" smtClean="0">
                <a:solidFill>
                  <a:schemeClr val="tx1"/>
                </a:solidFill>
                <a:effectLst/>
                <a:latin typeface="Arial" charset="0"/>
                <a:ea typeface="ヒラギノ角ゴ Pro W3" pitchFamily="-1" charset="-128"/>
                <a:cs typeface="ヒラギノ角ゴ Pro W3" pitchFamily="-1" charset="-128"/>
              </a:rPr>
              <a:t>(</a:t>
            </a:r>
            <a:r>
              <a:rPr lang="en-US" sz="1100" b="0" kern="1200" baseline="0" dirty="0" smtClean="0">
                <a:solidFill>
                  <a:schemeClr val="tx1"/>
                </a:solidFill>
                <a:effectLst/>
                <a:latin typeface="Arial" charset="0"/>
                <a:ea typeface="ヒラギノ角ゴ Pro W3" pitchFamily="-1" charset="-128"/>
                <a:cs typeface="ヒラギノ角ゴ Pro W3" pitchFamily="-1" charset="-128"/>
              </a:rPr>
              <a:t> </a:t>
            </a:r>
            <a:r>
              <a:rPr lang="ar-SA" sz="1200" b="1" kern="1200" dirty="0" smtClean="0">
                <a:solidFill>
                  <a:schemeClr val="tx1"/>
                </a:solidFill>
                <a:effectLst/>
                <a:latin typeface="Arial" charset="0"/>
                <a:ea typeface="ヒラギノ角ゴ Pro W3" pitchFamily="-1" charset="-128"/>
                <a:cs typeface="ヒラギノ角ゴ Pro W3"/>
              </a:rPr>
              <a:t>ببساطة</a:t>
            </a:r>
            <a:r>
              <a:rPr lang="en-US" sz="1200" b="1" kern="1200" dirty="0" smtClean="0">
                <a:solidFill>
                  <a:schemeClr val="tx1"/>
                </a:solidFill>
                <a:effectLst/>
                <a:latin typeface="Arial" charset="0"/>
                <a:ea typeface="ヒラギノ角ゴ Pro W3" pitchFamily="-1" charset="-128"/>
                <a:cs typeface="ヒラギノ角ゴ Pro W3"/>
              </a:rPr>
              <a:t>:</a:t>
            </a:r>
            <a:r>
              <a:rPr lang="en-US" sz="1200" kern="1200" dirty="0" smtClean="0">
                <a:solidFill>
                  <a:schemeClr val="tx1"/>
                </a:solidFill>
                <a:effectLst/>
                <a:latin typeface="Arial" charset="0"/>
                <a:ea typeface="ヒラギノ角ゴ Pro W3" pitchFamily="-1" charset="-128"/>
                <a:cs typeface="ヒラギノ角ゴ Pro W3"/>
              </a:rPr>
              <a:t> </a:t>
            </a:r>
            <a:r>
              <a:rPr lang="ar-SA" sz="1200" kern="1200" dirty="0" smtClean="0">
                <a:solidFill>
                  <a:schemeClr val="tx1"/>
                </a:solidFill>
                <a:effectLst/>
                <a:latin typeface="Arial" charset="0"/>
                <a:ea typeface="ヒラギノ角ゴ Pro W3" pitchFamily="-1" charset="-128"/>
                <a:cs typeface="ヒラギノ角ゴ Pro W3"/>
              </a:rPr>
              <a:t>يعني أن التقنية تحمي بياناتنا من السرقة أو الضياع، وتضمن أن عملنا لا يتوقف بسبب مشاكل تقنية</a:t>
            </a:r>
            <a:r>
              <a:rPr lang="en-US" sz="1200" kern="1200" dirty="0" smtClean="0">
                <a:solidFill>
                  <a:schemeClr val="tx1"/>
                </a:solidFill>
                <a:effectLst/>
                <a:latin typeface="Arial" charset="0"/>
                <a:ea typeface="ヒラギノ角ゴ Pro W3" pitchFamily="-1" charset="-128"/>
                <a:cs typeface="ヒラギノ角ゴ Pro W3"/>
              </a:rPr>
              <a:t>.</a:t>
            </a:r>
            <a:endParaRPr lang="en-US" sz="1100" kern="1200" dirty="0" smtClean="0">
              <a:solidFill>
                <a:schemeClr val="tx1"/>
              </a:solidFill>
              <a:effectLst/>
              <a:latin typeface="Arial" charset="0"/>
              <a:ea typeface="ヒラギノ角ゴ Pro W3" pitchFamily="-1" charset="-128"/>
              <a:cs typeface="ヒラギノ角ゴ Pro W3"/>
            </a:endParaRPr>
          </a:p>
          <a:p>
            <a:pPr lvl="1" algn="r" rtl="1"/>
            <a:r>
              <a:rPr lang="ar-SA" sz="1200" b="1" kern="1200" dirty="0" smtClean="0">
                <a:solidFill>
                  <a:schemeClr val="tx1"/>
                </a:solidFill>
                <a:effectLst/>
                <a:latin typeface="Arial" charset="0"/>
                <a:ea typeface="ヒラギノ角ゴ Pro W3" pitchFamily="-1" charset="-128"/>
                <a:cs typeface="ヒラギノ角ゴ Pro W3"/>
              </a:rPr>
              <a:t>مثال </a:t>
            </a:r>
            <a:r>
              <a:rPr lang="en-US" sz="1200" b="1" kern="1200" dirty="0" smtClean="0">
                <a:solidFill>
                  <a:schemeClr val="tx1"/>
                </a:solidFill>
                <a:effectLst/>
                <a:latin typeface="Arial" charset="0"/>
                <a:ea typeface="ヒラギノ角ゴ Pro W3" pitchFamily="-1" charset="-128"/>
                <a:cs typeface="ヒラギノ角ゴ Pro W3"/>
              </a:rPr>
              <a:t>:</a:t>
            </a:r>
            <a:r>
              <a:rPr lang="en-US" sz="1200" kern="1200" dirty="0" smtClean="0">
                <a:solidFill>
                  <a:schemeClr val="tx1"/>
                </a:solidFill>
                <a:effectLst/>
                <a:latin typeface="Arial" charset="0"/>
                <a:ea typeface="ヒラギノ角ゴ Pro W3" pitchFamily="-1" charset="-128"/>
                <a:cs typeface="ヒラギノ角ゴ Pro W3"/>
              </a:rPr>
              <a:t> </a:t>
            </a:r>
            <a:r>
              <a:rPr lang="ar-SA" sz="1200" kern="1200" dirty="0" smtClean="0">
                <a:solidFill>
                  <a:schemeClr val="tx1"/>
                </a:solidFill>
                <a:effectLst/>
                <a:latin typeface="Arial" charset="0"/>
                <a:ea typeface="ヒラギノ角ゴ Pro W3" pitchFamily="-1" charset="-128"/>
                <a:cs typeface="ヒラギノ角ゴ Pro W3"/>
              </a:rPr>
              <a:t>لو تعرضت شركتنا لمحاولة اختراق بيانات كبيرة، ولكن بفضل أنظمة الأمن السيبراني التي طبقها الـ</a:t>
            </a:r>
            <a:r>
              <a:rPr lang="en-US" sz="1200" kern="1200" dirty="0" smtClean="0">
                <a:solidFill>
                  <a:schemeClr val="tx1"/>
                </a:solidFill>
                <a:effectLst/>
                <a:latin typeface="Arial" charset="0"/>
                <a:ea typeface="ヒラギノ角ゴ Pro W3" pitchFamily="-1" charset="-128"/>
                <a:cs typeface="ヒラギノ角ゴ Pro W3"/>
              </a:rPr>
              <a:t> IT</a:t>
            </a:r>
            <a:r>
              <a:rPr lang="ar-SA" sz="1200" kern="1200" dirty="0" smtClean="0">
                <a:solidFill>
                  <a:schemeClr val="tx1"/>
                </a:solidFill>
                <a:effectLst/>
                <a:latin typeface="Arial" charset="0"/>
                <a:ea typeface="ヒラギノ角ゴ Pro W3" pitchFamily="-1" charset="-128"/>
                <a:cs typeface="ヒラギノ角ゴ Pro W3"/>
              </a:rPr>
              <a:t>، تم إحباط الهجوم ولم نخسر أي بيانات. هنا الـ</a:t>
            </a:r>
            <a:r>
              <a:rPr lang="en-US" sz="1200" kern="1200" dirty="0" smtClean="0">
                <a:solidFill>
                  <a:schemeClr val="tx1"/>
                </a:solidFill>
                <a:effectLst/>
                <a:latin typeface="Arial" charset="0"/>
                <a:ea typeface="ヒラギノ角ゴ Pro W3" pitchFamily="-1" charset="-128"/>
                <a:cs typeface="ヒラギノ角ゴ Pro W3"/>
              </a:rPr>
              <a:t> IT </a:t>
            </a:r>
            <a:r>
              <a:rPr lang="ar-SA" sz="1200" kern="1200" dirty="0" smtClean="0">
                <a:solidFill>
                  <a:schemeClr val="tx1"/>
                </a:solidFill>
                <a:effectLst/>
                <a:latin typeface="Arial" charset="0"/>
                <a:ea typeface="ヒラギノ角ゴ Pro W3" pitchFamily="-1" charset="-128"/>
                <a:cs typeface="ヒラギノ角ゴ Pro W3"/>
              </a:rPr>
              <a:t>حمى سمعة الشركة وتجنب خسائر مالية وقانونية ضخمة</a:t>
            </a:r>
            <a:r>
              <a:rPr lang="en-US" sz="1200" kern="1200" dirty="0" smtClean="0">
                <a:solidFill>
                  <a:schemeClr val="tx1"/>
                </a:solidFill>
                <a:effectLst/>
                <a:latin typeface="Arial" charset="0"/>
                <a:ea typeface="ヒラギノ角ゴ Pro W3" pitchFamily="-1" charset="-128"/>
                <a:cs typeface="ヒラギノ角ゴ Pro W3"/>
              </a:rPr>
              <a:t>.</a:t>
            </a:r>
            <a:endParaRPr lang="ar-SA" sz="1200" kern="1200" dirty="0" smtClean="0">
              <a:solidFill>
                <a:schemeClr val="tx1"/>
              </a:solidFill>
              <a:effectLst/>
              <a:latin typeface="Arial" charset="0"/>
              <a:ea typeface="ヒラギノ角ゴ Pro W3" pitchFamily="-1" charset="-128"/>
              <a:cs typeface="ヒラギノ角ゴ Pro W3"/>
            </a:endParaRPr>
          </a:p>
          <a:p>
            <a:pPr lvl="1" algn="r" rtl="1"/>
            <a:endParaRPr lang="ar-SA" sz="1200" kern="1200" dirty="0" smtClean="0">
              <a:solidFill>
                <a:schemeClr val="tx1"/>
              </a:solidFill>
              <a:effectLst/>
              <a:latin typeface="Arial" charset="0"/>
              <a:ea typeface="ヒラギノ角ゴ Pro W3" pitchFamily="-1" charset="-128"/>
              <a:cs typeface="ヒラギノ角ゴ Pro W3"/>
            </a:endParaRPr>
          </a:p>
          <a:p>
            <a:pPr marL="457200" marR="0" lvl="1" indent="0" algn="r" defTabSz="914400" rtl="1" eaLnBrk="0" fontAlgn="base" latinLnBrk="0" hangingPunct="0">
              <a:lnSpc>
                <a:spcPct val="100000"/>
              </a:lnSpc>
              <a:spcBef>
                <a:spcPct val="30000"/>
              </a:spcBef>
              <a:spcAft>
                <a:spcPct val="0"/>
              </a:spcAft>
              <a:buClrTx/>
              <a:buSzTx/>
              <a:buFontTx/>
              <a:buNone/>
              <a:tabLst/>
              <a:defRPr/>
            </a:pPr>
            <a:r>
              <a:rPr lang="ar-SA" sz="1200" kern="1200" dirty="0" smtClean="0">
                <a:solidFill>
                  <a:schemeClr val="tx1"/>
                </a:solidFill>
                <a:effectLst/>
                <a:latin typeface="Arial" charset="0"/>
                <a:ea typeface="ヒラギノ角ゴ Pro W3" pitchFamily="-1" charset="-128"/>
                <a:cs typeface="ヒラギノ角ゴ Pro W3"/>
              </a:rPr>
              <a:t>إذا لم نرَ هذه النتائج، فربما لم تحقق التقنية قيمتها بعد، أو أننا لم نستخدمها بالشكل الصحيح</a:t>
            </a:r>
            <a:r>
              <a:rPr lang="en-US" sz="1200" kern="1200" dirty="0" smtClean="0">
                <a:solidFill>
                  <a:schemeClr val="tx1"/>
                </a:solidFill>
                <a:effectLst/>
                <a:latin typeface="Arial" charset="0"/>
                <a:ea typeface="ヒラギノ角ゴ Pro W3" pitchFamily="-1" charset="-128"/>
                <a:cs typeface="ヒラギノ角ゴ Pro W3"/>
              </a:rPr>
              <a:t>.</a:t>
            </a:r>
          </a:p>
          <a:p>
            <a:pPr lvl="1" algn="r" rtl="1"/>
            <a:endParaRPr lang="en-US" sz="1100" kern="1200" dirty="0" smtClean="0">
              <a:solidFill>
                <a:schemeClr val="tx1"/>
              </a:solidFill>
              <a:effectLst/>
              <a:latin typeface="Arial" charset="0"/>
              <a:ea typeface="ヒラギノ角ゴ Pro W3" pitchFamily="-1" charset="-128"/>
              <a:cs typeface="ヒラギノ角ゴ Pro W3"/>
            </a:endParaRPr>
          </a:p>
          <a:p>
            <a:endParaRPr lang="ar-SA" dirty="0" smtClean="0"/>
          </a:p>
          <a:p>
            <a:endParaRPr lang="ar-SA" dirty="0"/>
          </a:p>
        </p:txBody>
      </p:sp>
      <p:sp>
        <p:nvSpPr>
          <p:cNvPr id="4" name="Slide Number Placeholder 3"/>
          <p:cNvSpPr>
            <a:spLocks noGrp="1"/>
          </p:cNvSpPr>
          <p:nvPr>
            <p:ph type="sldNum" sz="quarter" idx="10"/>
          </p:nvPr>
        </p:nvSpPr>
        <p:spPr/>
        <p:txBody>
          <a:bodyPr/>
          <a:lstStyle/>
          <a:p>
            <a:pPr>
              <a:defRPr/>
            </a:pPr>
            <a:fld id="{49425EDC-ED94-4E1A-8AD1-F76482DA7364}" type="slidenum">
              <a:rPr lang="en-US" altLang="en-US" smtClean="0"/>
              <a:pPr>
                <a:defRPr/>
              </a:pPr>
              <a:t>7</a:t>
            </a:fld>
            <a:endParaRPr lang="en-US" altLang="en-US"/>
          </a:p>
        </p:txBody>
      </p:sp>
    </p:spTree>
    <p:extLst>
      <p:ext uri="{BB962C8B-B14F-4D97-AF65-F5344CB8AC3E}">
        <p14:creationId xmlns:p14="http://schemas.microsoft.com/office/powerpoint/2010/main" val="1365050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1" eaLnBrk="0" fontAlgn="base" latinLnBrk="0" hangingPunct="0">
              <a:lnSpc>
                <a:spcPct val="100000"/>
              </a:lnSpc>
              <a:spcBef>
                <a:spcPct val="0"/>
              </a:spcBef>
              <a:spcAft>
                <a:spcPct val="0"/>
              </a:spcAft>
              <a:buClrTx/>
              <a:buSzTx/>
              <a:buFontTx/>
              <a:buNone/>
              <a:tabLst/>
              <a:defRPr/>
            </a:pPr>
            <a:r>
              <a:rPr lang="en-GB" dirty="0" smtClean="0"/>
              <a:t>`</a:t>
            </a:r>
            <a:r>
              <a:rPr lang="ar-SA" sz="1200" b="1" dirty="0" smtClean="0">
                <a:latin typeface="Arial" pitchFamily="34" charset="0"/>
                <a:ea typeface="ヒラギノ角ゴ Pro W3"/>
                <a:cs typeface="ヒラギノ角ゴ Pro W3"/>
              </a:rPr>
              <a:t>و لكي يحلق ال</a:t>
            </a:r>
            <a:r>
              <a:rPr lang="en-GB" sz="1200" b="1" dirty="0" smtClean="0">
                <a:latin typeface="Arial" pitchFamily="34" charset="0"/>
                <a:ea typeface="ヒラギノ角ゴ Pro W3"/>
                <a:cs typeface="ヒラギノ角ゴ Pro W3"/>
              </a:rPr>
              <a:t>IT</a:t>
            </a:r>
            <a:r>
              <a:rPr lang="ar-YE" sz="1200" b="1" dirty="0" smtClean="0">
                <a:latin typeface="Arial" pitchFamily="34" charset="0"/>
                <a:ea typeface="ヒラギノ角ゴ Pro W3"/>
                <a:cs typeface="ヒラギノ角ゴ Pro W3"/>
              </a:rPr>
              <a:t> القيم</a:t>
            </a:r>
            <a:r>
              <a:rPr lang="ar-YE" sz="1200" b="1" baseline="0" dirty="0" smtClean="0">
                <a:latin typeface="Arial" pitchFamily="34" charset="0"/>
                <a:ea typeface="ヒラギノ角ゴ Pro W3"/>
                <a:cs typeface="ヒラギノ角ゴ Pro W3"/>
              </a:rPr>
              <a:t> المذكورة (زيادة الكفاءة و الإنتاجية، خفض التكاليف،. ) يجب أن يخرج من عباءة المهام التقليدية إلى سعة المهام الخدمية و هذه المهام هي:</a:t>
            </a:r>
          </a:p>
          <a:p>
            <a:pPr algn="r" rtl="1"/>
            <a:r>
              <a:rPr lang="ar-SA" b="1" dirty="0" smtClean="0"/>
              <a:t>1- </a:t>
            </a:r>
            <a:r>
              <a:rPr lang="ar-SA" b="1" u="sng" dirty="0" smtClean="0"/>
              <a:t>الدعم الفني وصيانة الأجهزة والبرامج (</a:t>
            </a:r>
            <a:r>
              <a:rPr lang="en-US" b="1" u="sng" dirty="0" smtClean="0"/>
              <a:t>Break/Fix &amp; Maintenance):</a:t>
            </a:r>
          </a:p>
          <a:p>
            <a:pPr algn="r" rtl="1"/>
            <a:r>
              <a:rPr lang="ar-SA" b="1" dirty="0" smtClean="0"/>
              <a:t>إصلاح الأعطال:</a:t>
            </a:r>
            <a:r>
              <a:rPr lang="ar-SA" dirty="0" smtClean="0"/>
              <a:t> التعامل مع المشكلات اليومية مثل تعطل أجهزة الكمبيوتر، عدم عمل الطابعات، أو توقف البرامج.</a:t>
            </a:r>
          </a:p>
          <a:p>
            <a:pPr algn="r" rtl="1"/>
            <a:r>
              <a:rPr lang="ar-SA" b="1" dirty="0" smtClean="0"/>
              <a:t>تركيب وتحديث الأجهزة والبرامج:</a:t>
            </a:r>
            <a:r>
              <a:rPr lang="ar-SA" dirty="0" smtClean="0"/>
              <a:t> تثبيت أنظمة التشغيل، البرامج المكتبية، وتوصيل الأجهزة الجديدة للموظفين.</a:t>
            </a:r>
          </a:p>
          <a:p>
            <a:pPr algn="r" rtl="1"/>
            <a:r>
              <a:rPr lang="ar-SA" b="1" dirty="0" smtClean="0"/>
              <a:t>صيانة دورية:</a:t>
            </a:r>
            <a:r>
              <a:rPr lang="ar-SA" dirty="0" smtClean="0"/>
              <a:t> إجراء فحوصات للأجهزة، تنظيف الفيروسات، وتحديث البرامج لضمان عملها.</a:t>
            </a:r>
          </a:p>
          <a:p>
            <a:pPr algn="r" rtl="1"/>
            <a:r>
              <a:rPr lang="ar-SA" b="1" dirty="0" smtClean="0"/>
              <a:t>إدارة الشبكات والخوادم:</a:t>
            </a:r>
            <a:r>
              <a:rPr lang="ar-SA" dirty="0" smtClean="0"/>
              <a:t> التأكد من أن الشبكة تعمل بشكل جيد، وأن الخوادم متوفرة وتؤدي وظيفتها.</a:t>
            </a:r>
          </a:p>
          <a:p>
            <a:pPr algn="r" rtl="1"/>
            <a:r>
              <a:rPr lang="ar-SA" b="1" dirty="0" smtClean="0"/>
              <a:t>2</a:t>
            </a:r>
            <a:r>
              <a:rPr lang="ar-SA" b="1" u="sng" dirty="0" smtClean="0"/>
              <a:t>. إدارة البنية التحتية (</a:t>
            </a:r>
            <a:r>
              <a:rPr lang="en-US" b="1" u="sng" dirty="0" smtClean="0"/>
              <a:t>Infrastructure Management):</a:t>
            </a:r>
          </a:p>
          <a:p>
            <a:pPr algn="r" rtl="1"/>
            <a:r>
              <a:rPr lang="ar-SA" b="1" dirty="0" smtClean="0"/>
              <a:t>توفير وإدارة الخوادم:</a:t>
            </a:r>
            <a:r>
              <a:rPr lang="ar-SA" dirty="0" smtClean="0"/>
              <a:t> شراء، تركيب، وصيانة الخوادم التي تستضيف تطبيقات وبيانات الشركة.</a:t>
            </a:r>
          </a:p>
          <a:p>
            <a:pPr algn="r" rtl="1"/>
            <a:r>
              <a:rPr lang="ar-SA" b="1" dirty="0" smtClean="0"/>
              <a:t>إدارة الشبكات:</a:t>
            </a:r>
            <a:r>
              <a:rPr lang="ar-SA" dirty="0" smtClean="0"/>
              <a:t> تصميم، تطبيق، وصيانة البنية التحتية للشبكة (الراوترات، السويتشات، الكابلات).</a:t>
            </a:r>
          </a:p>
          <a:p>
            <a:pPr algn="r" rtl="1"/>
            <a:r>
              <a:rPr lang="ar-SA" b="1" dirty="0" smtClean="0"/>
              <a:t>إدارة التخزين:</a:t>
            </a:r>
            <a:r>
              <a:rPr lang="ar-SA" dirty="0" smtClean="0"/>
              <a:t> توفير حلول لتخزين البيانات والملفات، والتحقق من سعتها وأدائها.</a:t>
            </a:r>
          </a:p>
          <a:p>
            <a:pPr algn="r" rtl="1"/>
            <a:r>
              <a:rPr lang="ar-SA" b="1" dirty="0" smtClean="0"/>
              <a:t>أمن المعلومات الأساسي:</a:t>
            </a:r>
            <a:r>
              <a:rPr lang="ar-SA" dirty="0" smtClean="0"/>
              <a:t> تطبيق جدران الحماية، برامج مكافحة الفيروسات، وإدارة كلمات المرور.</a:t>
            </a:r>
          </a:p>
          <a:p>
            <a:pPr algn="r" rtl="1"/>
            <a:r>
              <a:rPr lang="ar-SA" b="1" dirty="0" smtClean="0"/>
              <a:t>3. </a:t>
            </a:r>
            <a:r>
              <a:rPr lang="ar-SA" b="1" u="sng" dirty="0" smtClean="0"/>
              <a:t>الدعم للمستخدمين (</a:t>
            </a:r>
            <a:r>
              <a:rPr lang="en-US" b="1" u="sng" dirty="0" smtClean="0"/>
              <a:t>User Support):</a:t>
            </a:r>
          </a:p>
          <a:p>
            <a:pPr algn="r" rtl="1"/>
            <a:r>
              <a:rPr lang="ar-SA" b="1" dirty="0" smtClean="0"/>
              <a:t>الرد على استفسارات المستخدمين:</a:t>
            </a:r>
            <a:r>
              <a:rPr lang="ar-SA" dirty="0" smtClean="0"/>
              <a:t> التعامل مع المكالمات أو الطلبات المتعلقة بمشاكل الاستخدام اليومي للتقنية.</a:t>
            </a:r>
          </a:p>
          <a:p>
            <a:pPr algn="r" rtl="1"/>
            <a:r>
              <a:rPr lang="ar-SA" b="1" dirty="0" smtClean="0"/>
              <a:t>تدريب أساسي:</a:t>
            </a:r>
            <a:r>
              <a:rPr lang="ar-SA" dirty="0" smtClean="0"/>
              <a:t> تقديم تدريب بسيط للموظفين على استخدام البرامج أو الأنظمة الجديدة.</a:t>
            </a:r>
          </a:p>
          <a:p>
            <a:pPr algn="r" rtl="1"/>
            <a:r>
              <a:rPr lang="ar-SA" b="1" dirty="0" smtClean="0"/>
              <a:t>إدارة حسابات المستخدمين:</a:t>
            </a:r>
            <a:r>
              <a:rPr lang="ar-SA" dirty="0" smtClean="0"/>
              <a:t> إنشاء، تعديل، وحذف حسابات الموظفين على الأنظمة المختلفة.</a:t>
            </a:r>
          </a:p>
          <a:p>
            <a:pPr marL="0" marR="0" indent="0" algn="r" defTabSz="914400" rtl="1" eaLnBrk="0" fontAlgn="base" latinLnBrk="0" hangingPunct="0">
              <a:lnSpc>
                <a:spcPct val="100000"/>
              </a:lnSpc>
              <a:spcBef>
                <a:spcPct val="30000"/>
              </a:spcBef>
              <a:spcAft>
                <a:spcPct val="0"/>
              </a:spcAft>
              <a:buClrTx/>
              <a:buSzTx/>
              <a:buFontTx/>
              <a:buNone/>
              <a:tabLst/>
              <a:defRPr/>
            </a:pPr>
            <a:r>
              <a:rPr lang="ar-SA" b="1" u="sng" dirty="0" smtClean="0"/>
              <a:t>4.</a:t>
            </a:r>
            <a:r>
              <a:rPr lang="ar-SA" b="1" u="sng" baseline="0" dirty="0" smtClean="0"/>
              <a:t> </a:t>
            </a:r>
            <a:r>
              <a:rPr lang="ar-SA" b="1" u="sng" dirty="0" smtClean="0"/>
              <a:t>المحافظة على تجربة العملاء</a:t>
            </a:r>
            <a:endParaRPr lang="ar-SA" b="1" u="sng" dirty="0" smtClean="0">
              <a:solidFill>
                <a:schemeClr val="lt1"/>
              </a:solidFill>
              <a:latin typeface="Calibri"/>
              <a:ea typeface="Calibri"/>
              <a:cs typeface="Calibri"/>
              <a:sym typeface="Calibri"/>
            </a:endParaRPr>
          </a:p>
          <a:p>
            <a:pPr marL="0" marR="0" lvl="1" indent="0" algn="r" defTabSz="914400" rtl="1" eaLnBrk="0" fontAlgn="base" latinLnBrk="0" hangingPunct="0">
              <a:lnSpc>
                <a:spcPct val="100000"/>
              </a:lnSpc>
              <a:spcBef>
                <a:spcPct val="30000"/>
              </a:spcBef>
              <a:spcAft>
                <a:spcPct val="0"/>
              </a:spcAft>
              <a:buClrTx/>
              <a:buSzTx/>
              <a:buFontTx/>
              <a:buNone/>
              <a:tabLst/>
              <a:defRPr/>
            </a:pPr>
            <a:r>
              <a:rPr lang="ar-SA" dirty="0" smtClean="0"/>
              <a:t>يضمن أن الأنظمة التي يتفاعل معها العملاء (مثل الموقع الإلكتروني أو نظام الدعم) تعمل بشكل صحيح وأن سرعة تحميل الصفحات مقبول</a:t>
            </a:r>
            <a:endParaRPr lang="en-US" sz="1600" dirty="0" smtClean="0"/>
          </a:p>
          <a:p>
            <a:pPr algn="r" rtl="1"/>
            <a:r>
              <a:rPr lang="ar-SA" b="1" u="sng" dirty="0" smtClean="0"/>
              <a:t>5. إدارة النسخ الاحتياطي والاستعادة (</a:t>
            </a:r>
            <a:r>
              <a:rPr lang="en-US" b="1" u="sng" dirty="0" smtClean="0"/>
              <a:t>Backup &amp; Recovery):</a:t>
            </a:r>
          </a:p>
          <a:p>
            <a:pPr algn="r" rtl="1"/>
            <a:r>
              <a:rPr lang="ar-SA" dirty="0" smtClean="0"/>
              <a:t>تنفيذ عمليات النسخ الاحتياطي للبيانات بشكل دوري.</a:t>
            </a:r>
          </a:p>
          <a:p>
            <a:pPr algn="r" rtl="1"/>
            <a:r>
              <a:rPr lang="ar-SA" dirty="0" smtClean="0"/>
              <a:t>القيام بعمليات استعادة البيانات في حال فقدانها أو تلفها.</a:t>
            </a:r>
          </a:p>
          <a:p>
            <a:pPr algn="r" rtl="1"/>
            <a:r>
              <a:rPr lang="ar-SA" b="1" dirty="0" smtClean="0"/>
              <a:t>لماذا تُعتبر هذه المهام "تقليدية"؟</a:t>
            </a:r>
            <a:endParaRPr lang="ar-SA" dirty="0" smtClean="0"/>
          </a:p>
          <a:p>
            <a:pPr algn="r" rtl="1"/>
            <a:r>
              <a:rPr lang="ar-SA" dirty="0" smtClean="0"/>
              <a:t>تُعتبر هذه المهام تقليدية لأنها تركز بشكل كبير على </a:t>
            </a:r>
            <a:r>
              <a:rPr lang="ar-SA" b="1" dirty="0" smtClean="0"/>
              <a:t>"التشغيل والصيانة"</a:t>
            </a:r>
            <a:r>
              <a:rPr lang="ar-SA" dirty="0" smtClean="0"/>
              <a:t> أكثر من </a:t>
            </a:r>
            <a:r>
              <a:rPr lang="ar-SA" b="1" dirty="0" smtClean="0"/>
              <a:t>"خلق القيمة الاستراتيجية"</a:t>
            </a:r>
            <a:r>
              <a:rPr lang="ar-SA" dirty="0" smtClean="0"/>
              <a:t>. في هذا المنظور التقليدي، يُنظر إلى الـ </a:t>
            </a:r>
            <a:r>
              <a:rPr lang="en-US" dirty="0" smtClean="0"/>
              <a:t>IT </a:t>
            </a:r>
            <a:r>
              <a:rPr lang="ar-SA" dirty="0" smtClean="0"/>
              <a:t>كـ "مُمكن" للعمليات الأساسية وليس كـ "مُحرك" للنمو أو الابتكار. الهدف الأساسي هو إبقاء الأمور "تعمل" وتجنب المشاكل، بدلاً من البحث بنشاط عن طرق لتحسين الأعمال أو تغييرها نحو الأفضل باستخدام التقنية.</a:t>
            </a:r>
          </a:p>
          <a:p>
            <a:pPr marL="0" marR="0" indent="0" algn="r" defTabSz="914400" rtl="1" eaLnBrk="0" fontAlgn="base" latinLnBrk="0" hangingPunct="0">
              <a:lnSpc>
                <a:spcPct val="100000"/>
              </a:lnSpc>
              <a:spcBef>
                <a:spcPct val="0"/>
              </a:spcBef>
              <a:spcAft>
                <a:spcPct val="0"/>
              </a:spcAft>
              <a:buClrTx/>
              <a:buSzTx/>
              <a:buFontTx/>
              <a:buNone/>
              <a:tabLst/>
              <a:defRPr/>
            </a:pPr>
            <a:r>
              <a:rPr lang="ar-SA" sz="1200" b="1" dirty="0" smtClean="0">
                <a:latin typeface="Arial" pitchFamily="34" charset="0"/>
                <a:ea typeface="ヒラギノ角ゴ Pro W3"/>
                <a:cs typeface="ヒラギノ角ゴ Pro W3"/>
              </a:rPr>
              <a:t>و هذه المهام لن تخلق القيمة المرجوة</a:t>
            </a:r>
            <a:endParaRPr lang="ar-SA" dirty="0"/>
          </a:p>
        </p:txBody>
      </p:sp>
      <p:sp>
        <p:nvSpPr>
          <p:cNvPr id="4" name="Slide Number Placeholder 3"/>
          <p:cNvSpPr>
            <a:spLocks noGrp="1"/>
          </p:cNvSpPr>
          <p:nvPr>
            <p:ph type="sldNum" sz="quarter" idx="10"/>
          </p:nvPr>
        </p:nvSpPr>
        <p:spPr/>
        <p:txBody>
          <a:bodyPr/>
          <a:lstStyle/>
          <a:p>
            <a:pPr>
              <a:defRPr/>
            </a:pPr>
            <a:fld id="{49425EDC-ED94-4E1A-8AD1-F76482DA7364}" type="slidenum">
              <a:rPr lang="en-US" altLang="en-US" smtClean="0"/>
              <a:pPr>
                <a:defRPr/>
              </a:pPr>
              <a:t>8</a:t>
            </a:fld>
            <a:endParaRPr lang="en-US" altLang="en-US"/>
          </a:p>
        </p:txBody>
      </p:sp>
    </p:spTree>
    <p:extLst>
      <p:ext uri="{BB962C8B-B14F-4D97-AF65-F5344CB8AC3E}">
        <p14:creationId xmlns:p14="http://schemas.microsoft.com/office/powerpoint/2010/main" val="3896087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1" eaLnBrk="0" fontAlgn="base" latinLnBrk="0" hangingPunct="0">
              <a:lnSpc>
                <a:spcPct val="100000"/>
              </a:lnSpc>
              <a:spcBef>
                <a:spcPct val="30000"/>
              </a:spcBef>
              <a:spcAft>
                <a:spcPct val="0"/>
              </a:spcAft>
              <a:buClrTx/>
              <a:buSzTx/>
              <a:buFontTx/>
              <a:buNone/>
              <a:tabLst/>
              <a:defRPr/>
            </a:pPr>
            <a:r>
              <a:rPr lang="ar-SA" sz="1200" dirty="0" smtClean="0"/>
              <a:t>المهام التقليدية للـ </a:t>
            </a:r>
            <a:r>
              <a:rPr lang="en-US" sz="1200" dirty="0" smtClean="0"/>
              <a:t>IT </a:t>
            </a:r>
            <a:r>
              <a:rPr lang="ar-SA" sz="1200" dirty="0" smtClean="0"/>
              <a:t>هي </a:t>
            </a:r>
            <a:r>
              <a:rPr lang="ar-SA" sz="1200" b="1" dirty="0" smtClean="0"/>
              <a:t>أساس لا غنى عنه</a:t>
            </a:r>
            <a:r>
              <a:rPr lang="ar-SA" sz="1200" dirty="0" smtClean="0"/>
              <a:t>. إنها مثل بناء أساس المنزل؛ بدون أساس قوي، سينهار المنزل. لكن الأساس وحده لا يجعل المنزل جميلًا أو فعالًا في تلبية احتياجات الساكنين المتغيرة</a:t>
            </a:r>
          </a:p>
          <a:p>
            <a:pPr marL="0" marR="0" indent="0" algn="r" defTabSz="914400" rtl="1" eaLnBrk="0" fontAlgn="base" latinLnBrk="0" hangingPunct="0">
              <a:lnSpc>
                <a:spcPct val="100000"/>
              </a:lnSpc>
              <a:spcBef>
                <a:spcPct val="30000"/>
              </a:spcBef>
              <a:spcAft>
                <a:spcPct val="0"/>
              </a:spcAft>
              <a:buClrTx/>
              <a:buSzTx/>
              <a:buFontTx/>
              <a:buNone/>
              <a:tabLst/>
              <a:defRPr/>
            </a:pPr>
            <a:r>
              <a:rPr lang="ar-SA" sz="1200" dirty="0" smtClean="0"/>
              <a:t>يجب أن يتجاوز الـ </a:t>
            </a:r>
            <a:r>
              <a:rPr lang="en-US" sz="1200" dirty="0" smtClean="0"/>
              <a:t>IT </a:t>
            </a:r>
            <a:r>
              <a:rPr lang="ar-SA" sz="1200" dirty="0" smtClean="0"/>
              <a:t>هذه المهام الأساسية وينتقل إلى دور الشريك الاستراتيجي ومقدم الخدمة، الذي يستخدم التقنية لدفع عجلة الابتكار والنمو والتفوق على المنافسين لكنها محدودة في خلق القيمة </a:t>
            </a:r>
          </a:p>
          <a:p>
            <a:pPr marL="0" marR="0" indent="0" algn="r" defTabSz="914400" rtl="1" eaLnBrk="0" fontAlgn="base" latinLnBrk="0" hangingPunct="0">
              <a:lnSpc>
                <a:spcPct val="100000"/>
              </a:lnSpc>
              <a:spcBef>
                <a:spcPct val="30000"/>
              </a:spcBef>
              <a:spcAft>
                <a:spcPct val="0"/>
              </a:spcAft>
              <a:buClrTx/>
              <a:buSzTx/>
              <a:buFontTx/>
              <a:buNone/>
              <a:tabLst/>
              <a:defRPr/>
            </a:pPr>
            <a:r>
              <a:rPr lang="ar-SA" sz="1200" dirty="0" smtClean="0"/>
              <a:t>تساهم في:</a:t>
            </a:r>
          </a:p>
          <a:p>
            <a:pPr marL="0" marR="0" indent="0" algn="r" defTabSz="914400" rtl="1" eaLnBrk="0" fontAlgn="base" latinLnBrk="0" hangingPunct="0">
              <a:lnSpc>
                <a:spcPct val="100000"/>
              </a:lnSpc>
              <a:spcBef>
                <a:spcPct val="30000"/>
              </a:spcBef>
              <a:spcAft>
                <a:spcPct val="0"/>
              </a:spcAft>
              <a:buClrTx/>
              <a:buSzTx/>
              <a:buFontTx/>
              <a:buNone/>
              <a:tabLst/>
              <a:defRPr/>
            </a:pPr>
            <a:r>
              <a:rPr lang="ar-SA" sz="1200" b="1" dirty="0" smtClean="0"/>
              <a:t>منع الخسائر  </a:t>
            </a:r>
            <a:r>
              <a:rPr lang="ar-SA" sz="1200" dirty="0" smtClean="0"/>
              <a:t>تمنع توقف الأعمال، ضياع البيانات، أو تعرض الشركة لمخاطر أمنية</a:t>
            </a:r>
          </a:p>
          <a:p>
            <a:pPr marL="0" marR="0" indent="0" algn="r" defTabSz="914400" rtl="1" eaLnBrk="0" fontAlgn="base" latinLnBrk="0" hangingPunct="0">
              <a:lnSpc>
                <a:spcPct val="100000"/>
              </a:lnSpc>
              <a:spcBef>
                <a:spcPct val="30000"/>
              </a:spcBef>
              <a:spcAft>
                <a:spcPct val="0"/>
              </a:spcAft>
              <a:buClrTx/>
              <a:buSzTx/>
              <a:buFontTx/>
              <a:buNone/>
              <a:tabLst/>
              <a:defRPr/>
            </a:pPr>
            <a:r>
              <a:rPr lang="ar-SA" sz="1200" b="1" dirty="0" smtClean="0"/>
              <a:t>الحفاظ على الإنتاجية  </a:t>
            </a:r>
            <a:r>
              <a:rPr lang="ar-SA" sz="1200" dirty="0" smtClean="0"/>
              <a:t>تضمن أن الموظفين لديهم الأدوات التي يحتاجونها للعمل دون انقطاع.</a:t>
            </a:r>
          </a:p>
          <a:p>
            <a:pPr marL="0" marR="0" indent="0" algn="r" defTabSz="914400" rtl="1" eaLnBrk="0" fontAlgn="base" latinLnBrk="0" hangingPunct="0">
              <a:lnSpc>
                <a:spcPct val="100000"/>
              </a:lnSpc>
              <a:spcBef>
                <a:spcPct val="30000"/>
              </a:spcBef>
              <a:spcAft>
                <a:spcPct val="0"/>
              </a:spcAft>
              <a:buClrTx/>
              <a:buSzTx/>
              <a:buFontTx/>
              <a:buNone/>
              <a:tabLst/>
              <a:defRPr/>
            </a:pPr>
            <a:r>
              <a:rPr lang="ar-SA" sz="1200" b="1" dirty="0" smtClean="0"/>
              <a:t>ضمان الاستمرارية </a:t>
            </a:r>
            <a:r>
              <a:rPr lang="ar-SA" sz="1200" dirty="0" smtClean="0"/>
              <a:t>تحافظ على سير العمليات الأساسية بسلاسة.</a:t>
            </a:r>
          </a:p>
          <a:p>
            <a:pPr marL="0" marR="0" indent="0" algn="r" defTabSz="914400" rtl="1" eaLnBrk="0" fontAlgn="base" latinLnBrk="0" hangingPunct="0">
              <a:lnSpc>
                <a:spcPct val="100000"/>
              </a:lnSpc>
              <a:spcBef>
                <a:spcPct val="30000"/>
              </a:spcBef>
              <a:spcAft>
                <a:spcPct val="0"/>
              </a:spcAft>
              <a:buClrTx/>
              <a:buSzTx/>
              <a:buFontTx/>
              <a:buNone/>
              <a:tabLst/>
              <a:defRPr/>
            </a:pPr>
            <a:endParaRPr lang="ar-SA" sz="1200" b="1" dirty="0" smtClean="0">
              <a:solidFill>
                <a:schemeClr val="lt1"/>
              </a:solidFill>
              <a:latin typeface="Calibri"/>
              <a:ea typeface="Calibri"/>
              <a:cs typeface="Calibri"/>
              <a:sym typeface="Calibri"/>
            </a:endParaRPr>
          </a:p>
          <a:p>
            <a:pPr marL="0" indent="0" algn="r" rtl="1">
              <a:buNone/>
            </a:pPr>
            <a:r>
              <a:rPr lang="ar-SA" sz="1200" b="0" u="sng" dirty="0" smtClean="0"/>
              <a:t>لا تساهم بشكل مباشر في النمو أو التميز التنافسي للشركة. لماذا؟ لأنها ليست</a:t>
            </a:r>
          </a:p>
          <a:p>
            <a:pPr marL="0" marR="0" indent="0" algn="r" defTabSz="914400" rtl="1" eaLnBrk="0" fontAlgn="base" latinLnBrk="0" hangingPunct="0">
              <a:lnSpc>
                <a:spcPct val="100000"/>
              </a:lnSpc>
              <a:spcBef>
                <a:spcPct val="30000"/>
              </a:spcBef>
              <a:spcAft>
                <a:spcPct val="0"/>
              </a:spcAft>
              <a:buClrTx/>
              <a:buSzTx/>
              <a:buFontTx/>
              <a:buNone/>
              <a:tabLst/>
              <a:defRPr/>
            </a:pPr>
            <a:r>
              <a:rPr lang="ar-SA" sz="1200" b="1" dirty="0" smtClean="0"/>
              <a:t>إبتكارية: </a:t>
            </a:r>
            <a:r>
              <a:rPr lang="ar-SA" dirty="0" smtClean="0"/>
              <a:t>لا تخلق منتجات أو خدمات جديدة، ولا تغير طريقة تفاعل الشركة مع عملائها أو أسواقها. هي ببساطة تُبقي الأمور كما هي و تتحرك إستجابة لمشكلة حدثت (الجهاز تعطل، الفيروس أصاب النظام)</a:t>
            </a:r>
          </a:p>
          <a:p>
            <a:pPr marL="0" marR="0" indent="0" algn="r" defTabSz="914400" rtl="1" eaLnBrk="0" fontAlgn="base" latinLnBrk="0" hangingPunct="0">
              <a:lnSpc>
                <a:spcPct val="100000"/>
              </a:lnSpc>
              <a:spcBef>
                <a:spcPct val="30000"/>
              </a:spcBef>
              <a:spcAft>
                <a:spcPct val="0"/>
              </a:spcAft>
              <a:buClrTx/>
              <a:buSzTx/>
              <a:buFontTx/>
              <a:buNone/>
              <a:tabLst/>
              <a:defRPr/>
            </a:pPr>
            <a:r>
              <a:rPr lang="ar-SA" sz="1200" b="1" dirty="0" smtClean="0"/>
              <a:t> تأثيرية: </a:t>
            </a:r>
            <a:r>
              <a:rPr lang="ar-SA" sz="1200" b="0" baseline="0" dirty="0" smtClean="0"/>
              <a:t>لا</a:t>
            </a:r>
            <a:r>
              <a:rPr lang="ar-SA" sz="1200" b="1" baseline="0" dirty="0" smtClean="0"/>
              <a:t> </a:t>
            </a:r>
            <a:r>
              <a:rPr lang="ar-SA" dirty="0" smtClean="0"/>
              <a:t>تقيس التأثير التجاري لهذه الأنشطة. هل أدت الأجهزة الجديدة إلى زيادة إنتاجية القسم الذي يستخدمها؟ تقيس عدد تذاكر الدعم التي تم حلها، أو عدد الأجهزة التي تم تركيبها.</a:t>
            </a:r>
          </a:p>
          <a:p>
            <a:pPr marL="0" marR="0" indent="0" algn="r" defTabSz="914400" rtl="1" eaLnBrk="0" fontAlgn="base" latinLnBrk="0" hangingPunct="0">
              <a:lnSpc>
                <a:spcPct val="100000"/>
              </a:lnSpc>
              <a:spcBef>
                <a:spcPct val="30000"/>
              </a:spcBef>
              <a:spcAft>
                <a:spcPct val="0"/>
              </a:spcAft>
              <a:buClrTx/>
              <a:buSzTx/>
              <a:buFontTx/>
              <a:buNone/>
              <a:tabLst/>
              <a:defRPr/>
            </a:pPr>
            <a:r>
              <a:rPr lang="ar-SA" sz="1200" b="1" dirty="0" smtClean="0"/>
              <a:t> إيرادية:  </a:t>
            </a:r>
            <a:r>
              <a:rPr lang="ar-SA" dirty="0" smtClean="0"/>
              <a:t>بينما تمنع الخسائر، إلا أنها لا تعمل على زيادة المبيعات أو فتح أسواق جديدة بشكل مباشر.</a:t>
            </a:r>
          </a:p>
          <a:p>
            <a:pPr marL="0" marR="0" indent="0" algn="r" defTabSz="914400" rtl="1" eaLnBrk="0" fontAlgn="base" latinLnBrk="0" hangingPunct="0">
              <a:lnSpc>
                <a:spcPct val="100000"/>
              </a:lnSpc>
              <a:spcBef>
                <a:spcPct val="30000"/>
              </a:spcBef>
              <a:spcAft>
                <a:spcPct val="0"/>
              </a:spcAft>
              <a:buClrTx/>
              <a:buSzTx/>
              <a:buFontTx/>
              <a:buNone/>
              <a:tabLst/>
              <a:defRPr/>
            </a:pPr>
            <a:r>
              <a:rPr lang="ar-SA" sz="1200" b="1" dirty="0" smtClean="0"/>
              <a:t> إستثمارية: </a:t>
            </a:r>
            <a:r>
              <a:rPr lang="ar-SA" dirty="0" smtClean="0"/>
              <a:t>ينظر إليها كـ "تكلفة تشغيلية" يجب دفعها للحفاظ على العمل، وليست كاستثمار يعود بفوائد استراتيجية كبيرة</a:t>
            </a:r>
          </a:p>
          <a:p>
            <a:pPr marL="0" marR="0" indent="0" algn="r" defTabSz="914400" rtl="1" eaLnBrk="0" fontAlgn="base" latinLnBrk="0" hangingPunct="0">
              <a:lnSpc>
                <a:spcPct val="100000"/>
              </a:lnSpc>
              <a:spcBef>
                <a:spcPct val="30000"/>
              </a:spcBef>
              <a:spcAft>
                <a:spcPct val="0"/>
              </a:spcAft>
              <a:buClrTx/>
              <a:buSzTx/>
              <a:buFontTx/>
              <a:buNone/>
              <a:tabLst/>
              <a:defRPr/>
            </a:pPr>
            <a:r>
              <a:rPr lang="ar-SA" sz="1200" b="1" dirty="0" smtClean="0"/>
              <a:t> </a:t>
            </a:r>
            <a:endParaRPr lang="ar-SA" sz="1200" b="1" dirty="0" smtClean="0">
              <a:solidFill>
                <a:schemeClr val="lt1"/>
              </a:solidFill>
              <a:latin typeface="Calibri"/>
              <a:ea typeface="Calibri"/>
              <a:cs typeface="Calibri"/>
              <a:sym typeface="Calibri"/>
            </a:endParaRPr>
          </a:p>
          <a:p>
            <a:pPr marL="0" marR="0" indent="0" algn="r" defTabSz="914400" rtl="1" eaLnBrk="0" fontAlgn="base" latinLnBrk="0" hangingPunct="0">
              <a:lnSpc>
                <a:spcPct val="100000"/>
              </a:lnSpc>
              <a:spcBef>
                <a:spcPct val="30000"/>
              </a:spcBef>
              <a:spcAft>
                <a:spcPct val="0"/>
              </a:spcAft>
              <a:buClrTx/>
              <a:buSzTx/>
              <a:buFontTx/>
              <a:buNone/>
              <a:tabLst/>
              <a:defRPr/>
            </a:pPr>
            <a:endParaRPr lang="ar-SA" sz="1200" b="1" dirty="0" smtClean="0">
              <a:solidFill>
                <a:schemeClr val="lt1"/>
              </a:solidFill>
              <a:latin typeface="Calibri"/>
              <a:ea typeface="Calibri"/>
              <a:cs typeface="Calibri"/>
              <a:sym typeface="Calibri"/>
            </a:endParaRPr>
          </a:p>
          <a:p>
            <a:pPr marL="0" marR="0" indent="0" algn="r" defTabSz="914400" rtl="1" eaLnBrk="0" fontAlgn="base" latinLnBrk="0" hangingPunct="0">
              <a:lnSpc>
                <a:spcPct val="100000"/>
              </a:lnSpc>
              <a:spcBef>
                <a:spcPct val="30000"/>
              </a:spcBef>
              <a:spcAft>
                <a:spcPct val="0"/>
              </a:spcAft>
              <a:buClrTx/>
              <a:buSzTx/>
              <a:buFontTx/>
              <a:buNone/>
              <a:tabLst/>
              <a:defRPr/>
            </a:pPr>
            <a:endParaRPr lang="ar-SA" sz="1200" b="1" dirty="0" smtClean="0">
              <a:solidFill>
                <a:schemeClr val="lt1"/>
              </a:solidFill>
              <a:latin typeface="Calibri"/>
              <a:ea typeface="Calibri"/>
              <a:cs typeface="Calibri"/>
              <a:sym typeface="Calibri"/>
            </a:endParaRPr>
          </a:p>
          <a:p>
            <a:pPr marL="0" marR="0" indent="0" algn="r" defTabSz="914400" rtl="1" eaLnBrk="0" fontAlgn="base" latinLnBrk="0" hangingPunct="0">
              <a:lnSpc>
                <a:spcPct val="100000"/>
              </a:lnSpc>
              <a:spcBef>
                <a:spcPct val="30000"/>
              </a:spcBef>
              <a:spcAft>
                <a:spcPct val="0"/>
              </a:spcAft>
              <a:buClrTx/>
              <a:buSzTx/>
              <a:buFontTx/>
              <a:buNone/>
              <a:tabLst/>
              <a:defRPr/>
            </a:pPr>
            <a:endParaRPr lang="ar-SA" sz="1200" b="1" dirty="0" smtClean="0">
              <a:solidFill>
                <a:schemeClr val="lt1"/>
              </a:solidFill>
              <a:latin typeface="Calibri"/>
              <a:ea typeface="Calibri"/>
              <a:cs typeface="Calibri"/>
              <a:sym typeface="Calibri"/>
            </a:endParaRPr>
          </a:p>
          <a:p>
            <a:pPr marL="0" marR="0" indent="0" algn="r" defTabSz="914400" rtl="1" eaLnBrk="0" fontAlgn="base" latinLnBrk="0" hangingPunct="0">
              <a:lnSpc>
                <a:spcPct val="100000"/>
              </a:lnSpc>
              <a:spcBef>
                <a:spcPct val="30000"/>
              </a:spcBef>
              <a:spcAft>
                <a:spcPct val="0"/>
              </a:spcAft>
              <a:buClrTx/>
              <a:buSzTx/>
              <a:buFontTx/>
              <a:buNone/>
              <a:tabLst/>
              <a:defRPr/>
            </a:pPr>
            <a:endParaRPr lang="ar-SA" sz="1200" b="1" dirty="0" smtClean="0">
              <a:solidFill>
                <a:schemeClr val="lt1"/>
              </a:solidFill>
              <a:latin typeface="Calibri"/>
              <a:ea typeface="Calibri"/>
              <a:cs typeface="Calibri"/>
              <a:sym typeface="Calibri"/>
            </a:endParaRPr>
          </a:p>
          <a:p>
            <a:pPr marL="0" marR="0" indent="0" algn="r" defTabSz="914400" rtl="1" eaLnBrk="0" fontAlgn="base" latinLnBrk="0" hangingPunct="0">
              <a:lnSpc>
                <a:spcPct val="100000"/>
              </a:lnSpc>
              <a:spcBef>
                <a:spcPct val="30000"/>
              </a:spcBef>
              <a:spcAft>
                <a:spcPct val="0"/>
              </a:spcAft>
              <a:buClrTx/>
              <a:buSzTx/>
              <a:buFontTx/>
              <a:buNone/>
              <a:tabLst/>
              <a:defRPr/>
            </a:pPr>
            <a:endParaRPr lang="ar-SA" sz="1200" b="1" dirty="0" smtClean="0">
              <a:solidFill>
                <a:schemeClr val="lt1"/>
              </a:solidFill>
              <a:latin typeface="Calibri"/>
              <a:ea typeface="Calibri"/>
              <a:cs typeface="Calibri"/>
              <a:sym typeface="Calibri"/>
            </a:endParaRPr>
          </a:p>
          <a:p>
            <a:pPr marL="0" marR="0" indent="0" algn="r" defTabSz="914400" rtl="1" eaLnBrk="0" fontAlgn="base" latinLnBrk="0" hangingPunct="0">
              <a:lnSpc>
                <a:spcPct val="100000"/>
              </a:lnSpc>
              <a:spcBef>
                <a:spcPct val="30000"/>
              </a:spcBef>
              <a:spcAft>
                <a:spcPct val="0"/>
              </a:spcAft>
              <a:buClrTx/>
              <a:buSzTx/>
              <a:buFontTx/>
              <a:buNone/>
              <a:tabLst/>
              <a:defRPr/>
            </a:pPr>
            <a:endParaRPr lang="ar-SA" sz="1200" b="1" dirty="0" smtClean="0">
              <a:solidFill>
                <a:schemeClr val="lt1"/>
              </a:solidFill>
              <a:latin typeface="Calibri"/>
              <a:ea typeface="Calibri"/>
              <a:cs typeface="Calibri"/>
              <a:sym typeface="Calibri"/>
            </a:endParaRPr>
          </a:p>
          <a:p>
            <a:pPr marL="0" marR="0" indent="0" algn="r" defTabSz="914400" rtl="1" eaLnBrk="0" fontAlgn="base" latinLnBrk="0" hangingPunct="0">
              <a:lnSpc>
                <a:spcPct val="100000"/>
              </a:lnSpc>
              <a:spcBef>
                <a:spcPct val="30000"/>
              </a:spcBef>
              <a:spcAft>
                <a:spcPct val="0"/>
              </a:spcAft>
              <a:buClrTx/>
              <a:buSzTx/>
              <a:buFontTx/>
              <a:buNone/>
              <a:tabLst/>
              <a:defRPr/>
            </a:pPr>
            <a:endParaRPr lang="ar-SA" sz="1200" dirty="0" smtClean="0"/>
          </a:p>
        </p:txBody>
      </p:sp>
      <p:sp>
        <p:nvSpPr>
          <p:cNvPr id="4" name="Slide Number Placeholder 3"/>
          <p:cNvSpPr>
            <a:spLocks noGrp="1"/>
          </p:cNvSpPr>
          <p:nvPr>
            <p:ph type="sldNum" sz="quarter" idx="10"/>
          </p:nvPr>
        </p:nvSpPr>
        <p:spPr/>
        <p:txBody>
          <a:bodyPr/>
          <a:lstStyle/>
          <a:p>
            <a:pPr>
              <a:defRPr/>
            </a:pPr>
            <a:fld id="{49425EDC-ED94-4E1A-8AD1-F76482DA7364}" type="slidenum">
              <a:rPr lang="en-US" altLang="en-US" smtClean="0"/>
              <a:pPr>
                <a:defRPr/>
              </a:pPr>
              <a:t>9</a:t>
            </a:fld>
            <a:endParaRPr lang="en-US" altLang="en-US"/>
          </a:p>
        </p:txBody>
      </p:sp>
    </p:spTree>
    <p:extLst>
      <p:ext uri="{BB962C8B-B14F-4D97-AF65-F5344CB8AC3E}">
        <p14:creationId xmlns:p14="http://schemas.microsoft.com/office/powerpoint/2010/main" val="545465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1746" name="Google Shape;431;p24:notes"/>
          <p:cNvSpPr>
            <a:spLocks noGrp="1" noRot="1" noChangeAspect="1" noTextEdit="1"/>
          </p:cNvSpPr>
          <p:nvPr>
            <p:ph type="sldImg" idx="2"/>
          </p:nvPr>
        </p:nvSpPr>
        <p:spPr>
          <a:xfrm>
            <a:off x="685800" y="533400"/>
            <a:ext cx="5486400" cy="3086100"/>
          </a:xfrm>
          <a:custGeom>
            <a:avLst/>
            <a:gdLst>
              <a:gd name="T0" fmla="*/ 0 w 120000"/>
              <a:gd name="T1" fmla="*/ 0 h 120000"/>
              <a:gd name="T2" fmla="*/ 2147483647 w 120000"/>
              <a:gd name="T3" fmla="*/ 0 h 120000"/>
              <a:gd name="T4" fmla="*/ 2147483647 w 120000"/>
              <a:gd name="T5" fmla="*/ 2041115087 h 120000"/>
              <a:gd name="T6" fmla="*/ 0 w 120000"/>
              <a:gd name="T7" fmla="*/ 2041115087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w="12700" cap="flat">
            <a:solidFill>
              <a:srgbClr val="BFBFBF"/>
            </a:solidFill>
            <a:round/>
            <a:headEnd type="none" w="sm" len="sm"/>
            <a:tailEnd type="none" w="sm" len="sm"/>
          </a:ln>
        </p:spPr>
      </p:sp>
      <p:sp>
        <p:nvSpPr>
          <p:cNvPr id="31747" name="Google Shape;432;p24:notes"/>
          <p:cNvSpPr>
            <a:spLocks noGrp="1"/>
          </p:cNvSpPr>
          <p:nvPr>
            <p:ph type="body" idx="1"/>
          </p:nvPr>
        </p:nvSpPr>
        <p:spPr>
          <a:xfrm>
            <a:off x="685800" y="3802063"/>
            <a:ext cx="5486400" cy="4883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p>
            <a:pPr algn="r" rtl="1"/>
            <a:r>
              <a:rPr lang="ar-SA" sz="1400" dirty="0" smtClean="0"/>
              <a:t>عندما تتبنى تقنية المعلومات عقلية "تقديم الخدمات"، فإنه ينتقل من مجرد الاهتمام بالأدوات والأنظمة إلى </a:t>
            </a:r>
            <a:r>
              <a:rPr lang="ar-SA" sz="1400" b="1" dirty="0" smtClean="0"/>
              <a:t>التركيز على كيفية استخدام هذه الأدوات والأنظمة لمساعدة الأقسام الأخرى والعملاء على تحقيق أهدافهم.</a:t>
            </a:r>
            <a:r>
              <a:rPr lang="ar-SA" sz="1400" dirty="0" smtClean="0"/>
              <a:t> هذا التحول يفتح الأبواب لخلق قيمة أكبر بعدة طرق:</a:t>
            </a:r>
          </a:p>
          <a:p>
            <a:pPr algn="r" rtl="1"/>
            <a:r>
              <a:rPr lang="ar-SA" sz="1400" b="1" dirty="0" smtClean="0"/>
              <a:t>1. من الاستجابة للمشكلة إلى الوقاية منها والابتكار:</a:t>
            </a:r>
          </a:p>
          <a:p>
            <a:pPr algn="r" rtl="1"/>
            <a:r>
              <a:rPr lang="ar-SA" sz="1400" b="1" dirty="0" smtClean="0"/>
              <a:t>عقلية إدارة التقنية:</a:t>
            </a:r>
            <a:r>
              <a:rPr lang="ar-SA" sz="1400" dirty="0" smtClean="0"/>
              <a:t> تنتظر حدوث المشكلة (الجهاز تعطل، النظام توقف) ثم تستجيب لإصلاحها. هذا يقلل من الخسائر لكنه لا يضيف قيمة جديدة.</a:t>
            </a:r>
          </a:p>
          <a:p>
            <a:pPr algn="r" rtl="1"/>
            <a:r>
              <a:rPr lang="ar-SA" sz="1400" b="1" dirty="0" smtClean="0"/>
              <a:t>عقلية الخدمة:</a:t>
            </a:r>
            <a:r>
              <a:rPr lang="ar-SA" sz="1400" dirty="0" smtClean="0"/>
              <a:t> تفكر بشكل استباقي. كيف يمكن منع المشاكل قبل حدوثها؟ كيف يمكن استخدام التقنية لتحسين العمليات حتى قبل أن يطلبها أحد؟ هذا يدفع للابتكار والتحسين المستمر.</a:t>
            </a:r>
          </a:p>
          <a:p>
            <a:pPr lvl="1" algn="r" rtl="1"/>
            <a:r>
              <a:rPr lang="ar-SA" sz="1400" b="1" dirty="0" smtClean="0"/>
              <a:t>مثال:</a:t>
            </a:r>
            <a:r>
              <a:rPr lang="ar-SA" sz="1400" dirty="0" smtClean="0"/>
              <a:t> بدلاً من إصلاح تعطل الشبكة كل فترة، تقوم عقلية الخدمة بتحليل أسباب التعطل، وتقترح تحديثات وقائية للبنية التحتية، أو تقدم حلولاً لزيادة مرونة الشبكة، مما يضمن استمرارية العمل بشكل غير مسبوق ويزيد من إنتاجية الجميع.</a:t>
            </a:r>
          </a:p>
          <a:p>
            <a:pPr algn="r" rtl="1"/>
            <a:r>
              <a:rPr lang="ar-SA" sz="1400" b="1" dirty="0" smtClean="0"/>
              <a:t>2. من التركيز التقني إلى التركيز التجاري (</a:t>
            </a:r>
            <a:r>
              <a:rPr lang="en-US" sz="1400" b="1" dirty="0" smtClean="0"/>
              <a:t>Business Focus):</a:t>
            </a:r>
          </a:p>
          <a:p>
            <a:pPr algn="r" rtl="1"/>
            <a:r>
              <a:rPr lang="ar-SA" sz="1400" b="1" dirty="0" smtClean="0"/>
              <a:t>عقلية إدارة التقنية:</a:t>
            </a:r>
            <a:r>
              <a:rPr lang="ar-SA" sz="1400" dirty="0" smtClean="0"/>
              <a:t> تهتم بـ "صحة" التقنية (هل الخادم يعمل؟ هل البرنامج محدث؟).</a:t>
            </a:r>
          </a:p>
          <a:p>
            <a:pPr algn="r" rtl="1"/>
            <a:r>
              <a:rPr lang="ar-SA" sz="1400" b="1" dirty="0" smtClean="0"/>
              <a:t>عقلية الخدمة:</a:t>
            </a:r>
            <a:r>
              <a:rPr lang="ar-SA" sz="1400" dirty="0" smtClean="0"/>
              <a:t> تهتم بـ "صحة" العمليات التجارية التي تعتمد على هذه التقنية (هل المبيعات تسير بسلاسة؟ هل خدمة العملاء سريعة وفعالة؟). هذا يضمن أن كل استثمار تقني يترجم إلى فائدة عملية.</a:t>
            </a:r>
          </a:p>
          <a:p>
            <a:pPr lvl="1" algn="r" rtl="1"/>
            <a:r>
              <a:rPr lang="ar-SA" sz="1400" b="1" dirty="0" smtClean="0"/>
              <a:t>مثال:</a:t>
            </a:r>
            <a:r>
              <a:rPr lang="ar-SA" sz="1400" dirty="0" smtClean="0"/>
              <a:t> قد يرى الـ </a:t>
            </a:r>
            <a:r>
              <a:rPr lang="en-US" sz="1400" dirty="0" smtClean="0"/>
              <a:t>IT </a:t>
            </a:r>
            <a:r>
              <a:rPr lang="ar-SA" sz="1400" dirty="0" smtClean="0"/>
              <a:t>التقليدي أن "البرنامج يعمل بنسبة 99%". بينما الـ </a:t>
            </a:r>
            <a:r>
              <a:rPr lang="en-US" sz="1400" dirty="0" smtClean="0"/>
              <a:t>IT </a:t>
            </a:r>
            <a:r>
              <a:rPr lang="ar-SA" sz="1400" dirty="0" smtClean="0"/>
              <a:t>ذو عقلية الخدمة سيسأل: "هل الـ 1% المتبقية تسبب خسارة عملاء أو إحباط للموظفين؟ وماذا يمكننا أن نفعل حيالها؟"</a:t>
            </a:r>
          </a:p>
          <a:p>
            <a:pPr algn="r" rtl="1"/>
            <a:r>
              <a:rPr lang="ar-SA" sz="1400" b="1" dirty="0" smtClean="0"/>
              <a:t>3. من العزل إلى الشراكة والتعاون:</a:t>
            </a:r>
          </a:p>
          <a:p>
            <a:pPr algn="r" rtl="1"/>
            <a:r>
              <a:rPr lang="ar-SA" sz="1400" b="1" dirty="0" smtClean="0"/>
              <a:t>عقلية إدارة التقنية:</a:t>
            </a:r>
            <a:r>
              <a:rPr lang="ar-SA" sz="1400" dirty="0" smtClean="0"/>
              <a:t> تعمل في "صومعة" أو قسم منفصل، ويتم التواصل معها فقط عند الحاجة لشيء تقني.</a:t>
            </a:r>
          </a:p>
          <a:p>
            <a:pPr algn="r" rtl="1"/>
            <a:r>
              <a:rPr lang="ar-SA" sz="1400" b="1" dirty="0" smtClean="0"/>
              <a:t>عقلية الخدمة:</a:t>
            </a:r>
            <a:r>
              <a:rPr lang="ar-SA" sz="1400" dirty="0" smtClean="0"/>
              <a:t> تتكامل مع أقسام الأعمال الأخرى. تستمع إلى مشاكلهم وتطلعاتهم، وتقدم نفسها كشريك استراتيجي للمساعدة في تحقيق أهدافهم باستخدام التقنية.</a:t>
            </a:r>
          </a:p>
          <a:p>
            <a:pPr lvl="1" algn="r" rtl="1"/>
            <a:r>
              <a:rPr lang="ar-SA" sz="1400" b="1" dirty="0" smtClean="0"/>
              <a:t>مثال:</a:t>
            </a:r>
            <a:r>
              <a:rPr lang="ar-SA" sz="1400" dirty="0" smtClean="0"/>
              <a:t> يجلس فريق الـ </a:t>
            </a:r>
            <a:r>
              <a:rPr lang="en-US" sz="1400" dirty="0" smtClean="0"/>
              <a:t>IT </a:t>
            </a:r>
            <a:r>
              <a:rPr lang="ar-SA" sz="1400" dirty="0" smtClean="0"/>
              <a:t>مع قسم التسويق لفهم حملاتهم القادمة، ثم يقترحون أدوات تحليل بيانات جديدة تساعد التسويق على استهداف العملاء بشكل أفضل، مما يزيد من فعالية الحملات والإيرادات.</a:t>
            </a:r>
          </a:p>
          <a:p>
            <a:pPr algn="r" rtl="1"/>
            <a:r>
              <a:rPr lang="ar-SA" sz="1400" b="1" dirty="0" smtClean="0"/>
              <a:t>4. من قياس "الجهد" إلى قياس "التأثير" (</a:t>
            </a:r>
            <a:r>
              <a:rPr lang="en-US" sz="1400" b="1" dirty="0" smtClean="0"/>
              <a:t>Measuring Impact):</a:t>
            </a:r>
          </a:p>
          <a:p>
            <a:pPr algn="r" rtl="1"/>
            <a:r>
              <a:rPr lang="ar-SA" sz="1400" b="1" dirty="0" smtClean="0"/>
              <a:t>عقلية إدارة التقنية:</a:t>
            </a:r>
            <a:r>
              <a:rPr lang="ar-SA" sz="1400" dirty="0" smtClean="0"/>
              <a:t> تقيس عدد تذاكر الدعم التي تم حلها، أو عدد الأجهزة التي تم تركيبها.</a:t>
            </a:r>
          </a:p>
          <a:p>
            <a:pPr algn="r" rtl="1"/>
            <a:r>
              <a:rPr lang="ar-SA" sz="1400" b="1" dirty="0" smtClean="0"/>
              <a:t>عقلية الخدمة:</a:t>
            </a:r>
            <a:r>
              <a:rPr lang="ar-SA" sz="1400" dirty="0" smtClean="0"/>
              <a:t> تقيس التأثير التجاري لهذه الأنشطة. هل أدت تذاكر الدعم المحلولة إلى زيادة رضا الموظفين وتقليل وقت توقف العمل؟ هل أدت الأجهزة الجديدة إلى زيادة إنتاجية القسم الذي يستخدمها؟</a:t>
            </a:r>
          </a:p>
          <a:p>
            <a:pPr lvl="1" algn="r" rtl="1"/>
            <a:r>
              <a:rPr lang="ar-SA" sz="1400" b="1" dirty="0" smtClean="0"/>
              <a:t>مثال:</a:t>
            </a:r>
            <a:r>
              <a:rPr lang="ar-SA" sz="1400" dirty="0" smtClean="0"/>
              <a:t> بدلًا من القول "قمنا بتشغيل نظام جديد"، تقول عقلية الخدمة "النظام الجديد الذي قمنا بتشغيله أدى إلى تقليل وقت معالجة طلبات العملاء بنسبة 25%، مما ساهم في زيادة عدد الطلبات المنجزة يوميًا وارتفاع رضا العملاء".</a:t>
            </a:r>
          </a:p>
          <a:p>
            <a:pPr algn="r" rtl="1"/>
            <a:r>
              <a:rPr lang="ar-SA" sz="1400" b="1" dirty="0" smtClean="0"/>
              <a:t>5. من التكلفة إلى الاستثمار والعائد (</a:t>
            </a:r>
            <a:r>
              <a:rPr lang="en-US" sz="1400" b="1" dirty="0" smtClean="0"/>
              <a:t>ROI):</a:t>
            </a:r>
          </a:p>
          <a:p>
            <a:pPr algn="r" rtl="1"/>
            <a:r>
              <a:rPr lang="ar-SA" sz="1400" b="1" dirty="0" smtClean="0"/>
              <a:t>عقلية إدارة التقنية:</a:t>
            </a:r>
            <a:r>
              <a:rPr lang="ar-SA" sz="1400" dirty="0" smtClean="0"/>
              <a:t> تُنظر إليها كمصروف ضروري يجب تقليصه قدر الإمكان.</a:t>
            </a:r>
          </a:p>
          <a:p>
            <a:pPr algn="r" rtl="1"/>
            <a:r>
              <a:rPr lang="ar-SA" sz="1400" b="1" dirty="0" smtClean="0"/>
              <a:t>عقلية الخدمة:</a:t>
            </a:r>
            <a:r>
              <a:rPr lang="ar-SA" sz="1400" dirty="0" smtClean="0"/>
              <a:t> تُنظر إليها كاستثمار استراتيجي يجب أن يُحقق عائدًا ملموسًا على الشركة (زيادة الأرباح، خفض التكاليف، تحسين الكفاءة، بناء ميزة تنافسية).</a:t>
            </a:r>
          </a:p>
          <a:p>
            <a:pPr lvl="1" algn="r" rtl="1"/>
            <a:r>
              <a:rPr lang="ar-SA" sz="1400" b="1" dirty="0" smtClean="0"/>
              <a:t>مثال:</a:t>
            </a:r>
            <a:r>
              <a:rPr lang="ar-SA" sz="1400" dirty="0" smtClean="0"/>
              <a:t> الـ </a:t>
            </a:r>
            <a:r>
              <a:rPr lang="en-US" sz="1400" dirty="0" smtClean="0"/>
              <a:t>IT </a:t>
            </a:r>
            <a:r>
              <a:rPr lang="ar-SA" sz="1400" dirty="0" smtClean="0"/>
              <a:t>لا يطلب ميزانية لشراء برنامج، بل يطلب ميزانية لاستثمار في برنامج </a:t>
            </a:r>
            <a:r>
              <a:rPr lang="ar-SA" sz="1400" b="1" dirty="0" smtClean="0"/>
              <a:t>سيؤدي</a:t>
            </a:r>
            <a:r>
              <a:rPr lang="ar-SA" sz="1400" dirty="0" smtClean="0"/>
              <a:t> إلى زيادة المبيعات بنسبة </a:t>
            </a:r>
            <a:r>
              <a:rPr lang="en-US" sz="1400" dirty="0" smtClean="0"/>
              <a:t>X% </a:t>
            </a:r>
            <a:r>
              <a:rPr lang="ar-SA" sz="1400" dirty="0" smtClean="0"/>
              <a:t>أو توفير </a:t>
            </a:r>
            <a:r>
              <a:rPr lang="en-US" sz="1400" dirty="0" smtClean="0"/>
              <a:t>Y% </a:t>
            </a:r>
            <a:r>
              <a:rPr lang="ar-SA" sz="1400" dirty="0" smtClean="0"/>
              <a:t>من التكاليف خلال فترة محددة.</a:t>
            </a:r>
            <a:endParaRPr lang="ar-SA" dirty="0" smtClean="0">
              <a:latin typeface="Arial" pitchFamily="34" charset="0"/>
              <a:ea typeface="ヒラギノ角ゴ Pro W3"/>
              <a:cs typeface="ヒラギノ角ゴ Pro W3"/>
            </a:endParaRPr>
          </a:p>
        </p:txBody>
      </p:sp>
      <p:sp>
        <p:nvSpPr>
          <p:cNvPr id="31748" name="Google Shape;433;p24:notes"/>
          <p:cNvSpPr>
            <a:spLocks noGrp="1"/>
          </p:cNvSpPr>
          <p:nvPr>
            <p:ph type="sldNum" sz="quarter" idx="5"/>
          </p:nvPr>
        </p:nvSpPr>
        <p:spPr>
          <a:xfrm>
            <a:off x="5346700" y="8634413"/>
            <a:ext cx="1509713"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a:solidFill>
                  <a:schemeClr val="tx1"/>
                </a:solidFill>
                <a:latin typeface="Verdana" pitchFamily="34" charset="0"/>
                <a:ea typeface="ヒラギノ角ゴ Pro W3"/>
                <a:cs typeface="ヒラギノ角ゴ Pro W3"/>
              </a:defRPr>
            </a:lvl1pPr>
            <a:lvl2pPr marL="742950" indent="-285750">
              <a:defRPr>
                <a:solidFill>
                  <a:schemeClr val="tx1"/>
                </a:solidFill>
                <a:latin typeface="Verdana" pitchFamily="34" charset="0"/>
                <a:ea typeface="ヒラギノ角ゴ Pro W3"/>
                <a:cs typeface="ヒラギノ角ゴ Pro W3"/>
              </a:defRPr>
            </a:lvl2pPr>
            <a:lvl3pPr marL="1143000" indent="-228600">
              <a:defRPr>
                <a:solidFill>
                  <a:schemeClr val="tx1"/>
                </a:solidFill>
                <a:latin typeface="Verdana" pitchFamily="34" charset="0"/>
                <a:ea typeface="ヒラギノ角ゴ Pro W3"/>
                <a:cs typeface="ヒラギノ角ゴ Pro W3"/>
              </a:defRPr>
            </a:lvl3pPr>
            <a:lvl4pPr marL="1600200" indent="-228600">
              <a:defRPr>
                <a:solidFill>
                  <a:schemeClr val="tx1"/>
                </a:solidFill>
                <a:latin typeface="Verdana" pitchFamily="34" charset="0"/>
                <a:ea typeface="ヒラギノ角ゴ Pro W3"/>
                <a:cs typeface="ヒラギノ角ゴ Pro W3"/>
              </a:defRPr>
            </a:lvl4pPr>
            <a:lvl5pPr marL="2057400" indent="-228600">
              <a:defRPr>
                <a:solidFill>
                  <a:schemeClr val="tx1"/>
                </a:solidFill>
                <a:latin typeface="Verdana" pitchFamily="34" charset="0"/>
                <a:ea typeface="ヒラギノ角ゴ Pro W3"/>
                <a:cs typeface="ヒラギノ角ゴ Pro W3"/>
              </a:defRPr>
            </a:lvl5pPr>
            <a:lvl6pPr marL="25146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6pPr>
            <a:lvl7pPr marL="29718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7pPr>
            <a:lvl8pPr marL="34290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8pPr>
            <a:lvl9pPr marL="38862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9pPr>
          </a:lstStyle>
          <a:p>
            <a:fld id="{69F093E2-927F-4C54-A168-35D02F00027B}" type="slidenum">
              <a:rPr lang="hr-HR" smtClean="0">
                <a:latin typeface="Arial" pitchFamily="34" charset="0"/>
              </a:rPr>
              <a:pPr/>
              <a:t>10</a:t>
            </a:fld>
            <a:endParaRPr lang="ar-SA" smtClean="0">
              <a:latin typeface="Arial" pitchFamily="34" charset="0"/>
            </a:endParaRPr>
          </a:p>
        </p:txBody>
      </p:sp>
    </p:spTree>
    <p:extLst>
      <p:ext uri="{BB962C8B-B14F-4D97-AF65-F5344CB8AC3E}">
        <p14:creationId xmlns:p14="http://schemas.microsoft.com/office/powerpoint/2010/main" val="681594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dirty="0" smtClean="0">
              <a:latin typeface="Arial" pitchFamily="34" charset="0"/>
              <a:ea typeface="ヒラギノ角ゴ Pro W3"/>
              <a:cs typeface="ヒラギノ角ゴ Pro W3"/>
            </a:endParaRPr>
          </a:p>
        </p:txBody>
      </p:sp>
      <p:sp>
        <p:nvSpPr>
          <p:cNvPr id="2765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ea typeface="ヒラギノ角ゴ Pro W3"/>
                <a:cs typeface="ヒラギノ角ゴ Pro W3"/>
              </a:defRPr>
            </a:lvl1pPr>
            <a:lvl2pPr marL="742950" indent="-285750">
              <a:defRPr>
                <a:solidFill>
                  <a:schemeClr val="tx1"/>
                </a:solidFill>
                <a:latin typeface="Verdana" pitchFamily="34" charset="0"/>
                <a:ea typeface="ヒラギノ角ゴ Pro W3"/>
                <a:cs typeface="ヒラギノ角ゴ Pro W3"/>
              </a:defRPr>
            </a:lvl2pPr>
            <a:lvl3pPr marL="1143000" indent="-228600">
              <a:defRPr>
                <a:solidFill>
                  <a:schemeClr val="tx1"/>
                </a:solidFill>
                <a:latin typeface="Verdana" pitchFamily="34" charset="0"/>
                <a:ea typeface="ヒラギノ角ゴ Pro W3"/>
                <a:cs typeface="ヒラギノ角ゴ Pro W3"/>
              </a:defRPr>
            </a:lvl3pPr>
            <a:lvl4pPr marL="1600200" indent="-228600">
              <a:defRPr>
                <a:solidFill>
                  <a:schemeClr val="tx1"/>
                </a:solidFill>
                <a:latin typeface="Verdana" pitchFamily="34" charset="0"/>
                <a:ea typeface="ヒラギノ角ゴ Pro W3"/>
                <a:cs typeface="ヒラギノ角ゴ Pro W3"/>
              </a:defRPr>
            </a:lvl4pPr>
            <a:lvl5pPr marL="2057400" indent="-228600">
              <a:defRPr>
                <a:solidFill>
                  <a:schemeClr val="tx1"/>
                </a:solidFill>
                <a:latin typeface="Verdana" pitchFamily="34" charset="0"/>
                <a:ea typeface="ヒラギノ角ゴ Pro W3"/>
                <a:cs typeface="ヒラギノ角ゴ Pro W3"/>
              </a:defRPr>
            </a:lvl5pPr>
            <a:lvl6pPr marL="25146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6pPr>
            <a:lvl7pPr marL="29718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7pPr>
            <a:lvl8pPr marL="34290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8pPr>
            <a:lvl9pPr marL="38862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9pPr>
          </a:lstStyle>
          <a:p>
            <a:fld id="{0D3D95A6-8006-4D4B-9EE6-183590016EFD}" type="slidenum">
              <a:rPr lang="en-US" altLang="en-US" smtClean="0">
                <a:latin typeface="Arial" pitchFamily="34" charset="0"/>
              </a:rPr>
              <a:pPr/>
              <a:t>11</a:t>
            </a:fld>
            <a:endParaRPr lang="en-US" altLang="en-US" smtClean="0">
              <a:latin typeface="Arial" pitchFamily="34" charset="0"/>
            </a:endParaRPr>
          </a:p>
        </p:txBody>
      </p:sp>
    </p:spTree>
    <p:extLst>
      <p:ext uri="{BB962C8B-B14F-4D97-AF65-F5344CB8AC3E}">
        <p14:creationId xmlns:p14="http://schemas.microsoft.com/office/powerpoint/2010/main" val="2965603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kern="1200" dirty="0" smtClean="0">
                <a:solidFill>
                  <a:schemeClr val="tx1"/>
                </a:solidFill>
                <a:effectLst/>
                <a:latin typeface="Arial" charset="0"/>
                <a:ea typeface="ヒラギノ角ゴ Pro W3" pitchFamily="-1" charset="-128"/>
                <a:cs typeface="ヒラギノ角ゴ Pro W3" pitchFamily="-1" charset="-128"/>
              </a:rPr>
              <a:t>. المجالات التي يُمكن للذكاء الاصطناعي خلق قيمة فيها بشكل مستقل</a:t>
            </a:r>
            <a:r>
              <a:rPr lang="en-US" sz="1200" b="1" kern="1200" dirty="0" smtClean="0">
                <a:solidFill>
                  <a:schemeClr val="tx1"/>
                </a:solidFill>
                <a:effectLst/>
                <a:latin typeface="Arial" charset="0"/>
                <a:ea typeface="ヒラギノ角ゴ Pro W3" pitchFamily="-1" charset="-128"/>
                <a:cs typeface="ヒラギノ角ゴ Pro W3" pitchFamily="-1" charset="-128"/>
              </a:rPr>
              <a:t>:</a:t>
            </a:r>
            <a:endParaRPr lang="en-US" sz="1100" kern="1200" dirty="0" smtClean="0">
              <a:solidFill>
                <a:schemeClr val="tx1"/>
              </a:solidFill>
              <a:effectLst/>
              <a:latin typeface="Arial" charset="0"/>
              <a:ea typeface="ヒラギノ角ゴ Pro W3" pitchFamily="-1" charset="-128"/>
              <a:cs typeface="ヒラギノ角ゴ Pro W3" pitchFamily="-1" charset="-128"/>
            </a:endParaRPr>
          </a:p>
          <a:p>
            <a:pPr lvl="0" algn="r" rtl="1"/>
            <a:r>
              <a:rPr lang="ar-SA" sz="1200" b="1" kern="1200" dirty="0" smtClean="0">
                <a:solidFill>
                  <a:schemeClr val="tx1"/>
                </a:solidFill>
                <a:effectLst/>
                <a:latin typeface="Arial" charset="0"/>
                <a:ea typeface="ヒラギノ角ゴ Pro W3" pitchFamily="-1" charset="-128"/>
                <a:cs typeface="ヒラギノ角ゴ Pro W3" pitchFamily="-1" charset="-128"/>
              </a:rPr>
              <a:t>أتمتة العمليات الروتينية</a:t>
            </a:r>
            <a:r>
              <a:rPr lang="en-US" sz="1200" kern="1200" dirty="0" smtClean="0">
                <a:solidFill>
                  <a:schemeClr val="tx1"/>
                </a:solidFill>
                <a:effectLst/>
                <a:latin typeface="Arial" charset="0"/>
                <a:ea typeface="ヒラギノ角ゴ Pro W3" pitchFamily="-1" charset="-128"/>
                <a:cs typeface="ヒラギノ角ゴ Pro W3" pitchFamily="-1" charset="-128"/>
              </a:rPr>
              <a:t>:</a:t>
            </a:r>
            <a:endParaRPr lang="en-US" sz="1100" kern="1200" dirty="0" smtClean="0">
              <a:solidFill>
                <a:schemeClr val="tx1"/>
              </a:solidFill>
              <a:effectLst/>
              <a:latin typeface="Arial" charset="0"/>
              <a:ea typeface="ヒラギノ角ゴ Pro W3" pitchFamily="-1" charset="-128"/>
              <a:cs typeface="ヒラギノ角ゴ Pro W3" pitchFamily="-1" charset="-128"/>
            </a:endParaRPr>
          </a:p>
          <a:p>
            <a:pPr lvl="1" algn="r" rtl="1"/>
            <a:r>
              <a:rPr lang="ar-SA" sz="1200" kern="1200" dirty="0" smtClean="0">
                <a:solidFill>
                  <a:schemeClr val="tx1"/>
                </a:solidFill>
                <a:effectLst/>
                <a:latin typeface="Arial" charset="0"/>
                <a:ea typeface="ヒラギノ角ゴ Pro W3" pitchFamily="-1" charset="-128"/>
                <a:cs typeface="ヒラギノ角ゴ Pro W3"/>
              </a:rPr>
              <a:t>مثال: معالجة الفواتير، تحديث قواعد البيانات، أو إصلاح الأخطاء البرمجية البسيطة</a:t>
            </a:r>
            <a:r>
              <a:rPr lang="en-US" sz="1200" kern="1200" dirty="0" smtClean="0">
                <a:solidFill>
                  <a:schemeClr val="tx1"/>
                </a:solidFill>
                <a:effectLst/>
                <a:latin typeface="Arial" charset="0"/>
                <a:ea typeface="ヒラギノ角ゴ Pro W3" pitchFamily="-1" charset="-128"/>
                <a:cs typeface="ヒラギノ角ゴ Pro W3"/>
              </a:rPr>
              <a:t>.</a:t>
            </a:r>
            <a:endParaRPr lang="en-US" sz="1100" kern="1200" dirty="0" smtClean="0">
              <a:solidFill>
                <a:schemeClr val="tx1"/>
              </a:solidFill>
              <a:effectLst/>
              <a:latin typeface="Arial" charset="0"/>
              <a:ea typeface="ヒラギノ角ゴ Pro W3" pitchFamily="-1" charset="-128"/>
              <a:cs typeface="ヒラギノ角ゴ Pro W3"/>
            </a:endParaRPr>
          </a:p>
          <a:p>
            <a:pPr lvl="1" algn="r" rtl="1"/>
            <a:r>
              <a:rPr lang="ar-SA" sz="1200" kern="1200" dirty="0" smtClean="0">
                <a:solidFill>
                  <a:schemeClr val="tx1"/>
                </a:solidFill>
                <a:effectLst/>
                <a:latin typeface="Arial" charset="0"/>
                <a:ea typeface="ヒラギノ角ゴ Pro W3" pitchFamily="-1" charset="-128"/>
                <a:cs typeface="ヒラギノ角ゴ Pro W3"/>
              </a:rPr>
              <a:t>التوفير: تقليل الوقت بنسبة</a:t>
            </a:r>
            <a:r>
              <a:rPr lang="en-US" sz="1200" kern="1200" dirty="0" smtClean="0">
                <a:solidFill>
                  <a:schemeClr val="tx1"/>
                </a:solidFill>
                <a:effectLst/>
                <a:latin typeface="Arial" charset="0"/>
                <a:ea typeface="ヒラギノ角ゴ Pro W3" pitchFamily="-1" charset="-128"/>
                <a:cs typeface="ヒラギノ角ゴ Pro W3"/>
              </a:rPr>
              <a:t> </a:t>
            </a:r>
            <a:r>
              <a:rPr lang="en-US" sz="1200" b="1" kern="1200" dirty="0" smtClean="0">
                <a:solidFill>
                  <a:schemeClr val="tx1"/>
                </a:solidFill>
                <a:effectLst/>
                <a:latin typeface="Arial" charset="0"/>
                <a:ea typeface="ヒラギノ角ゴ Pro W3" pitchFamily="-1" charset="-128"/>
                <a:cs typeface="ヒラギノ角ゴ Pro W3"/>
              </a:rPr>
              <a:t>70%</a:t>
            </a:r>
            <a:r>
              <a:rPr lang="en-US" sz="1200" kern="1200" dirty="0" smtClean="0">
                <a:solidFill>
                  <a:schemeClr val="tx1"/>
                </a:solidFill>
                <a:effectLst/>
                <a:latin typeface="Arial" charset="0"/>
                <a:ea typeface="ヒラギノ角ゴ Pro W3" pitchFamily="-1" charset="-128"/>
                <a:cs typeface="ヒラギノ角ゴ Pro W3"/>
              </a:rPr>
              <a:t> </a:t>
            </a:r>
            <a:r>
              <a:rPr lang="ar-SA" sz="1200" kern="1200" dirty="0" smtClean="0">
                <a:solidFill>
                  <a:schemeClr val="tx1"/>
                </a:solidFill>
                <a:effectLst/>
                <a:latin typeface="Arial" charset="0"/>
                <a:ea typeface="ヒラギノ角ゴ Pro W3" pitchFamily="-1" charset="-128"/>
                <a:cs typeface="ヒラギノ角ゴ Pro W3"/>
              </a:rPr>
              <a:t>مقارنة بالعمل اليدوي</a:t>
            </a:r>
            <a:r>
              <a:rPr lang="en-US" sz="1200" kern="1200" dirty="0" smtClean="0">
                <a:solidFill>
                  <a:schemeClr val="tx1"/>
                </a:solidFill>
                <a:effectLst/>
                <a:latin typeface="Arial" charset="0"/>
                <a:ea typeface="ヒラギノ角ゴ Pro W3" pitchFamily="-1" charset="-128"/>
                <a:cs typeface="ヒラギノ角ゴ Pro W3"/>
              </a:rPr>
              <a:t>.</a:t>
            </a:r>
            <a:endParaRPr lang="en-US" sz="1100" kern="1200" dirty="0" smtClean="0">
              <a:solidFill>
                <a:schemeClr val="tx1"/>
              </a:solidFill>
              <a:effectLst/>
              <a:latin typeface="Arial" charset="0"/>
              <a:ea typeface="ヒラギノ角ゴ Pro W3" pitchFamily="-1" charset="-128"/>
              <a:cs typeface="ヒラギノ角ゴ Pro W3"/>
            </a:endParaRPr>
          </a:p>
          <a:p>
            <a:pPr lvl="0" algn="r" rtl="1"/>
            <a:r>
              <a:rPr lang="ar-SA" sz="1200" b="1" kern="1200" dirty="0" smtClean="0">
                <a:solidFill>
                  <a:schemeClr val="tx1"/>
                </a:solidFill>
                <a:effectLst/>
                <a:latin typeface="Arial" charset="0"/>
                <a:ea typeface="ヒラギノ角ゴ Pro W3" pitchFamily="-1" charset="-128"/>
                <a:cs typeface="ヒラギノ角ゴ Pro W3" pitchFamily="-1" charset="-128"/>
              </a:rPr>
              <a:t>تحليل البيانات الضخمة</a:t>
            </a:r>
            <a:r>
              <a:rPr lang="en-US" sz="1200" kern="1200" dirty="0" smtClean="0">
                <a:solidFill>
                  <a:schemeClr val="tx1"/>
                </a:solidFill>
                <a:effectLst/>
                <a:latin typeface="Arial" charset="0"/>
                <a:ea typeface="ヒラギノ角ゴ Pro W3" pitchFamily="-1" charset="-128"/>
                <a:cs typeface="ヒラギノ角ゴ Pro W3" pitchFamily="-1" charset="-128"/>
              </a:rPr>
              <a:t>:</a:t>
            </a:r>
            <a:endParaRPr lang="en-US" sz="1100" kern="1200" dirty="0" smtClean="0">
              <a:solidFill>
                <a:schemeClr val="tx1"/>
              </a:solidFill>
              <a:effectLst/>
              <a:latin typeface="Arial" charset="0"/>
              <a:ea typeface="ヒラギノ角ゴ Pro W3" pitchFamily="-1" charset="-128"/>
              <a:cs typeface="ヒラギノ角ゴ Pro W3" pitchFamily="-1" charset="-128"/>
            </a:endParaRPr>
          </a:p>
          <a:p>
            <a:pPr lvl="1" algn="r" rtl="1"/>
            <a:r>
              <a:rPr lang="ar-SA" sz="1200" kern="1200" dirty="0" smtClean="0">
                <a:solidFill>
                  <a:schemeClr val="tx1"/>
                </a:solidFill>
                <a:effectLst/>
                <a:latin typeface="Arial" charset="0"/>
                <a:ea typeface="ヒラギノ角ゴ Pro W3" pitchFamily="-1" charset="-128"/>
                <a:cs typeface="ヒラギノ角ゴ Pro W3"/>
              </a:rPr>
              <a:t>مثال: اكتشاف أنماط الغش في المعاملات المالية عبر خوارزميات التعلم العميق</a:t>
            </a:r>
            <a:r>
              <a:rPr lang="en-US" sz="1200" kern="1200" dirty="0" smtClean="0">
                <a:solidFill>
                  <a:schemeClr val="tx1"/>
                </a:solidFill>
                <a:effectLst/>
                <a:latin typeface="Arial" charset="0"/>
                <a:ea typeface="ヒラギノ角ゴ Pro W3" pitchFamily="-1" charset="-128"/>
                <a:cs typeface="ヒラギノ角ゴ Pro W3"/>
              </a:rPr>
              <a:t> (Deep Learning).</a:t>
            </a:r>
            <a:endParaRPr lang="en-US" sz="1100" kern="1200" dirty="0" smtClean="0">
              <a:solidFill>
                <a:schemeClr val="tx1"/>
              </a:solidFill>
              <a:effectLst/>
              <a:latin typeface="Arial" charset="0"/>
              <a:ea typeface="ヒラギノ角ゴ Pro W3" pitchFamily="-1" charset="-128"/>
              <a:cs typeface="ヒラギノ角ゴ Pro W3"/>
            </a:endParaRPr>
          </a:p>
          <a:p>
            <a:pPr lvl="1" algn="r" rtl="1"/>
            <a:r>
              <a:rPr lang="ar-SA" sz="1200" kern="1200" dirty="0" smtClean="0">
                <a:solidFill>
                  <a:schemeClr val="tx1"/>
                </a:solidFill>
                <a:effectLst/>
                <a:latin typeface="Arial" charset="0"/>
                <a:ea typeface="ヒラギノ角ゴ Pro W3" pitchFamily="-1" charset="-128"/>
                <a:cs typeface="ヒラギノ角ゴ Pro W3"/>
              </a:rPr>
              <a:t>الدقة</a:t>
            </a:r>
            <a:r>
              <a:rPr lang="en-US" sz="1200" kern="1200" dirty="0" smtClean="0">
                <a:solidFill>
                  <a:schemeClr val="tx1"/>
                </a:solidFill>
                <a:effectLst/>
                <a:latin typeface="Arial" charset="0"/>
                <a:ea typeface="ヒラギノ角ゴ Pro W3" pitchFamily="-1" charset="-128"/>
                <a:cs typeface="ヒラギノ角ゴ Pro W3"/>
              </a:rPr>
              <a:t>: </a:t>
            </a:r>
            <a:r>
              <a:rPr lang="en-US" sz="1200" b="1" kern="1200" dirty="0" smtClean="0">
                <a:solidFill>
                  <a:schemeClr val="tx1"/>
                </a:solidFill>
                <a:effectLst/>
                <a:latin typeface="Arial" charset="0"/>
                <a:ea typeface="ヒラギノ角ゴ Pro W3" pitchFamily="-1" charset="-128"/>
                <a:cs typeface="ヒラギノ角ゴ Pro W3"/>
              </a:rPr>
              <a:t>95%</a:t>
            </a:r>
            <a:r>
              <a:rPr lang="en-US" sz="1200" kern="1200" dirty="0" smtClean="0">
                <a:solidFill>
                  <a:schemeClr val="tx1"/>
                </a:solidFill>
                <a:effectLst/>
                <a:latin typeface="Arial" charset="0"/>
                <a:ea typeface="ヒラギノ角ゴ Pro W3" pitchFamily="-1" charset="-128"/>
                <a:cs typeface="ヒラギノ角ゴ Pro W3"/>
              </a:rPr>
              <a:t> </a:t>
            </a:r>
            <a:r>
              <a:rPr lang="ar-SA" sz="1200" kern="1200" dirty="0" smtClean="0">
                <a:solidFill>
                  <a:schemeClr val="tx1"/>
                </a:solidFill>
                <a:effectLst/>
                <a:latin typeface="Arial" charset="0"/>
                <a:ea typeface="ヒラギノ角ゴ Pro W3" pitchFamily="-1" charset="-128"/>
                <a:cs typeface="ヒラギノ角ゴ Pro W3"/>
              </a:rPr>
              <a:t>في الكشف عن الحالات الشاذة مقابل</a:t>
            </a:r>
            <a:r>
              <a:rPr lang="en-US" sz="1200" kern="1200" dirty="0" smtClean="0">
                <a:solidFill>
                  <a:schemeClr val="tx1"/>
                </a:solidFill>
                <a:effectLst/>
                <a:latin typeface="Arial" charset="0"/>
                <a:ea typeface="ヒラギノ角ゴ Pro W3" pitchFamily="-1" charset="-128"/>
                <a:cs typeface="ヒラギノ角ゴ Pro W3"/>
              </a:rPr>
              <a:t> </a:t>
            </a:r>
            <a:r>
              <a:rPr lang="en-US" sz="1200" b="1" kern="1200" dirty="0" smtClean="0">
                <a:solidFill>
                  <a:schemeClr val="tx1"/>
                </a:solidFill>
                <a:effectLst/>
                <a:latin typeface="Arial" charset="0"/>
                <a:ea typeface="ヒラギノ角ゴ Pro W3" pitchFamily="-1" charset="-128"/>
                <a:cs typeface="ヒラギノ角ゴ Pro W3"/>
              </a:rPr>
              <a:t>80%</a:t>
            </a:r>
            <a:r>
              <a:rPr lang="en-US" sz="1200" kern="1200" dirty="0" smtClean="0">
                <a:solidFill>
                  <a:schemeClr val="tx1"/>
                </a:solidFill>
                <a:effectLst/>
                <a:latin typeface="Arial" charset="0"/>
                <a:ea typeface="ヒラギノ角ゴ Pro W3" pitchFamily="-1" charset="-128"/>
                <a:cs typeface="ヒラギノ角ゴ Pro W3"/>
              </a:rPr>
              <a:t> </a:t>
            </a:r>
            <a:r>
              <a:rPr lang="ar-SA" sz="1200" kern="1200" dirty="0" smtClean="0">
                <a:solidFill>
                  <a:schemeClr val="tx1"/>
                </a:solidFill>
                <a:effectLst/>
                <a:latin typeface="Arial" charset="0"/>
                <a:ea typeface="ヒラギノ角ゴ Pro W3" pitchFamily="-1" charset="-128"/>
                <a:cs typeface="ヒラギノ角ゴ Pro W3"/>
              </a:rPr>
              <a:t>بالطرق التقليدية</a:t>
            </a:r>
            <a:r>
              <a:rPr lang="en-US" sz="1200" kern="1200" dirty="0" smtClean="0">
                <a:solidFill>
                  <a:schemeClr val="tx1"/>
                </a:solidFill>
                <a:effectLst/>
                <a:latin typeface="Arial" charset="0"/>
                <a:ea typeface="ヒラギノ角ゴ Pro W3" pitchFamily="-1" charset="-128"/>
                <a:cs typeface="ヒラギノ角ゴ Pro W3"/>
              </a:rPr>
              <a:t>.</a:t>
            </a:r>
            <a:endParaRPr lang="en-US" sz="1100" kern="1200" dirty="0" smtClean="0">
              <a:solidFill>
                <a:schemeClr val="tx1"/>
              </a:solidFill>
              <a:effectLst/>
              <a:latin typeface="Arial" charset="0"/>
              <a:ea typeface="ヒラギノ角ゴ Pro W3" pitchFamily="-1" charset="-128"/>
              <a:cs typeface="ヒラギノ角ゴ Pro W3"/>
            </a:endParaRPr>
          </a:p>
          <a:p>
            <a:pPr lvl="0" algn="r" rtl="1"/>
            <a:r>
              <a:rPr lang="ar-SA" sz="1200" b="1" kern="1200" dirty="0" smtClean="0">
                <a:solidFill>
                  <a:schemeClr val="tx1"/>
                </a:solidFill>
                <a:effectLst/>
                <a:latin typeface="Arial" charset="0"/>
                <a:ea typeface="ヒラギノ角ゴ Pro W3" pitchFamily="-1" charset="-128"/>
                <a:cs typeface="ヒラギノ角ゴ Pro W3" pitchFamily="-1" charset="-128"/>
              </a:rPr>
              <a:t>الصيانة التنبؤية</a:t>
            </a:r>
            <a:r>
              <a:rPr lang="en-US" sz="1200" kern="1200" dirty="0" smtClean="0">
                <a:solidFill>
                  <a:schemeClr val="tx1"/>
                </a:solidFill>
                <a:effectLst/>
                <a:latin typeface="Arial" charset="0"/>
                <a:ea typeface="ヒラギノ角ゴ Pro W3" pitchFamily="-1" charset="-128"/>
                <a:cs typeface="ヒラギノ角ゴ Pro W3" pitchFamily="-1" charset="-128"/>
              </a:rPr>
              <a:t>:</a:t>
            </a:r>
            <a:endParaRPr lang="en-US" sz="1100" kern="1200" dirty="0" smtClean="0">
              <a:solidFill>
                <a:schemeClr val="tx1"/>
              </a:solidFill>
              <a:effectLst/>
              <a:latin typeface="Arial" charset="0"/>
              <a:ea typeface="ヒラギノ角ゴ Pro W3" pitchFamily="-1" charset="-128"/>
              <a:cs typeface="ヒラギノ角ゴ Pro W3" pitchFamily="-1" charset="-128"/>
            </a:endParaRPr>
          </a:p>
          <a:p>
            <a:pPr lvl="1" algn="r" rtl="1"/>
            <a:r>
              <a:rPr lang="ar-SA" sz="1200" kern="1200" dirty="0" smtClean="0">
                <a:solidFill>
                  <a:schemeClr val="tx1"/>
                </a:solidFill>
                <a:effectLst/>
                <a:latin typeface="Arial" charset="0"/>
                <a:ea typeface="ヒラギノ角ゴ Pro W3" pitchFamily="-1" charset="-128"/>
                <a:cs typeface="ヒラギノ角ゴ Pro W3"/>
              </a:rPr>
              <a:t>مثال: تنبؤ بانقطاع الخوادم قبل حدوثه باستخدام بيانات الأداء التاريخية</a:t>
            </a:r>
            <a:r>
              <a:rPr lang="en-US" sz="1200" kern="1200" dirty="0" smtClean="0">
                <a:solidFill>
                  <a:schemeClr val="tx1"/>
                </a:solidFill>
                <a:effectLst/>
                <a:latin typeface="Arial" charset="0"/>
                <a:ea typeface="ヒラギノ角ゴ Pro W3" pitchFamily="-1" charset="-128"/>
                <a:cs typeface="ヒラギノ角ゴ Pro W3"/>
              </a:rPr>
              <a:t>.</a:t>
            </a:r>
            <a:endParaRPr lang="en-US" sz="1100" kern="1200" dirty="0" smtClean="0">
              <a:solidFill>
                <a:schemeClr val="tx1"/>
              </a:solidFill>
              <a:effectLst/>
              <a:latin typeface="Arial" charset="0"/>
              <a:ea typeface="ヒラギノ角ゴ Pro W3" pitchFamily="-1" charset="-128"/>
              <a:cs typeface="ヒラギノ角ゴ Pro W3"/>
            </a:endParaRPr>
          </a:p>
          <a:p>
            <a:pPr algn="r" rtl="1"/>
            <a:r>
              <a:rPr lang="ar-SA" sz="1200" kern="1200" dirty="0" smtClean="0">
                <a:solidFill>
                  <a:schemeClr val="tx1"/>
                </a:solidFill>
                <a:effectLst/>
                <a:latin typeface="Arial" charset="0"/>
                <a:ea typeface="ヒラギノ角ゴ Pro W3" pitchFamily="-1" charset="-128"/>
                <a:cs typeface="ヒラギノ角ゴ Pro W3" pitchFamily="-1" charset="-128"/>
              </a:rPr>
              <a:t>الفائدة: خفض تكاليف الصيانة بنسبة</a:t>
            </a:r>
            <a:r>
              <a:rPr lang="en-US" sz="1200" kern="1200" dirty="0" smtClean="0">
                <a:solidFill>
                  <a:schemeClr val="tx1"/>
                </a:solidFill>
                <a:effectLst/>
                <a:latin typeface="Arial" charset="0"/>
                <a:ea typeface="ヒラギノ角ゴ Pro W3" pitchFamily="-1" charset="-128"/>
                <a:cs typeface="ヒラギノ角ゴ Pro W3" pitchFamily="-1" charset="-128"/>
              </a:rPr>
              <a:t> </a:t>
            </a:r>
            <a:r>
              <a:rPr lang="en-US" sz="1200" b="1" kern="1200" dirty="0" smtClean="0">
                <a:solidFill>
                  <a:schemeClr val="tx1"/>
                </a:solidFill>
                <a:effectLst/>
                <a:latin typeface="Arial" charset="0"/>
                <a:ea typeface="ヒラギノ角ゴ Pro W3" pitchFamily="-1" charset="-128"/>
                <a:cs typeface="ヒラギノ角ゴ Pro W3" pitchFamily="-1" charset="-128"/>
              </a:rPr>
              <a:t>40%</a:t>
            </a:r>
            <a:r>
              <a:rPr lang="en-US" sz="1200" kern="1200" dirty="0" smtClean="0">
                <a:solidFill>
                  <a:schemeClr val="tx1"/>
                </a:solidFill>
                <a:effectLst/>
                <a:latin typeface="Arial" charset="0"/>
                <a:ea typeface="ヒラギノ角ゴ Pro W3" pitchFamily="-1" charset="-128"/>
                <a:cs typeface="ヒラギノ角ゴ Pro W3" pitchFamily="-1" charset="-128"/>
              </a:rPr>
              <a:t>.</a:t>
            </a:r>
          </a:p>
          <a:p>
            <a:pPr algn="r" rtl="1"/>
            <a:r>
              <a:rPr lang="ar-SA" sz="1200" b="1" kern="1200" dirty="0" smtClean="0">
                <a:solidFill>
                  <a:schemeClr val="tx1"/>
                </a:solidFill>
                <a:effectLst/>
                <a:latin typeface="Arial" charset="0"/>
                <a:ea typeface="ヒラギノ角ゴ Pro W3" pitchFamily="-1" charset="-128"/>
                <a:cs typeface="ヒラギノ角ゴ Pro W3" pitchFamily="-1" charset="-128"/>
              </a:rPr>
              <a:t>.  المجالات التي يحتاج فيها الذكاء الاصطناعي إلى البشر لتعظيم القيمة</a:t>
            </a:r>
            <a:r>
              <a:rPr lang="en-US" sz="1200" b="1" kern="1200" dirty="0" smtClean="0">
                <a:solidFill>
                  <a:schemeClr val="tx1"/>
                </a:solidFill>
                <a:effectLst/>
                <a:latin typeface="Arial" charset="0"/>
                <a:ea typeface="ヒラギノ角ゴ Pro W3" pitchFamily="-1" charset="-128"/>
                <a:cs typeface="ヒラギノ角ゴ Pro W3" pitchFamily="-1" charset="-128"/>
              </a:rPr>
              <a:t>:</a:t>
            </a:r>
            <a:endParaRPr lang="en-US" sz="1100" kern="1200" dirty="0" smtClean="0">
              <a:solidFill>
                <a:schemeClr val="tx1"/>
              </a:solidFill>
              <a:effectLst/>
              <a:latin typeface="Arial" charset="0"/>
              <a:ea typeface="ヒラギノ角ゴ Pro W3" pitchFamily="-1" charset="-128"/>
              <a:cs typeface="ヒラギノ角ゴ Pro W3" pitchFamily="-1" charset="-128"/>
            </a:endParaRPr>
          </a:p>
          <a:p>
            <a:pPr lvl="0" algn="r" rtl="1"/>
            <a:r>
              <a:rPr lang="ar-SA" sz="1200" b="1" kern="1200" dirty="0" smtClean="0">
                <a:solidFill>
                  <a:schemeClr val="tx1"/>
                </a:solidFill>
                <a:effectLst/>
                <a:latin typeface="Arial" charset="0"/>
                <a:ea typeface="ヒラギノ角ゴ Pro W3" pitchFamily="-1" charset="-128"/>
                <a:cs typeface="ヒラギノ角ゴ Pro W3" pitchFamily="-1" charset="-128"/>
              </a:rPr>
              <a:t>التفكير الإبداعي</a:t>
            </a:r>
            <a:r>
              <a:rPr lang="en-US" sz="1200" kern="1200" dirty="0" smtClean="0">
                <a:solidFill>
                  <a:schemeClr val="tx1"/>
                </a:solidFill>
                <a:effectLst/>
                <a:latin typeface="Arial" charset="0"/>
                <a:ea typeface="ヒラギノ角ゴ Pro W3" pitchFamily="-1" charset="-128"/>
                <a:cs typeface="ヒラギノ角ゴ Pro W3" pitchFamily="-1" charset="-128"/>
              </a:rPr>
              <a:t>:</a:t>
            </a:r>
            <a:endParaRPr lang="en-US" sz="1100" kern="1200" dirty="0" smtClean="0">
              <a:solidFill>
                <a:schemeClr val="tx1"/>
              </a:solidFill>
              <a:effectLst/>
              <a:latin typeface="Arial" charset="0"/>
              <a:ea typeface="ヒラギノ角ゴ Pro W3" pitchFamily="-1" charset="-128"/>
              <a:cs typeface="ヒラギノ角ゴ Pro W3" pitchFamily="-1" charset="-128"/>
            </a:endParaRPr>
          </a:p>
          <a:p>
            <a:pPr lvl="1" algn="r" rtl="1"/>
            <a:r>
              <a:rPr lang="ar-SA" sz="1200" kern="1200" dirty="0" smtClean="0">
                <a:solidFill>
                  <a:schemeClr val="tx1"/>
                </a:solidFill>
                <a:effectLst/>
                <a:latin typeface="Arial" charset="0"/>
                <a:ea typeface="ヒラギノ角ゴ Pro W3" pitchFamily="-1" charset="-128"/>
                <a:cs typeface="ヒラギノ角ゴ Pro W3"/>
              </a:rPr>
              <a:t>تصميم استراتيجيات تكنولوجيا المعلومات، أو ابتكار حلول غير تقليدية للمشكلات المعقدة</a:t>
            </a:r>
            <a:r>
              <a:rPr lang="en-US" sz="1200" kern="1200" dirty="0" smtClean="0">
                <a:solidFill>
                  <a:schemeClr val="tx1"/>
                </a:solidFill>
                <a:effectLst/>
                <a:latin typeface="Arial" charset="0"/>
                <a:ea typeface="ヒラギノ角ゴ Pro W3" pitchFamily="-1" charset="-128"/>
                <a:cs typeface="ヒラギノ角ゴ Pro W3"/>
              </a:rPr>
              <a:t>.</a:t>
            </a:r>
            <a:endParaRPr lang="en-US" sz="1100" kern="1200" dirty="0" smtClean="0">
              <a:solidFill>
                <a:schemeClr val="tx1"/>
              </a:solidFill>
              <a:effectLst/>
              <a:latin typeface="Arial" charset="0"/>
              <a:ea typeface="ヒラギノ角ゴ Pro W3" pitchFamily="-1" charset="-128"/>
              <a:cs typeface="ヒラギノ角ゴ Pro W3"/>
            </a:endParaRPr>
          </a:p>
          <a:p>
            <a:pPr lvl="1" algn="r" rtl="1"/>
            <a:r>
              <a:rPr lang="ar-SA" sz="1200" kern="1200" dirty="0" smtClean="0">
                <a:solidFill>
                  <a:schemeClr val="tx1"/>
                </a:solidFill>
                <a:effectLst/>
                <a:latin typeface="Arial" charset="0"/>
                <a:ea typeface="ヒラギノ角ゴ Pro W3" pitchFamily="-1" charset="-128"/>
                <a:cs typeface="ヒラギノ角ゴ Pro W3"/>
              </a:rPr>
              <a:t>مثال: تطوير نموذج أعمال جديد يعتمد على تقنية</a:t>
            </a:r>
            <a:r>
              <a:rPr lang="en-US" sz="1200" kern="1200" dirty="0" smtClean="0">
                <a:solidFill>
                  <a:schemeClr val="tx1"/>
                </a:solidFill>
                <a:effectLst/>
                <a:latin typeface="Arial" charset="0"/>
                <a:ea typeface="ヒラギノ角ゴ Pro W3" pitchFamily="-1" charset="-128"/>
                <a:cs typeface="ヒラギノ角ゴ Pro W3"/>
              </a:rPr>
              <a:t> </a:t>
            </a:r>
            <a:r>
              <a:rPr lang="ar-SA" sz="1200" b="1" kern="1200" dirty="0" smtClean="0">
                <a:solidFill>
                  <a:schemeClr val="tx1"/>
                </a:solidFill>
                <a:effectLst/>
                <a:latin typeface="Arial" charset="0"/>
                <a:ea typeface="ヒラギノ角ゴ Pro W3" pitchFamily="-1" charset="-128"/>
                <a:cs typeface="ヒラギノ角ゴ Pro W3"/>
              </a:rPr>
              <a:t>البلوك تشين</a:t>
            </a:r>
            <a:r>
              <a:rPr lang="en-US" sz="1200" kern="1200" dirty="0" smtClean="0">
                <a:solidFill>
                  <a:schemeClr val="tx1"/>
                </a:solidFill>
                <a:effectLst/>
                <a:latin typeface="Arial" charset="0"/>
                <a:ea typeface="ヒラギノ角ゴ Pro W3" pitchFamily="-1" charset="-128"/>
                <a:cs typeface="ヒラギノ角ゴ Pro W3"/>
              </a:rPr>
              <a:t>.</a:t>
            </a:r>
            <a:endParaRPr lang="en-US" sz="1100" kern="1200" dirty="0" smtClean="0">
              <a:solidFill>
                <a:schemeClr val="tx1"/>
              </a:solidFill>
              <a:effectLst/>
              <a:latin typeface="Arial" charset="0"/>
              <a:ea typeface="ヒラギノ角ゴ Pro W3" pitchFamily="-1" charset="-128"/>
              <a:cs typeface="ヒラギノ角ゴ Pro W3"/>
            </a:endParaRPr>
          </a:p>
          <a:p>
            <a:pPr lvl="0" algn="r" rtl="1"/>
            <a:r>
              <a:rPr lang="ar-SA" sz="1200" b="1" kern="1200" dirty="0" smtClean="0">
                <a:solidFill>
                  <a:schemeClr val="tx1"/>
                </a:solidFill>
                <a:effectLst/>
                <a:latin typeface="Arial" charset="0"/>
                <a:ea typeface="ヒラギノ角ゴ Pro W3" pitchFamily="-1" charset="-128"/>
                <a:cs typeface="ヒラギノ角ゴ Pro W3" pitchFamily="-1" charset="-128"/>
              </a:rPr>
              <a:t>التفاعل الإنساني</a:t>
            </a:r>
            <a:r>
              <a:rPr lang="en-US" sz="1200" kern="1200" dirty="0" smtClean="0">
                <a:solidFill>
                  <a:schemeClr val="tx1"/>
                </a:solidFill>
                <a:effectLst/>
                <a:latin typeface="Arial" charset="0"/>
                <a:ea typeface="ヒラギノ角ゴ Pro W3" pitchFamily="-1" charset="-128"/>
                <a:cs typeface="ヒラギノ角ゴ Pro W3" pitchFamily="-1" charset="-128"/>
              </a:rPr>
              <a:t>:</a:t>
            </a:r>
            <a:endParaRPr lang="en-US" sz="1100" kern="1200" dirty="0" smtClean="0">
              <a:solidFill>
                <a:schemeClr val="tx1"/>
              </a:solidFill>
              <a:effectLst/>
              <a:latin typeface="Arial" charset="0"/>
              <a:ea typeface="ヒラギノ角ゴ Pro W3" pitchFamily="-1" charset="-128"/>
              <a:cs typeface="ヒラギノ角ゴ Pro W3" pitchFamily="-1" charset="-128"/>
            </a:endParaRPr>
          </a:p>
          <a:p>
            <a:pPr lvl="1" algn="r" rtl="1"/>
            <a:r>
              <a:rPr lang="ar-SA" sz="1200" kern="1200" dirty="0" smtClean="0">
                <a:solidFill>
                  <a:schemeClr val="tx1"/>
                </a:solidFill>
                <a:effectLst/>
                <a:latin typeface="Arial" charset="0"/>
                <a:ea typeface="ヒラギノ角ゴ Pro W3" pitchFamily="-1" charset="-128"/>
                <a:cs typeface="ヒラギノ角ゴ Pro W3"/>
              </a:rPr>
              <a:t>إدارة العلاقات مع العملاء</a:t>
            </a:r>
            <a:r>
              <a:rPr lang="en-US" sz="1200" kern="1200" dirty="0" smtClean="0">
                <a:solidFill>
                  <a:schemeClr val="tx1"/>
                </a:solidFill>
                <a:effectLst/>
                <a:latin typeface="Arial" charset="0"/>
                <a:ea typeface="ヒラギノ角ゴ Pro W3" pitchFamily="-1" charset="-128"/>
                <a:cs typeface="ヒラギノ角ゴ Pro W3"/>
              </a:rPr>
              <a:t> (CRM) </a:t>
            </a:r>
            <a:r>
              <a:rPr lang="ar-SA" sz="1200" kern="1200" dirty="0" smtClean="0">
                <a:solidFill>
                  <a:schemeClr val="tx1"/>
                </a:solidFill>
                <a:effectLst/>
                <a:latin typeface="Arial" charset="0"/>
                <a:ea typeface="ヒラギノ角ゴ Pro W3" pitchFamily="-1" charset="-128"/>
                <a:cs typeface="ヒラギノ角ゴ Pro W3"/>
              </a:rPr>
              <a:t>تتطلب ذكاءً عاطفيًا لفهم الاحتياجات غير المُعلنة</a:t>
            </a:r>
            <a:r>
              <a:rPr lang="en-US" sz="1200" kern="1200" dirty="0" smtClean="0">
                <a:solidFill>
                  <a:schemeClr val="tx1"/>
                </a:solidFill>
                <a:effectLst/>
                <a:latin typeface="Arial" charset="0"/>
                <a:ea typeface="ヒラギノ角ゴ Pro W3" pitchFamily="-1" charset="-128"/>
                <a:cs typeface="ヒラギノ角ゴ Pro W3"/>
              </a:rPr>
              <a:t>.</a:t>
            </a:r>
            <a:endParaRPr lang="en-US" sz="1100" kern="1200" dirty="0" smtClean="0">
              <a:solidFill>
                <a:schemeClr val="tx1"/>
              </a:solidFill>
              <a:effectLst/>
              <a:latin typeface="Arial" charset="0"/>
              <a:ea typeface="ヒラギノ角ゴ Pro W3" pitchFamily="-1" charset="-128"/>
              <a:cs typeface="ヒラギノ角ゴ Pro W3"/>
            </a:endParaRPr>
          </a:p>
          <a:p>
            <a:pPr algn="r" rtl="1"/>
            <a:r>
              <a:rPr lang="ar-SA" sz="1200" kern="1200" dirty="0" smtClean="0">
                <a:solidFill>
                  <a:schemeClr val="tx1"/>
                </a:solidFill>
                <a:effectLst/>
                <a:latin typeface="Arial" charset="0"/>
                <a:ea typeface="ヒラギノ角ゴ Pro W3" pitchFamily="-1" charset="-128"/>
                <a:cs typeface="ヒラギノ角ゴ Pro W3" pitchFamily="-1" charset="-128"/>
              </a:rPr>
              <a:t>مثال: تفاوض بشري على عقود تقنية معقدة</a:t>
            </a:r>
          </a:p>
          <a:p>
            <a:pPr algn="r" rtl="1"/>
            <a:r>
              <a:rPr lang="ar-SA" sz="1200" b="1" kern="1200" dirty="0" smtClean="0">
                <a:solidFill>
                  <a:schemeClr val="tx1"/>
                </a:solidFill>
                <a:effectLst/>
                <a:latin typeface="Arial" charset="0"/>
                <a:ea typeface="ヒラギノ角ゴ Pro W3" pitchFamily="-1" charset="-128"/>
                <a:cs typeface="ヒラギノ角ゴ Pro W3" pitchFamily="-1" charset="-128"/>
              </a:rPr>
              <a:t>. حدود الذكاء الاصطناعي في خلق القيمة</a:t>
            </a:r>
            <a:r>
              <a:rPr lang="en-US" sz="1200" b="1" kern="1200" dirty="0" smtClean="0">
                <a:solidFill>
                  <a:schemeClr val="tx1"/>
                </a:solidFill>
                <a:effectLst/>
                <a:latin typeface="Arial" charset="0"/>
                <a:ea typeface="ヒラギノ角ゴ Pro W3" pitchFamily="-1" charset="-128"/>
                <a:cs typeface="ヒラギノ角ゴ Pro W3" pitchFamily="-1" charset="-128"/>
              </a:rPr>
              <a:t>:</a:t>
            </a:r>
            <a:endParaRPr lang="en-US" sz="1200" kern="1200" dirty="0" smtClean="0">
              <a:solidFill>
                <a:schemeClr val="tx1"/>
              </a:solidFill>
              <a:effectLst/>
              <a:latin typeface="Arial" charset="0"/>
              <a:ea typeface="ヒラギノ角ゴ Pro W3" pitchFamily="-1" charset="-128"/>
              <a:cs typeface="ヒラギノ角ゴ Pro W3" pitchFamily="-1" charset="-128"/>
            </a:endParaRPr>
          </a:p>
          <a:p>
            <a:pPr lvl="0" algn="r" rtl="1"/>
            <a:r>
              <a:rPr lang="ar-SA" sz="1200" b="1" kern="1200" dirty="0" smtClean="0">
                <a:solidFill>
                  <a:schemeClr val="tx1"/>
                </a:solidFill>
                <a:effectLst/>
                <a:latin typeface="Arial" charset="0"/>
                <a:ea typeface="ヒラギノ角ゴ Pro W3" pitchFamily="-1" charset="-128"/>
                <a:cs typeface="ヒラギノ角ゴ Pro W3" pitchFamily="-1" charset="-128"/>
              </a:rPr>
              <a:t>الافتقار إلى الحدس البشري</a:t>
            </a:r>
            <a:r>
              <a:rPr lang="en-US" sz="1200" kern="1200" dirty="0" smtClean="0">
                <a:solidFill>
                  <a:schemeClr val="tx1"/>
                </a:solidFill>
                <a:effectLst/>
                <a:latin typeface="Arial" charset="0"/>
                <a:ea typeface="ヒラギノ角ゴ Pro W3" pitchFamily="-1" charset="-128"/>
                <a:cs typeface="ヒラギノ角ゴ Pro W3" pitchFamily="-1" charset="-128"/>
              </a:rPr>
              <a:t>: </a:t>
            </a:r>
            <a:r>
              <a:rPr lang="ar-SA" sz="1200" kern="1200" dirty="0" smtClean="0">
                <a:solidFill>
                  <a:schemeClr val="tx1"/>
                </a:solidFill>
                <a:effectLst/>
                <a:latin typeface="Arial" charset="0"/>
                <a:ea typeface="ヒラギノ角ゴ Pro W3" pitchFamily="-1" charset="-128"/>
                <a:cs typeface="ヒラギノ角ゴ Pro W3" pitchFamily="-1" charset="-128"/>
              </a:rPr>
              <a:t>لا يُمكنه فهم السياقات الثقافية أو الاجتماعية المعقدة</a:t>
            </a:r>
            <a:r>
              <a:rPr lang="en-US" sz="1200" kern="1200" dirty="0" smtClean="0">
                <a:solidFill>
                  <a:schemeClr val="tx1"/>
                </a:solidFill>
                <a:effectLst/>
                <a:latin typeface="Arial" charset="0"/>
                <a:ea typeface="ヒラギノ角ゴ Pro W3" pitchFamily="-1" charset="-128"/>
                <a:cs typeface="ヒラギノ角ゴ Pro W3" pitchFamily="-1" charset="-128"/>
              </a:rPr>
              <a:t>.</a:t>
            </a:r>
          </a:p>
          <a:p>
            <a:pPr lvl="0" algn="r" rtl="1"/>
            <a:r>
              <a:rPr lang="ar-SA" sz="1200" b="1" kern="1200" dirty="0" smtClean="0">
                <a:solidFill>
                  <a:schemeClr val="tx1"/>
                </a:solidFill>
                <a:effectLst/>
                <a:latin typeface="Arial" charset="0"/>
                <a:ea typeface="ヒラギノ角ゴ Pro W3" pitchFamily="-1" charset="-128"/>
                <a:cs typeface="ヒラギノ角ゴ Pro W3" pitchFamily="-1" charset="-128"/>
              </a:rPr>
              <a:t>الاعتماد على البيانات التاريخية</a:t>
            </a:r>
            <a:r>
              <a:rPr lang="en-US" sz="1200" kern="1200" dirty="0" smtClean="0">
                <a:solidFill>
                  <a:schemeClr val="tx1"/>
                </a:solidFill>
                <a:effectLst/>
                <a:latin typeface="Arial" charset="0"/>
                <a:ea typeface="ヒラギノ角ゴ Pro W3" pitchFamily="-1" charset="-128"/>
                <a:cs typeface="ヒラギノ角ゴ Pro W3" pitchFamily="-1" charset="-128"/>
              </a:rPr>
              <a:t>: </a:t>
            </a:r>
            <a:r>
              <a:rPr lang="ar-SA" sz="1200" kern="1200" dirty="0" smtClean="0">
                <a:solidFill>
                  <a:schemeClr val="tx1"/>
                </a:solidFill>
                <a:effectLst/>
                <a:latin typeface="Arial" charset="0"/>
                <a:ea typeface="ヒラギノ角ゴ Pro W3" pitchFamily="-1" charset="-128"/>
                <a:cs typeface="ヒラギノ角ゴ Pro W3" pitchFamily="-1" charset="-128"/>
              </a:rPr>
              <a:t>قد يُكرر أخطاء الماضي إذا كانت البيانات مُتحيزة</a:t>
            </a:r>
            <a:r>
              <a:rPr lang="en-US" sz="1200" kern="1200" dirty="0" smtClean="0">
                <a:solidFill>
                  <a:schemeClr val="tx1"/>
                </a:solidFill>
                <a:effectLst/>
                <a:latin typeface="Arial" charset="0"/>
                <a:ea typeface="ヒラギノ角ゴ Pro W3" pitchFamily="-1" charset="-128"/>
                <a:cs typeface="ヒラギノ角ゴ Pro W3" pitchFamily="-1" charset="-128"/>
              </a:rPr>
              <a:t>.</a:t>
            </a:r>
          </a:p>
          <a:p>
            <a:pPr lvl="0" algn="r" rtl="1"/>
            <a:r>
              <a:rPr lang="ar-SA" sz="1200" b="1" kern="1200" dirty="0" smtClean="0">
                <a:solidFill>
                  <a:schemeClr val="tx1"/>
                </a:solidFill>
                <a:effectLst/>
                <a:latin typeface="Arial" charset="0"/>
                <a:ea typeface="ヒラギノ角ゴ Pro W3" pitchFamily="-1" charset="-128"/>
                <a:cs typeface="ヒラギノ角ゴ Pro W3" pitchFamily="-1" charset="-128"/>
              </a:rPr>
              <a:t>عدم القدرة على الابتكار الجذري</a:t>
            </a:r>
            <a:r>
              <a:rPr lang="en-US" sz="1200" kern="1200" dirty="0" smtClean="0">
                <a:solidFill>
                  <a:schemeClr val="tx1"/>
                </a:solidFill>
                <a:effectLst/>
                <a:latin typeface="Arial" charset="0"/>
                <a:ea typeface="ヒラギノ角ゴ Pro W3" pitchFamily="-1" charset="-128"/>
                <a:cs typeface="ヒラギノ角ゴ Pro W3" pitchFamily="-1" charset="-128"/>
              </a:rPr>
              <a:t>: </a:t>
            </a:r>
            <a:r>
              <a:rPr lang="ar-SA" sz="1200" kern="1200" dirty="0" smtClean="0">
                <a:solidFill>
                  <a:schemeClr val="tx1"/>
                </a:solidFill>
                <a:effectLst/>
                <a:latin typeface="Arial" charset="0"/>
                <a:ea typeface="ヒラギノ角ゴ Pro W3" pitchFamily="-1" charset="-128"/>
                <a:cs typeface="ヒラギノ角ゴ Pro W3" pitchFamily="-1" charset="-128"/>
              </a:rPr>
              <a:t>يُطور تحسينات تدريجية، لكنه لا يخترع مفاهيم جديدة كليًّا (مثل فكرة الإنترنت نفسها</a:t>
            </a:r>
            <a:r>
              <a:rPr lang="en-US" sz="1200" kern="1200" dirty="0" smtClean="0">
                <a:solidFill>
                  <a:schemeClr val="tx1"/>
                </a:solidFill>
                <a:effectLst/>
                <a:latin typeface="Arial" charset="0"/>
                <a:ea typeface="ヒラギノ角ゴ Pro W3" pitchFamily="-1" charset="-128"/>
                <a:cs typeface="ヒラギノ角ゴ Pro W3" pitchFamily="-1" charset="-128"/>
              </a:rPr>
              <a:t>).</a:t>
            </a:r>
          </a:p>
          <a:p>
            <a:pPr algn="r" rtl="1"/>
            <a:endParaRPr lang="ar-SA" dirty="0" smtClean="0">
              <a:latin typeface="Arial" pitchFamily="34" charset="0"/>
              <a:ea typeface="ヒラギノ角ゴ Pro W3"/>
              <a:cs typeface="ヒラギノ角ゴ Pro W3"/>
            </a:endParaRPr>
          </a:p>
          <a:p>
            <a:pPr marL="0" marR="0" indent="0" algn="r" defTabSz="914400" rtl="1" eaLnBrk="0" fontAlgn="base" latinLnBrk="0" hangingPunct="0">
              <a:lnSpc>
                <a:spcPct val="100000"/>
              </a:lnSpc>
              <a:spcBef>
                <a:spcPct val="30000"/>
              </a:spcBef>
              <a:spcAft>
                <a:spcPct val="0"/>
              </a:spcAft>
              <a:buClrTx/>
              <a:buSzTx/>
              <a:buFontTx/>
              <a:buNone/>
              <a:tabLst/>
              <a:defRPr/>
            </a:pPr>
            <a:endParaRPr lang="ar-SA" sz="1200" dirty="0" smtClean="0"/>
          </a:p>
        </p:txBody>
      </p:sp>
      <p:sp>
        <p:nvSpPr>
          <p:cNvPr id="4" name="Slide Number Placeholder 3"/>
          <p:cNvSpPr>
            <a:spLocks noGrp="1"/>
          </p:cNvSpPr>
          <p:nvPr>
            <p:ph type="sldNum" sz="quarter" idx="10"/>
          </p:nvPr>
        </p:nvSpPr>
        <p:spPr/>
        <p:txBody>
          <a:bodyPr/>
          <a:lstStyle/>
          <a:p>
            <a:pPr>
              <a:defRPr/>
            </a:pPr>
            <a:fld id="{49425EDC-ED94-4E1A-8AD1-F76482DA7364}" type="slidenum">
              <a:rPr lang="en-US" altLang="en-US" smtClean="0"/>
              <a:pPr>
                <a:defRPr/>
              </a:pPr>
              <a:t>12</a:t>
            </a:fld>
            <a:endParaRPr lang="en-US" altLang="en-US"/>
          </a:p>
        </p:txBody>
      </p:sp>
    </p:spTree>
    <p:extLst>
      <p:ext uri="{BB962C8B-B14F-4D97-AF65-F5344CB8AC3E}">
        <p14:creationId xmlns:p14="http://schemas.microsoft.com/office/powerpoint/2010/main" val="5454657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smtClean="0">
              <a:latin typeface="Arial" pitchFamily="34" charset="0"/>
              <a:ea typeface="ヒラギノ角ゴ Pro W3"/>
              <a:cs typeface="ヒラギノ角ゴ Pro W3"/>
            </a:endParaRPr>
          </a:p>
        </p:txBody>
      </p:sp>
      <p:sp>
        <p:nvSpPr>
          <p:cNvPr id="3686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ea typeface="ヒラギノ角ゴ Pro W3"/>
                <a:cs typeface="ヒラギノ角ゴ Pro W3"/>
              </a:defRPr>
            </a:lvl1pPr>
            <a:lvl2pPr marL="742950" indent="-285750">
              <a:defRPr>
                <a:solidFill>
                  <a:schemeClr val="tx1"/>
                </a:solidFill>
                <a:latin typeface="Verdana" pitchFamily="34" charset="0"/>
                <a:ea typeface="ヒラギノ角ゴ Pro W3"/>
                <a:cs typeface="ヒラギノ角ゴ Pro W3"/>
              </a:defRPr>
            </a:lvl2pPr>
            <a:lvl3pPr marL="1143000" indent="-228600">
              <a:defRPr>
                <a:solidFill>
                  <a:schemeClr val="tx1"/>
                </a:solidFill>
                <a:latin typeface="Verdana" pitchFamily="34" charset="0"/>
                <a:ea typeface="ヒラギノ角ゴ Pro W3"/>
                <a:cs typeface="ヒラギノ角ゴ Pro W3"/>
              </a:defRPr>
            </a:lvl3pPr>
            <a:lvl4pPr marL="1600200" indent="-228600">
              <a:defRPr>
                <a:solidFill>
                  <a:schemeClr val="tx1"/>
                </a:solidFill>
                <a:latin typeface="Verdana" pitchFamily="34" charset="0"/>
                <a:ea typeface="ヒラギノ角ゴ Pro W3"/>
                <a:cs typeface="ヒラギノ角ゴ Pro W3"/>
              </a:defRPr>
            </a:lvl4pPr>
            <a:lvl5pPr marL="2057400" indent="-228600">
              <a:defRPr>
                <a:solidFill>
                  <a:schemeClr val="tx1"/>
                </a:solidFill>
                <a:latin typeface="Verdana" pitchFamily="34" charset="0"/>
                <a:ea typeface="ヒラギノ角ゴ Pro W3"/>
                <a:cs typeface="ヒラギノ角ゴ Pro W3"/>
              </a:defRPr>
            </a:lvl5pPr>
            <a:lvl6pPr marL="25146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6pPr>
            <a:lvl7pPr marL="29718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7pPr>
            <a:lvl8pPr marL="34290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8pPr>
            <a:lvl9pPr marL="38862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9pPr>
          </a:lstStyle>
          <a:p>
            <a:fld id="{89884673-03E9-4C37-BD15-026ECAA2FC16}" type="slidenum">
              <a:rPr lang="en-US" smtClean="0">
                <a:latin typeface="Arial" pitchFamily="34" charset="0"/>
              </a:rPr>
              <a:pPr/>
              <a:t>13</a:t>
            </a:fld>
            <a:endParaRPr lang="en-US" smtClean="0">
              <a:latin typeface="Arial" pitchFamily="34" charset="0"/>
            </a:endParaRPr>
          </a:p>
        </p:txBody>
      </p:sp>
    </p:spTree>
    <p:extLst>
      <p:ext uri="{BB962C8B-B14F-4D97-AF65-F5344CB8AC3E}">
        <p14:creationId xmlns:p14="http://schemas.microsoft.com/office/powerpoint/2010/main" val="3465824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CEE3ED"/>
        </a:solidFill>
        <a:effectLst/>
      </p:bgPr>
    </p:bg>
    <p:spTree>
      <p:nvGrpSpPr>
        <p:cNvPr id="1" name=""/>
        <p:cNvGrpSpPr/>
        <p:nvPr/>
      </p:nvGrpSpPr>
      <p:grpSpPr>
        <a:xfrm>
          <a:off x="0" y="0"/>
          <a:ext cx="0" cy="0"/>
          <a:chOff x="0" y="0"/>
          <a:chExt cx="0" cy="0"/>
        </a:xfrm>
      </p:grpSpPr>
      <p:sp>
        <p:nvSpPr>
          <p:cNvPr id="2" name="Rectangle 2"/>
          <p:cNvSpPr>
            <a:spLocks noChangeArrowheads="1"/>
          </p:cNvSpPr>
          <p:nvPr/>
        </p:nvSpPr>
        <p:spPr bwMode="gray">
          <a:xfrm>
            <a:off x="0" y="6400800"/>
            <a:ext cx="12192000" cy="457200"/>
          </a:xfrm>
          <a:prstGeom prst="rect">
            <a:avLst/>
          </a:prstGeom>
          <a:solidFill>
            <a:srgbClr val="2C658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defRPr>
                <a:solidFill>
                  <a:schemeClr val="tx1"/>
                </a:solidFill>
                <a:latin typeface="Verdana" panose="020B0604030504040204" pitchFamily="34" charset="0"/>
                <a:ea typeface="ヒラギノ角ゴ Pro W3" pitchFamily="-1" charset="-128"/>
              </a:defRPr>
            </a:lvl1pPr>
            <a:lvl2pPr marL="742950" indent="-285750">
              <a:defRPr>
                <a:solidFill>
                  <a:schemeClr val="tx1"/>
                </a:solidFill>
                <a:latin typeface="Verdana" panose="020B0604030504040204" pitchFamily="34" charset="0"/>
                <a:ea typeface="ヒラギノ角ゴ Pro W3" pitchFamily="-1" charset="-128"/>
              </a:defRPr>
            </a:lvl2pPr>
            <a:lvl3pPr marL="1143000" indent="-228600">
              <a:defRPr>
                <a:solidFill>
                  <a:schemeClr val="tx1"/>
                </a:solidFill>
                <a:latin typeface="Verdana" panose="020B0604030504040204" pitchFamily="34" charset="0"/>
                <a:ea typeface="ヒラギノ角ゴ Pro W3" pitchFamily="-1" charset="-128"/>
              </a:defRPr>
            </a:lvl3pPr>
            <a:lvl4pPr marL="1600200" indent="-228600">
              <a:defRPr>
                <a:solidFill>
                  <a:schemeClr val="tx1"/>
                </a:solidFill>
                <a:latin typeface="Verdana" panose="020B0604030504040204" pitchFamily="34" charset="0"/>
                <a:ea typeface="ヒラギノ角ゴ Pro W3" pitchFamily="-1" charset="-128"/>
              </a:defRPr>
            </a:lvl4pPr>
            <a:lvl5pPr marL="2057400" indent="-228600">
              <a:defRPr>
                <a:solidFill>
                  <a:schemeClr val="tx1"/>
                </a:solidFill>
                <a:latin typeface="Verdana" panose="020B0604030504040204" pitchFamily="34" charset="0"/>
                <a:ea typeface="ヒラギノ角ゴ Pro W3" pitchFamily="-1"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ヒラギノ角ゴ Pro W3" pitchFamily="-1"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ヒラギノ角ゴ Pro W3" pitchFamily="-1"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ヒラギノ角ゴ Pro W3" pitchFamily="-1"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ヒラギノ角ゴ Pro W3" pitchFamily="-1" charset="-128"/>
              </a:defRPr>
            </a:lvl9pPr>
          </a:lstStyle>
          <a:p>
            <a:pPr>
              <a:defRPr/>
            </a:pPr>
            <a:r>
              <a:rPr lang="en-US" smtClean="0">
                <a:cs typeface="+mn-cs"/>
              </a:rPr>
              <a:t> </a:t>
            </a:r>
          </a:p>
        </p:txBody>
      </p:sp>
    </p:spTree>
    <p:extLst>
      <p:ext uri="{BB962C8B-B14F-4D97-AF65-F5344CB8AC3E}">
        <p14:creationId xmlns:p14="http://schemas.microsoft.com/office/powerpoint/2010/main" val="150557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76741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77870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8000" y="1447800"/>
            <a:ext cx="54864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447800"/>
            <a:ext cx="54864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0056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90776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66324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7869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00361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78395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66921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6200" y="0"/>
            <a:ext cx="281940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8000" y="0"/>
            <a:ext cx="825500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557188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048000" y="1730375"/>
            <a:ext cx="6705600" cy="2559050"/>
          </a:xfrm>
        </p:spPr>
        <p:txBody>
          <a:bodyPr/>
          <a:lstStyle>
            <a:lvl1pPr>
              <a:defRPr sz="5400"/>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3048000" y="4191001"/>
            <a:ext cx="6705600" cy="1190625"/>
          </a:xfrm>
        </p:spPr>
        <p:txBody>
          <a:bodyPr/>
          <a:lstStyle>
            <a:lvl1pPr marL="0" indent="0" algn="ctr">
              <a:buFontTx/>
              <a:buNone/>
              <a:defRPr sz="3600"/>
            </a:lvl1pPr>
          </a:lstStyle>
          <a:p>
            <a:pPr lvl="0"/>
            <a:r>
              <a:rPr lang="en-US" noProof="0" smtClean="0"/>
              <a:t>Click to edit Master subtitle style</a:t>
            </a:r>
          </a:p>
        </p:txBody>
      </p:sp>
      <p:sp>
        <p:nvSpPr>
          <p:cNvPr id="4" name="Rectangle 4"/>
          <p:cNvSpPr>
            <a:spLocks noGrp="1" noChangeArrowheads="1"/>
          </p:cNvSpPr>
          <p:nvPr>
            <p:ph type="dt" sz="half" idx="10"/>
          </p:nvPr>
        </p:nvSpPr>
        <p:spPr>
          <a:xfrm>
            <a:off x="203200" y="6248400"/>
            <a:ext cx="2438400" cy="457200"/>
          </a:xfrm>
          <a:prstGeom prst="rect">
            <a:avLst/>
          </a:prstGeom>
          <a:extLst/>
        </p:spPr>
        <p:txBody>
          <a:bodyPr/>
          <a:lstStyle>
            <a:lvl1pPr>
              <a:defRPr>
                <a:latin typeface="Verdana" pitchFamily="-1" charset="0"/>
                <a:ea typeface="+mn-ea"/>
                <a:cs typeface="+mn-cs"/>
              </a:defRPr>
            </a:lvl1pPr>
          </a:lstStyle>
          <a:p>
            <a:pPr>
              <a:defRPr/>
            </a:pPr>
            <a:fld id="{489EF954-AA34-4974-8886-B128FE64D8F8}" type="datetime1">
              <a:rPr lang="ar-SA" smtClean="0"/>
              <a:t>19/02/1447</a:t>
            </a:fld>
            <a:endParaRPr lang="en-US"/>
          </a:p>
        </p:txBody>
      </p:sp>
      <p:sp>
        <p:nvSpPr>
          <p:cNvPr id="5" name="Rectangle 5"/>
          <p:cNvSpPr>
            <a:spLocks noGrp="1" noChangeArrowheads="1"/>
          </p:cNvSpPr>
          <p:nvPr>
            <p:ph type="ftr" sz="quarter" idx="11"/>
          </p:nvPr>
        </p:nvSpPr>
        <p:spPr>
          <a:xfrm>
            <a:off x="2946400" y="6248400"/>
            <a:ext cx="4064000" cy="457200"/>
          </a:xfrm>
          <a:prstGeom prst="rect">
            <a:avLst/>
          </a:prstGeom>
          <a:extLst/>
        </p:spPr>
        <p:txBody>
          <a:bodyPr/>
          <a:lstStyle>
            <a:lvl1pPr>
              <a:defRPr>
                <a:latin typeface="Verdana" pitchFamily="-1" charset="0"/>
                <a:ea typeface="+mn-ea"/>
                <a:cs typeface="+mn-cs"/>
              </a:defRPr>
            </a:lvl1pPr>
          </a:lstStyle>
          <a:p>
            <a:pPr>
              <a:defRPr/>
            </a:pPr>
            <a:endParaRPr lang="en-US"/>
          </a:p>
        </p:txBody>
      </p:sp>
      <p:sp>
        <p:nvSpPr>
          <p:cNvPr id="6" name="Rectangle 6"/>
          <p:cNvSpPr>
            <a:spLocks noGrp="1" noChangeArrowheads="1"/>
          </p:cNvSpPr>
          <p:nvPr>
            <p:ph type="sldNum" sz="quarter" idx="12"/>
          </p:nvPr>
        </p:nvSpPr>
        <p:spPr>
          <a:xfrm>
            <a:off x="7213600" y="6248400"/>
            <a:ext cx="2336800" cy="457200"/>
          </a:xfrm>
          <a:prstGeom prst="rect">
            <a:avLst/>
          </a:prstGeom>
          <a:extLst/>
        </p:spPr>
        <p:txBody>
          <a:bodyPr vert="horz" wrap="square" lIns="91440" tIns="45720" rIns="91440" bIns="45720" numCol="1" anchor="t" anchorCtr="0" compatLnSpc="1">
            <a:prstTxWarp prst="textNoShape">
              <a:avLst/>
            </a:prstTxWarp>
          </a:bodyPr>
          <a:lstStyle>
            <a:lvl1pPr>
              <a:defRPr/>
            </a:lvl1pPr>
          </a:lstStyle>
          <a:p>
            <a:pPr>
              <a:defRPr/>
            </a:pPr>
            <a:fld id="{7F596602-FEBA-42B8-A1A0-6C21A4B737C2}" type="slidenum">
              <a:rPr lang="en-US" altLang="en-US"/>
              <a:pPr>
                <a:defRPr/>
              </a:pPr>
              <a:t>‹#›</a:t>
            </a:fld>
            <a:endParaRPr lang="en-US" altLang="en-US"/>
          </a:p>
        </p:txBody>
      </p:sp>
    </p:spTree>
    <p:extLst>
      <p:ext uri="{BB962C8B-B14F-4D97-AF65-F5344CB8AC3E}">
        <p14:creationId xmlns:p14="http://schemas.microsoft.com/office/powerpoint/2010/main" val="237111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0796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a:xfrm>
            <a:off x="838200" y="6356350"/>
            <a:ext cx="2743200" cy="365125"/>
          </a:xfrm>
          <a:prstGeom prst="rect">
            <a:avLst/>
          </a:prstGeom>
        </p:spPr>
        <p:txBody>
          <a:bodyPr/>
          <a:lstStyle>
            <a:lvl1pPr>
              <a:defRPr/>
            </a:lvl1pPr>
          </a:lstStyle>
          <a:p>
            <a:pPr>
              <a:defRPr/>
            </a:pPr>
            <a:fld id="{212B74EC-6050-4A86-B63B-6BAA02136B9D}" type="datetime1">
              <a:rPr lang="ar-SA" smtClean="0"/>
              <a:t>19/02/1447</a:t>
            </a:fld>
            <a:endParaRPr lang="en-US"/>
          </a:p>
        </p:txBody>
      </p:sp>
      <p:sp>
        <p:nvSpPr>
          <p:cNvPr id="5" name="Footer 4"/>
          <p:cNvSpPr>
            <a:spLocks noGrp="1"/>
          </p:cNvSpPr>
          <p:nvPr>
            <p:ph type="ftr" sz="quarter" idx="11"/>
          </p:nvPr>
        </p:nvSpPr>
        <p:spPr>
          <a:xfrm>
            <a:off x="4038600" y="6356350"/>
            <a:ext cx="4114800" cy="365125"/>
          </a:xfrm>
          <a:prstGeom prst="rect">
            <a:avLst/>
          </a:prstGeom>
        </p:spPr>
        <p:txBody>
          <a:bodyPr/>
          <a:lstStyle>
            <a:lvl1pPr>
              <a:defRPr/>
            </a:lvl1pPr>
          </a:lstStyle>
          <a:p>
            <a:pPr>
              <a:defRPr/>
            </a:pPr>
            <a:endParaRPr lang="en-US"/>
          </a:p>
        </p:txBody>
      </p:sp>
      <p:sp>
        <p:nvSpPr>
          <p:cNvPr id="6" name="Slide number 5"/>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A7B3E61E-C22C-4039-B8F1-8E99291C4351}" type="slidenum">
              <a:rPr lang="en-US"/>
              <a:pPr>
                <a:defRPr/>
              </a:pPr>
              <a:t>‹#›</a:t>
            </a:fld>
            <a:endParaRPr lang="en-US"/>
          </a:p>
        </p:txBody>
      </p:sp>
    </p:spTree>
    <p:extLst>
      <p:ext uri="{BB962C8B-B14F-4D97-AF65-F5344CB8AC3E}">
        <p14:creationId xmlns:p14="http://schemas.microsoft.com/office/powerpoint/2010/main" val="31196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gray">
          <a:xfrm>
            <a:off x="0" y="6400800"/>
            <a:ext cx="12192000" cy="457200"/>
          </a:xfrm>
          <a:prstGeom prst="rect">
            <a:avLst/>
          </a:prstGeom>
          <a:solidFill>
            <a:srgbClr val="2C658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defRPr>
                <a:solidFill>
                  <a:schemeClr val="tx1"/>
                </a:solidFill>
                <a:latin typeface="Verdana" panose="020B0604030504040204" pitchFamily="34" charset="0"/>
                <a:ea typeface="ヒラギノ角ゴ Pro W3" pitchFamily="-1" charset="-128"/>
              </a:defRPr>
            </a:lvl1pPr>
            <a:lvl2pPr marL="742950" indent="-285750">
              <a:defRPr>
                <a:solidFill>
                  <a:schemeClr val="tx1"/>
                </a:solidFill>
                <a:latin typeface="Verdana" panose="020B0604030504040204" pitchFamily="34" charset="0"/>
                <a:ea typeface="ヒラギノ角ゴ Pro W3" pitchFamily="-1" charset="-128"/>
              </a:defRPr>
            </a:lvl2pPr>
            <a:lvl3pPr marL="1143000" indent="-228600">
              <a:defRPr>
                <a:solidFill>
                  <a:schemeClr val="tx1"/>
                </a:solidFill>
                <a:latin typeface="Verdana" panose="020B0604030504040204" pitchFamily="34" charset="0"/>
                <a:ea typeface="ヒラギノ角ゴ Pro W3" pitchFamily="-1" charset="-128"/>
              </a:defRPr>
            </a:lvl3pPr>
            <a:lvl4pPr marL="1600200" indent="-228600">
              <a:defRPr>
                <a:solidFill>
                  <a:schemeClr val="tx1"/>
                </a:solidFill>
                <a:latin typeface="Verdana" panose="020B0604030504040204" pitchFamily="34" charset="0"/>
                <a:ea typeface="ヒラギノ角ゴ Pro W3" pitchFamily="-1" charset="-128"/>
              </a:defRPr>
            </a:lvl4pPr>
            <a:lvl5pPr marL="2057400" indent="-228600">
              <a:defRPr>
                <a:solidFill>
                  <a:schemeClr val="tx1"/>
                </a:solidFill>
                <a:latin typeface="Verdana" panose="020B0604030504040204" pitchFamily="34" charset="0"/>
                <a:ea typeface="ヒラギノ角ゴ Pro W3" pitchFamily="-1"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ヒラギノ角ゴ Pro W3" pitchFamily="-1"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ヒラギノ角ゴ Pro W3" pitchFamily="-1"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ヒラギノ角ゴ Pro W3" pitchFamily="-1"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ヒラギノ角ゴ Pro W3" pitchFamily="-1" charset="-128"/>
              </a:defRPr>
            </a:lvl9pPr>
          </a:lstStyle>
          <a:p>
            <a:pPr>
              <a:defRPr/>
            </a:pPr>
            <a:r>
              <a:rPr lang="en-US" smtClean="0">
                <a:cs typeface="+mn-cs"/>
              </a:rPr>
              <a:t> </a:t>
            </a:r>
          </a:p>
        </p:txBody>
      </p:sp>
      <p:sp>
        <p:nvSpPr>
          <p:cNvPr id="1027" name="Rectangle 4"/>
          <p:cNvSpPr>
            <a:spLocks noGrp="1" noChangeArrowheads="1"/>
          </p:cNvSpPr>
          <p:nvPr>
            <p:ph type="body" idx="1"/>
          </p:nvPr>
        </p:nvSpPr>
        <p:spPr bwMode="auto">
          <a:xfrm>
            <a:off x="508000" y="1447800"/>
            <a:ext cx="11176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5"/>
          <p:cNvSpPr>
            <a:spLocks noGrp="1" noChangeArrowheads="1"/>
          </p:cNvSpPr>
          <p:nvPr>
            <p:ph type="title"/>
          </p:nvPr>
        </p:nvSpPr>
        <p:spPr bwMode="auto">
          <a:xfrm>
            <a:off x="508000" y="0"/>
            <a:ext cx="11277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smtClean="0"/>
              <a:t>Click to edit Master title style</a:t>
            </a:r>
          </a:p>
        </p:txBody>
      </p:sp>
      <p:sp>
        <p:nvSpPr>
          <p:cNvPr id="1029" name="Rectangle 7"/>
          <p:cNvSpPr>
            <a:spLocks noChangeArrowheads="1"/>
          </p:cNvSpPr>
          <p:nvPr/>
        </p:nvSpPr>
        <p:spPr bwMode="gray">
          <a:xfrm>
            <a:off x="11176000" y="6553200"/>
            <a:ext cx="48101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a:r>
              <a:rPr lang="en-GB" altLang="en-US" sz="900">
                <a:solidFill>
                  <a:schemeClr val="bg1"/>
                </a:solidFill>
              </a:rPr>
              <a:t>8-</a:t>
            </a:r>
            <a:fld id="{2F060C83-452F-461D-B075-2545B08322F2}" type="slidenum">
              <a:rPr lang="en-GB" altLang="en-US" sz="900">
                <a:solidFill>
                  <a:schemeClr val="bg1"/>
                </a:solidFill>
              </a:rPr>
              <a:pPr algn="r"/>
              <a:t>‹#›</a:t>
            </a:fld>
            <a:r>
              <a:rPr lang="en-GB" altLang="en-US" sz="900">
                <a:solidFill>
                  <a:schemeClr val="bg1"/>
                </a:solidFill>
              </a:rPr>
              <a:t> </a:t>
            </a:r>
          </a:p>
        </p:txBody>
      </p:sp>
    </p:spTree>
  </p:cSld>
  <p:clrMap bg1="lt1" tx1="dk1" bg2="lt2" tx2="dk2" accent1="accent1" accent2="accent2" accent3="accent3" accent4="accent4" accent5="accent5" accent6="accent6" hlink="hlink" folHlink="folHlink"/>
  <p:sldLayoutIdLst>
    <p:sldLayoutId id="2147484949" r:id="rId1"/>
    <p:sldLayoutId id="2147484939" r:id="rId2"/>
    <p:sldLayoutId id="2147484940" r:id="rId3"/>
    <p:sldLayoutId id="2147484941" r:id="rId4"/>
    <p:sldLayoutId id="2147484942" r:id="rId5"/>
    <p:sldLayoutId id="2147484943" r:id="rId6"/>
    <p:sldLayoutId id="2147484944" r:id="rId7"/>
    <p:sldLayoutId id="2147484945" r:id="rId8"/>
    <p:sldLayoutId id="2147484946" r:id="rId9"/>
    <p:sldLayoutId id="2147484947" r:id="rId10"/>
    <p:sldLayoutId id="2147484948" r:id="rId11"/>
    <p:sldLayoutId id="2147484950" r:id="rId12"/>
    <p:sldLayoutId id="2147484951" r:id="rId13"/>
    <p:sldLayoutId id="2147484952" r:id="rId14"/>
  </p:sldLayoutIdLst>
  <p:hf hdr="0" ftr="0"/>
  <p:txStyles>
    <p:titleStyle>
      <a:lvl1pPr algn="l" rtl="0" eaLnBrk="0" fontAlgn="base" hangingPunct="0">
        <a:spcBef>
          <a:spcPct val="0"/>
        </a:spcBef>
        <a:spcAft>
          <a:spcPct val="0"/>
        </a:spcAft>
        <a:defRPr sz="3200" b="1">
          <a:solidFill>
            <a:srgbClr val="000000"/>
          </a:solidFill>
          <a:latin typeface="+mj-lt"/>
          <a:ea typeface="ヒラギノ角ゴ Pro W3" pitchFamily="-1" charset="-128"/>
          <a:cs typeface="ヒラギノ角ゴ Pro W3" pitchFamily="-1" charset="-128"/>
        </a:defRPr>
      </a:lvl1pPr>
      <a:lvl2pPr algn="l" rtl="0" eaLnBrk="0" fontAlgn="base" hangingPunct="0">
        <a:spcBef>
          <a:spcPct val="0"/>
        </a:spcBef>
        <a:spcAft>
          <a:spcPct val="0"/>
        </a:spcAft>
        <a:defRPr sz="3200" b="1">
          <a:solidFill>
            <a:srgbClr val="000000"/>
          </a:solidFill>
          <a:latin typeface="Verdana" pitchFamily="-1" charset="0"/>
          <a:ea typeface="ヒラギノ角ゴ Pro W3" pitchFamily="-1" charset="-128"/>
          <a:cs typeface="ヒラギノ角ゴ Pro W3" pitchFamily="-1" charset="-128"/>
        </a:defRPr>
      </a:lvl2pPr>
      <a:lvl3pPr algn="l" rtl="0" eaLnBrk="0" fontAlgn="base" hangingPunct="0">
        <a:spcBef>
          <a:spcPct val="0"/>
        </a:spcBef>
        <a:spcAft>
          <a:spcPct val="0"/>
        </a:spcAft>
        <a:defRPr sz="3200" b="1">
          <a:solidFill>
            <a:srgbClr val="000000"/>
          </a:solidFill>
          <a:latin typeface="Verdana" pitchFamily="-1" charset="0"/>
          <a:ea typeface="ヒラギノ角ゴ Pro W3" pitchFamily="-1" charset="-128"/>
          <a:cs typeface="ヒラギノ角ゴ Pro W3" pitchFamily="-1" charset="-128"/>
        </a:defRPr>
      </a:lvl3pPr>
      <a:lvl4pPr algn="l" rtl="0" eaLnBrk="0" fontAlgn="base" hangingPunct="0">
        <a:spcBef>
          <a:spcPct val="0"/>
        </a:spcBef>
        <a:spcAft>
          <a:spcPct val="0"/>
        </a:spcAft>
        <a:defRPr sz="3200" b="1">
          <a:solidFill>
            <a:srgbClr val="000000"/>
          </a:solidFill>
          <a:latin typeface="Verdana" pitchFamily="-1" charset="0"/>
          <a:ea typeface="ヒラギノ角ゴ Pro W3" pitchFamily="-1" charset="-128"/>
          <a:cs typeface="ヒラギノ角ゴ Pro W3" pitchFamily="-1" charset="-128"/>
        </a:defRPr>
      </a:lvl4pPr>
      <a:lvl5pPr algn="l" rtl="0" eaLnBrk="0" fontAlgn="base" hangingPunct="0">
        <a:spcBef>
          <a:spcPct val="0"/>
        </a:spcBef>
        <a:spcAft>
          <a:spcPct val="0"/>
        </a:spcAft>
        <a:defRPr sz="3200" b="1">
          <a:solidFill>
            <a:srgbClr val="000000"/>
          </a:solidFill>
          <a:latin typeface="Verdana" pitchFamily="-1" charset="0"/>
          <a:ea typeface="ヒラギノ角ゴ Pro W3" pitchFamily="-1" charset="-128"/>
          <a:cs typeface="ヒラギノ角ゴ Pro W3" pitchFamily="-1" charset="-128"/>
        </a:defRPr>
      </a:lvl5pPr>
      <a:lvl6pPr marL="457200" algn="l" rtl="0" eaLnBrk="1" fontAlgn="base" hangingPunct="1">
        <a:spcBef>
          <a:spcPct val="0"/>
        </a:spcBef>
        <a:spcAft>
          <a:spcPct val="0"/>
        </a:spcAft>
        <a:defRPr sz="3200" b="1">
          <a:solidFill>
            <a:schemeClr val="tx1"/>
          </a:solidFill>
          <a:latin typeface="Verdana" pitchFamily="-1" charset="0"/>
        </a:defRPr>
      </a:lvl6pPr>
      <a:lvl7pPr marL="914400" algn="l" rtl="0" eaLnBrk="1" fontAlgn="base" hangingPunct="1">
        <a:spcBef>
          <a:spcPct val="0"/>
        </a:spcBef>
        <a:spcAft>
          <a:spcPct val="0"/>
        </a:spcAft>
        <a:defRPr sz="3200" b="1">
          <a:solidFill>
            <a:schemeClr val="tx1"/>
          </a:solidFill>
          <a:latin typeface="Verdana" pitchFamily="-1" charset="0"/>
        </a:defRPr>
      </a:lvl7pPr>
      <a:lvl8pPr marL="1371600" algn="l" rtl="0" eaLnBrk="1" fontAlgn="base" hangingPunct="1">
        <a:spcBef>
          <a:spcPct val="0"/>
        </a:spcBef>
        <a:spcAft>
          <a:spcPct val="0"/>
        </a:spcAft>
        <a:defRPr sz="3200" b="1">
          <a:solidFill>
            <a:schemeClr val="tx1"/>
          </a:solidFill>
          <a:latin typeface="Verdana" pitchFamily="-1" charset="0"/>
        </a:defRPr>
      </a:lvl8pPr>
      <a:lvl9pPr marL="1828800" algn="l" rtl="0" eaLnBrk="1" fontAlgn="base" hangingPunct="1">
        <a:spcBef>
          <a:spcPct val="0"/>
        </a:spcBef>
        <a:spcAft>
          <a:spcPct val="0"/>
        </a:spcAft>
        <a:defRPr sz="3200" b="1">
          <a:solidFill>
            <a:schemeClr val="tx1"/>
          </a:solidFill>
          <a:latin typeface="Verdana" pitchFamily="-1"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ヒラギノ角ゴ Pro W3" pitchFamily="-1" charset="-128"/>
          <a:cs typeface="ヒラギノ角ゴ Pro W3" pitchFamily="-1" charset="-128"/>
        </a:defRPr>
      </a:lvl1pPr>
      <a:lvl2pPr marL="742950" indent="-285750" algn="l" rtl="0" eaLnBrk="0" fontAlgn="base" hangingPunct="0">
        <a:spcBef>
          <a:spcPct val="20000"/>
        </a:spcBef>
        <a:spcAft>
          <a:spcPct val="0"/>
        </a:spcAft>
        <a:buChar char="–"/>
        <a:defRPr sz="2400">
          <a:solidFill>
            <a:schemeClr val="tx1"/>
          </a:solidFill>
          <a:latin typeface="+mn-lt"/>
          <a:ea typeface="ヒラギノ角ゴ Pro W3" pitchFamily="-1" charset="-128"/>
          <a:cs typeface="ヒラギノ角ゴ Pro W3"/>
        </a:defRPr>
      </a:lvl2pPr>
      <a:lvl3pPr marL="1143000" indent="-228600" algn="l" rtl="0" eaLnBrk="0" fontAlgn="base" hangingPunct="0">
        <a:spcBef>
          <a:spcPct val="20000"/>
        </a:spcBef>
        <a:spcAft>
          <a:spcPct val="0"/>
        </a:spcAft>
        <a:buChar char="•"/>
        <a:defRPr sz="2000">
          <a:solidFill>
            <a:schemeClr val="tx1"/>
          </a:solidFill>
          <a:latin typeface="+mn-lt"/>
          <a:ea typeface="ヒラギノ角ゴ Pro W3" pitchFamily="-1" charset="-128"/>
          <a:cs typeface="ヒラギノ角ゴ Pro W3"/>
        </a:defRPr>
      </a:lvl3pPr>
      <a:lvl4pPr marL="1600200" indent="-228600" algn="l" rtl="0" eaLnBrk="0" fontAlgn="base" hangingPunct="0">
        <a:spcBef>
          <a:spcPct val="20000"/>
        </a:spcBef>
        <a:spcAft>
          <a:spcPct val="0"/>
        </a:spcAft>
        <a:buChar char="–"/>
        <a:defRPr>
          <a:solidFill>
            <a:schemeClr val="tx1"/>
          </a:solidFill>
          <a:latin typeface="+mn-lt"/>
          <a:ea typeface="ヒラギノ角ゴ Pro W3" pitchFamily="-1" charset="-128"/>
          <a:cs typeface="ヒラギノ角ゴ Pro W3"/>
        </a:defRPr>
      </a:lvl4pPr>
      <a:lvl5pPr marL="2057400" indent="-228600" algn="l" rtl="0" eaLnBrk="0" fontAlgn="base" hangingPunct="0">
        <a:spcBef>
          <a:spcPct val="20000"/>
        </a:spcBef>
        <a:spcAft>
          <a:spcPct val="0"/>
        </a:spcAft>
        <a:buChar char="»"/>
        <a:defRPr>
          <a:solidFill>
            <a:schemeClr val="tx1"/>
          </a:solidFill>
          <a:latin typeface="+mn-lt"/>
          <a:ea typeface="ヒラギノ角ゴ Pro W3" pitchFamily="-1" charset="-128"/>
          <a:cs typeface="ヒラギノ角ゴ Pro W3"/>
        </a:defRPr>
      </a:lvl5pPr>
      <a:lvl6pPr marL="2514600" indent="-228600" algn="l" rtl="0" eaLnBrk="1" fontAlgn="base" hangingPunct="1">
        <a:spcBef>
          <a:spcPct val="20000"/>
        </a:spcBef>
        <a:spcAft>
          <a:spcPct val="0"/>
        </a:spcAft>
        <a:buChar char="»"/>
        <a:defRPr>
          <a:solidFill>
            <a:schemeClr val="tx1"/>
          </a:solidFill>
          <a:latin typeface="+mn-lt"/>
          <a:ea typeface="ヒラギノ角ゴ Pro W3" pitchFamily="-1" charset="-128"/>
        </a:defRPr>
      </a:lvl6pPr>
      <a:lvl7pPr marL="2971800" indent="-228600" algn="l" rtl="0" eaLnBrk="1" fontAlgn="base" hangingPunct="1">
        <a:spcBef>
          <a:spcPct val="20000"/>
        </a:spcBef>
        <a:spcAft>
          <a:spcPct val="0"/>
        </a:spcAft>
        <a:buChar char="»"/>
        <a:defRPr>
          <a:solidFill>
            <a:schemeClr val="tx1"/>
          </a:solidFill>
          <a:latin typeface="+mn-lt"/>
          <a:ea typeface="ヒラギノ角ゴ Pro W3" pitchFamily="-1" charset="-128"/>
        </a:defRPr>
      </a:lvl7pPr>
      <a:lvl8pPr marL="3429000" indent="-228600" algn="l" rtl="0" eaLnBrk="1" fontAlgn="base" hangingPunct="1">
        <a:spcBef>
          <a:spcPct val="20000"/>
        </a:spcBef>
        <a:spcAft>
          <a:spcPct val="0"/>
        </a:spcAft>
        <a:buChar char="»"/>
        <a:defRPr>
          <a:solidFill>
            <a:schemeClr val="tx1"/>
          </a:solidFill>
          <a:latin typeface="+mn-lt"/>
          <a:ea typeface="ヒラギノ角ゴ Pro W3" pitchFamily="-1" charset="-128"/>
        </a:defRPr>
      </a:lvl8pPr>
      <a:lvl9pPr marL="3886200" indent="-228600" algn="l" rtl="0" eaLnBrk="1" fontAlgn="base" hangingPunct="1">
        <a:spcBef>
          <a:spcPct val="20000"/>
        </a:spcBef>
        <a:spcAft>
          <a:spcPct val="0"/>
        </a:spcAft>
        <a:buChar char="»"/>
        <a:defRPr>
          <a:solidFill>
            <a:schemeClr val="tx1"/>
          </a:solidFill>
          <a:latin typeface="+mn-lt"/>
          <a:ea typeface="ヒラギノ角ゴ Pro W3"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ChangeArrowheads="1"/>
          </p:cNvSpPr>
          <p:nvPr/>
        </p:nvSpPr>
        <p:spPr bwMode="auto">
          <a:xfrm>
            <a:off x="4343400" y="5334000"/>
            <a:ext cx="7559675"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spcBef>
                <a:spcPts val="1000"/>
              </a:spcBef>
              <a:spcAft>
                <a:spcPts val="500"/>
              </a:spcAft>
              <a:buClr>
                <a:schemeClr val="accent1"/>
              </a:buClr>
            </a:pPr>
            <a:r>
              <a:rPr lang="en-US" altLang="en-US" sz="2400" b="1">
                <a:latin typeface="Times New Roman" pitchFamily="18" charset="0"/>
                <a:cs typeface="Times New Roman" pitchFamily="18" charset="0"/>
              </a:rPr>
              <a:t>  Eng. Abdulsalam Ghaleb</a:t>
            </a:r>
          </a:p>
          <a:p>
            <a:pPr eaLnBrk="1" hangingPunct="1">
              <a:spcBef>
                <a:spcPts val="1000"/>
              </a:spcBef>
              <a:spcAft>
                <a:spcPts val="500"/>
              </a:spcAft>
              <a:buClr>
                <a:schemeClr val="accent1"/>
              </a:buClr>
              <a:buFontTx/>
              <a:buChar char="-"/>
            </a:pPr>
            <a:r>
              <a:rPr lang="en-US" altLang="en-US" sz="2400" b="1">
                <a:latin typeface="Times New Roman" pitchFamily="18" charset="0"/>
                <a:cs typeface="Times New Roman" pitchFamily="18" charset="0"/>
              </a:rPr>
              <a:t>MBA, ITIL4, PMD pro1, LSSGB, CLMP, SCRUM, BA</a:t>
            </a:r>
          </a:p>
        </p:txBody>
      </p:sp>
      <p:sp>
        <p:nvSpPr>
          <p:cNvPr id="6147" name="Rectangle 1"/>
          <p:cNvSpPr>
            <a:spLocks noChangeArrowheads="1"/>
          </p:cNvSpPr>
          <p:nvPr/>
        </p:nvSpPr>
        <p:spPr bwMode="auto">
          <a:xfrm>
            <a:off x="1524000" y="2133600"/>
            <a:ext cx="93726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4000" b="1" dirty="0"/>
              <a:t>The Role of </a:t>
            </a:r>
            <a:r>
              <a:rPr lang="en-US" altLang="en-US" sz="4000" b="1" dirty="0" smtClean="0"/>
              <a:t>Information Technology (IT) in </a:t>
            </a:r>
            <a:r>
              <a:rPr lang="en-US" altLang="en-US" sz="4000" b="1" dirty="0"/>
              <a:t>Creating Business Value</a:t>
            </a:r>
          </a:p>
        </p:txBody>
      </p:sp>
      <p:sp>
        <p:nvSpPr>
          <p:cNvPr id="4" name="Shape 0"/>
          <p:cNvSpPr/>
          <p:nvPr/>
        </p:nvSpPr>
        <p:spPr>
          <a:xfrm flipV="1">
            <a:off x="0" y="0"/>
            <a:ext cx="1924050" cy="1924050"/>
          </a:xfrm>
          <a:custGeom>
            <a:avLst/>
            <a:gdLst/>
            <a:ahLst/>
            <a:cxnLst/>
            <a:rect l="l" t="t" r="r" b="b"/>
            <a:pathLst>
              <a:path w="1924242" h="1924242">
                <a:moveTo>
                  <a:pt x="0" y="0"/>
                </a:moveTo>
                <a:lnTo>
                  <a:pt x="0" y="1924242"/>
                </a:lnTo>
                <a:lnTo>
                  <a:pt x="1924242" y="1924242"/>
                </a:lnTo>
                <a:close/>
              </a:path>
            </a:pathLst>
          </a:custGeom>
          <a:solidFill>
            <a:srgbClr val="0070C0"/>
          </a:solidFill>
          <a:ln>
            <a:solidFill>
              <a:schemeClr val="accent6">
                <a:lumMod val="60000"/>
                <a:lumOff val="40000"/>
              </a:schemeClr>
            </a:solidFill>
          </a:ln>
        </p:spPr>
      </p:sp>
      <p:cxnSp>
        <p:nvCxnSpPr>
          <p:cNvPr id="5" name="Straight Connector 4"/>
          <p:cNvCxnSpPr/>
          <p:nvPr/>
        </p:nvCxnSpPr>
        <p:spPr>
          <a:xfrm>
            <a:off x="1155700" y="962025"/>
            <a:ext cx="10502900" cy="0"/>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219200"/>
            <a:ext cx="71628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hape 0"/>
          <p:cNvSpPr/>
          <p:nvPr/>
        </p:nvSpPr>
        <p:spPr>
          <a:xfrm flipV="1">
            <a:off x="0" y="0"/>
            <a:ext cx="1924050" cy="1924050"/>
          </a:xfrm>
          <a:custGeom>
            <a:avLst/>
            <a:gdLst/>
            <a:ahLst/>
            <a:cxnLst/>
            <a:rect l="l" t="t" r="r" b="b"/>
            <a:pathLst>
              <a:path w="1924242" h="1924242">
                <a:moveTo>
                  <a:pt x="0" y="0"/>
                </a:moveTo>
                <a:lnTo>
                  <a:pt x="0" y="1924242"/>
                </a:lnTo>
                <a:lnTo>
                  <a:pt x="1924242" y="1924242"/>
                </a:lnTo>
                <a:close/>
              </a:path>
            </a:pathLst>
          </a:custGeom>
          <a:solidFill>
            <a:srgbClr val="0070C0"/>
          </a:solidFill>
          <a:ln>
            <a:solidFill>
              <a:schemeClr val="accent6">
                <a:lumMod val="60000"/>
                <a:lumOff val="40000"/>
              </a:schemeClr>
            </a:solidFill>
          </a:ln>
        </p:spPr>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8272809" y="5040506"/>
            <a:ext cx="1861791" cy="1360294"/>
          </a:xfrm>
          <a:prstGeom prst="rect">
            <a:avLst/>
          </a:prstGeom>
        </p:spPr>
      </p:pic>
      <p:pic>
        <p:nvPicPr>
          <p:cNvPr id="14" name="Picture 13"/>
          <p:cNvPicPr>
            <a:picLocks noChangeAspect="1"/>
          </p:cNvPicPr>
          <p:nvPr/>
        </p:nvPicPr>
        <p:blipFill>
          <a:blip r:embed="rId4"/>
          <a:stretch>
            <a:fillRect/>
          </a:stretch>
        </p:blipFill>
        <p:spPr>
          <a:xfrm>
            <a:off x="2286000" y="5061062"/>
            <a:ext cx="2142221" cy="1360294"/>
          </a:xfrm>
          <a:prstGeom prst="rect">
            <a:avLst/>
          </a:prstGeom>
        </p:spPr>
      </p:pic>
      <p:pic>
        <p:nvPicPr>
          <p:cNvPr id="15" name="Picture 14"/>
          <p:cNvPicPr>
            <a:picLocks noChangeAspect="1"/>
          </p:cNvPicPr>
          <p:nvPr/>
        </p:nvPicPr>
        <p:blipFill>
          <a:blip r:embed="rId5"/>
          <a:stretch>
            <a:fillRect/>
          </a:stretch>
        </p:blipFill>
        <p:spPr>
          <a:xfrm>
            <a:off x="10134600" y="5029200"/>
            <a:ext cx="1697405" cy="1371600"/>
          </a:xfrm>
          <a:prstGeom prst="rect">
            <a:avLst/>
          </a:prstGeom>
        </p:spPr>
      </p:pic>
      <p:pic>
        <p:nvPicPr>
          <p:cNvPr id="16" name="Picture 15"/>
          <p:cNvPicPr>
            <a:picLocks noChangeAspect="1"/>
          </p:cNvPicPr>
          <p:nvPr/>
        </p:nvPicPr>
        <p:blipFill>
          <a:blip r:embed="rId6"/>
          <a:stretch>
            <a:fillRect/>
          </a:stretch>
        </p:blipFill>
        <p:spPr>
          <a:xfrm>
            <a:off x="6511921" y="5100744"/>
            <a:ext cx="1717679" cy="1268273"/>
          </a:xfrm>
          <a:prstGeom prst="rect">
            <a:avLst/>
          </a:prstGeom>
        </p:spPr>
      </p:pic>
      <p:pic>
        <p:nvPicPr>
          <p:cNvPr id="17" name="Picture 16"/>
          <p:cNvPicPr>
            <a:picLocks noChangeAspect="1"/>
          </p:cNvPicPr>
          <p:nvPr/>
        </p:nvPicPr>
        <p:blipFill>
          <a:blip r:embed="rId7"/>
          <a:stretch>
            <a:fillRect/>
          </a:stretch>
        </p:blipFill>
        <p:spPr>
          <a:xfrm>
            <a:off x="4428220" y="5092000"/>
            <a:ext cx="1972579" cy="1308800"/>
          </a:xfrm>
          <a:prstGeom prst="rect">
            <a:avLst/>
          </a:prstGeom>
        </p:spPr>
      </p:pic>
      <p:pic>
        <p:nvPicPr>
          <p:cNvPr id="18" name="Picture 17"/>
          <p:cNvPicPr>
            <a:picLocks noChangeAspect="1"/>
          </p:cNvPicPr>
          <p:nvPr/>
        </p:nvPicPr>
        <p:blipFill>
          <a:blip r:embed="rId8"/>
          <a:stretch>
            <a:fillRect/>
          </a:stretch>
        </p:blipFill>
        <p:spPr>
          <a:xfrm>
            <a:off x="291809" y="5061062"/>
            <a:ext cx="1994191" cy="1360294"/>
          </a:xfrm>
          <a:prstGeom prst="rect">
            <a:avLst/>
          </a:prstGeom>
        </p:spPr>
      </p:pic>
      <p:sp>
        <p:nvSpPr>
          <p:cNvPr id="19" name="Shape 0"/>
          <p:cNvSpPr/>
          <p:nvPr/>
        </p:nvSpPr>
        <p:spPr>
          <a:xfrm flipV="1">
            <a:off x="0" y="0"/>
            <a:ext cx="1924050" cy="1924050"/>
          </a:xfrm>
          <a:custGeom>
            <a:avLst/>
            <a:gdLst/>
            <a:ahLst/>
            <a:cxnLst/>
            <a:rect l="l" t="t" r="r" b="b"/>
            <a:pathLst>
              <a:path w="1924242" h="1924242">
                <a:moveTo>
                  <a:pt x="0" y="0"/>
                </a:moveTo>
                <a:lnTo>
                  <a:pt x="0" y="1924242"/>
                </a:lnTo>
                <a:lnTo>
                  <a:pt x="1924242" y="1924242"/>
                </a:lnTo>
                <a:close/>
              </a:path>
            </a:pathLst>
          </a:custGeom>
          <a:solidFill>
            <a:srgbClr val="0070C0"/>
          </a:solidFill>
          <a:ln>
            <a:solidFill>
              <a:schemeClr val="accent6">
                <a:lumMod val="60000"/>
                <a:lumOff val="40000"/>
              </a:schemeClr>
            </a:solidFill>
          </a:ln>
        </p:spPr>
      </p:sp>
      <p:sp>
        <p:nvSpPr>
          <p:cNvPr id="2" name="Rectangle 1"/>
          <p:cNvSpPr/>
          <p:nvPr/>
        </p:nvSpPr>
        <p:spPr>
          <a:xfrm>
            <a:off x="2133600" y="152400"/>
            <a:ext cx="6436377" cy="646331"/>
          </a:xfrm>
          <a:prstGeom prst="rect">
            <a:avLst/>
          </a:prstGeom>
        </p:spPr>
        <p:txBody>
          <a:bodyPr wrap="none">
            <a:spAutoFit/>
          </a:bodyPr>
          <a:lstStyle/>
          <a:p>
            <a:r>
              <a:rPr lang="en-US" sz="3600" b="1" dirty="0" smtClean="0"/>
              <a:t>Information Technology</a:t>
            </a:r>
            <a:endParaRPr lang="ar-SA" sz="3600" b="1" dirty="0"/>
          </a:p>
        </p:txBody>
      </p:sp>
      <p:cxnSp>
        <p:nvCxnSpPr>
          <p:cNvPr id="11" name="Straight Connector 10"/>
          <p:cNvCxnSpPr/>
          <p:nvPr/>
        </p:nvCxnSpPr>
        <p:spPr>
          <a:xfrm>
            <a:off x="1155700" y="762000"/>
            <a:ext cx="10502900" cy="0"/>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57400" y="1524000"/>
            <a:ext cx="8229600"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7159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Ellipse 16"/>
          <p:cNvSpPr/>
          <p:nvPr/>
        </p:nvSpPr>
        <p:spPr>
          <a:xfrm>
            <a:off x="6669088" y="838200"/>
            <a:ext cx="5254625" cy="50673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b="1" dirty="0"/>
              <a:t>STAKEHOLDERS</a:t>
            </a:r>
            <a:endParaRPr lang="hr-HR" dirty="0"/>
          </a:p>
          <a:p>
            <a:pPr marL="285750" indent="-285750" algn="ctr">
              <a:buFont typeface="Arial" panose="020B0604020202020204" pitchFamily="34" charset="0"/>
              <a:buChar char="•"/>
              <a:defRPr/>
            </a:pPr>
            <a:endParaRPr lang="hr-HR" dirty="0"/>
          </a:p>
          <a:p>
            <a:pPr algn="ctr">
              <a:defRPr/>
            </a:pPr>
            <a:endParaRPr lang="hr-HR" dirty="0"/>
          </a:p>
          <a:p>
            <a:pPr algn="ctr">
              <a:defRPr/>
            </a:pPr>
            <a:endParaRPr lang="hr-HR" dirty="0"/>
          </a:p>
          <a:p>
            <a:pPr algn="ctr">
              <a:defRPr/>
            </a:pPr>
            <a:endParaRPr lang="hr-HR" dirty="0"/>
          </a:p>
          <a:p>
            <a:pPr algn="ctr">
              <a:defRPr/>
            </a:pPr>
            <a:endParaRPr lang="hr-HR" dirty="0"/>
          </a:p>
          <a:p>
            <a:pPr algn="ctr">
              <a:defRPr/>
            </a:pPr>
            <a:endParaRPr lang="hr-HR" dirty="0"/>
          </a:p>
          <a:p>
            <a:pPr algn="ctr">
              <a:defRPr/>
            </a:pPr>
            <a:endParaRPr lang="en-US" dirty="0"/>
          </a:p>
        </p:txBody>
      </p:sp>
      <p:sp>
        <p:nvSpPr>
          <p:cNvPr id="31" name="Ellipse 5"/>
          <p:cNvSpPr/>
          <p:nvPr/>
        </p:nvSpPr>
        <p:spPr>
          <a:xfrm>
            <a:off x="512763" y="838200"/>
            <a:ext cx="5013325" cy="50673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2400" b="1" dirty="0">
                <a:solidFill>
                  <a:schemeClr val="bg1"/>
                </a:solidFill>
              </a:rPr>
              <a:t>ORGANIZATION</a:t>
            </a:r>
            <a:endParaRPr lang="hr-HR" b="1" dirty="0">
              <a:solidFill>
                <a:schemeClr val="bg1"/>
              </a:solidFill>
            </a:endParaRPr>
          </a:p>
          <a:p>
            <a:pPr algn="ctr">
              <a:defRPr/>
            </a:pPr>
            <a:endParaRPr lang="hr-HR" dirty="0">
              <a:solidFill>
                <a:schemeClr val="bg1"/>
              </a:solidFill>
            </a:endParaRPr>
          </a:p>
        </p:txBody>
      </p:sp>
      <p:sp>
        <p:nvSpPr>
          <p:cNvPr id="32" name="Ellipse 7"/>
          <p:cNvSpPr/>
          <p:nvPr/>
        </p:nvSpPr>
        <p:spPr>
          <a:xfrm>
            <a:off x="5113338" y="2514600"/>
            <a:ext cx="1873250" cy="177958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2400" b="1" dirty="0"/>
              <a:t>VALUE</a:t>
            </a:r>
            <a:endParaRPr lang="en-US" sz="1600" b="1" dirty="0"/>
          </a:p>
        </p:txBody>
      </p:sp>
      <p:grpSp>
        <p:nvGrpSpPr>
          <p:cNvPr id="33" name="Group 10"/>
          <p:cNvGrpSpPr>
            <a:grpSpLocks noChangeAspect="1"/>
          </p:cNvGrpSpPr>
          <p:nvPr/>
        </p:nvGrpSpPr>
        <p:grpSpPr bwMode="auto">
          <a:xfrm>
            <a:off x="10297710" y="3148661"/>
            <a:ext cx="849873" cy="778518"/>
            <a:chOff x="2176" y="203"/>
            <a:chExt cx="798" cy="731"/>
          </a:xfrm>
          <a:solidFill>
            <a:schemeClr val="bg1"/>
          </a:solidFill>
        </p:grpSpPr>
        <p:sp>
          <p:nvSpPr>
            <p:cNvPr id="34" name="Freeform 12"/>
            <p:cNvSpPr>
              <a:spLocks/>
            </p:cNvSpPr>
            <p:nvPr/>
          </p:nvSpPr>
          <p:spPr bwMode="auto">
            <a:xfrm>
              <a:off x="2176" y="438"/>
              <a:ext cx="381" cy="496"/>
            </a:xfrm>
            <a:custGeom>
              <a:avLst/>
              <a:gdLst>
                <a:gd name="T0" fmla="*/ 160 w 1906"/>
                <a:gd name="T1" fmla="*/ 31 h 2478"/>
                <a:gd name="T2" fmla="*/ 209 w 1906"/>
                <a:gd name="T3" fmla="*/ 132 h 2478"/>
                <a:gd name="T4" fmla="*/ 232 w 1906"/>
                <a:gd name="T5" fmla="*/ 287 h 2478"/>
                <a:gd name="T6" fmla="*/ 242 w 1906"/>
                <a:gd name="T7" fmla="*/ 371 h 2478"/>
                <a:gd name="T8" fmla="*/ 255 w 1906"/>
                <a:gd name="T9" fmla="*/ 501 h 2478"/>
                <a:gd name="T10" fmla="*/ 268 w 1906"/>
                <a:gd name="T11" fmla="*/ 615 h 2478"/>
                <a:gd name="T12" fmla="*/ 254 w 1906"/>
                <a:gd name="T13" fmla="*/ 656 h 2478"/>
                <a:gd name="T14" fmla="*/ 190 w 1906"/>
                <a:gd name="T15" fmla="*/ 694 h 2478"/>
                <a:gd name="T16" fmla="*/ 173 w 1906"/>
                <a:gd name="T17" fmla="*/ 769 h 2478"/>
                <a:gd name="T18" fmla="*/ 241 w 1906"/>
                <a:gd name="T19" fmla="*/ 878 h 2478"/>
                <a:gd name="T20" fmla="*/ 411 w 1906"/>
                <a:gd name="T21" fmla="*/ 1111 h 2478"/>
                <a:gd name="T22" fmla="*/ 453 w 1906"/>
                <a:gd name="T23" fmla="*/ 1176 h 2478"/>
                <a:gd name="T24" fmla="*/ 520 w 1906"/>
                <a:gd name="T25" fmla="*/ 1224 h 2478"/>
                <a:gd name="T26" fmla="*/ 588 w 1906"/>
                <a:gd name="T27" fmla="*/ 1267 h 2478"/>
                <a:gd name="T28" fmla="*/ 573 w 1906"/>
                <a:gd name="T29" fmla="*/ 1241 h 2478"/>
                <a:gd name="T30" fmla="*/ 490 w 1906"/>
                <a:gd name="T31" fmla="*/ 1155 h 2478"/>
                <a:gd name="T32" fmla="*/ 449 w 1906"/>
                <a:gd name="T33" fmla="*/ 1098 h 2478"/>
                <a:gd name="T34" fmla="*/ 397 w 1906"/>
                <a:gd name="T35" fmla="*/ 1022 h 2478"/>
                <a:gd name="T36" fmla="*/ 325 w 1906"/>
                <a:gd name="T37" fmla="*/ 923 h 2478"/>
                <a:gd name="T38" fmla="*/ 262 w 1906"/>
                <a:gd name="T39" fmla="*/ 834 h 2478"/>
                <a:gd name="T40" fmla="*/ 233 w 1906"/>
                <a:gd name="T41" fmla="*/ 797 h 2478"/>
                <a:gd name="T42" fmla="*/ 219 w 1906"/>
                <a:gd name="T43" fmla="*/ 734 h 2478"/>
                <a:gd name="T44" fmla="*/ 262 w 1906"/>
                <a:gd name="T45" fmla="*/ 701 h 2478"/>
                <a:gd name="T46" fmla="*/ 320 w 1906"/>
                <a:gd name="T47" fmla="*/ 695 h 2478"/>
                <a:gd name="T48" fmla="*/ 368 w 1906"/>
                <a:gd name="T49" fmla="*/ 709 h 2478"/>
                <a:gd name="T50" fmla="*/ 480 w 1906"/>
                <a:gd name="T51" fmla="*/ 767 h 2478"/>
                <a:gd name="T52" fmla="*/ 647 w 1906"/>
                <a:gd name="T53" fmla="*/ 909 h 2478"/>
                <a:gd name="T54" fmla="*/ 783 w 1906"/>
                <a:gd name="T55" fmla="*/ 1077 h 2478"/>
                <a:gd name="T56" fmla="*/ 872 w 1906"/>
                <a:gd name="T57" fmla="*/ 1164 h 2478"/>
                <a:gd name="T58" fmla="*/ 956 w 1906"/>
                <a:gd name="T59" fmla="*/ 1210 h 2478"/>
                <a:gd name="T60" fmla="*/ 1214 w 1906"/>
                <a:gd name="T61" fmla="*/ 1244 h 2478"/>
                <a:gd name="T62" fmla="*/ 1380 w 1906"/>
                <a:gd name="T63" fmla="*/ 1292 h 2478"/>
                <a:gd name="T64" fmla="*/ 1470 w 1906"/>
                <a:gd name="T65" fmla="*/ 1336 h 2478"/>
                <a:gd name="T66" fmla="*/ 1504 w 1906"/>
                <a:gd name="T67" fmla="*/ 1360 h 2478"/>
                <a:gd name="T68" fmla="*/ 1579 w 1906"/>
                <a:gd name="T69" fmla="*/ 1422 h 2478"/>
                <a:gd name="T70" fmla="*/ 1693 w 1906"/>
                <a:gd name="T71" fmla="*/ 1541 h 2478"/>
                <a:gd name="T72" fmla="*/ 1811 w 1906"/>
                <a:gd name="T73" fmla="*/ 1713 h 2478"/>
                <a:gd name="T74" fmla="*/ 1895 w 1906"/>
                <a:gd name="T75" fmla="*/ 1937 h 2478"/>
                <a:gd name="T76" fmla="*/ 1906 w 1906"/>
                <a:gd name="T77" fmla="*/ 2035 h 2478"/>
                <a:gd name="T78" fmla="*/ 1891 w 1906"/>
                <a:gd name="T79" fmla="*/ 2180 h 2478"/>
                <a:gd name="T80" fmla="*/ 1209 w 1906"/>
                <a:gd name="T81" fmla="*/ 2223 h 2478"/>
                <a:gd name="T82" fmla="*/ 1173 w 1906"/>
                <a:gd name="T83" fmla="*/ 2108 h 2478"/>
                <a:gd name="T84" fmla="*/ 1106 w 1906"/>
                <a:gd name="T85" fmla="*/ 2028 h 2478"/>
                <a:gd name="T86" fmla="*/ 1069 w 1906"/>
                <a:gd name="T87" fmla="*/ 1997 h 2478"/>
                <a:gd name="T88" fmla="*/ 1006 w 1906"/>
                <a:gd name="T89" fmla="*/ 1960 h 2478"/>
                <a:gd name="T90" fmla="*/ 883 w 1906"/>
                <a:gd name="T91" fmla="*/ 1886 h 2478"/>
                <a:gd name="T92" fmla="*/ 728 w 1906"/>
                <a:gd name="T93" fmla="*/ 1793 h 2478"/>
                <a:gd name="T94" fmla="*/ 571 w 1906"/>
                <a:gd name="T95" fmla="*/ 1694 h 2478"/>
                <a:gd name="T96" fmla="*/ 440 w 1906"/>
                <a:gd name="T97" fmla="*/ 1604 h 2478"/>
                <a:gd name="T98" fmla="*/ 365 w 1906"/>
                <a:gd name="T99" fmla="*/ 1541 h 2478"/>
                <a:gd name="T100" fmla="*/ 307 w 1906"/>
                <a:gd name="T101" fmla="*/ 1449 h 2478"/>
                <a:gd name="T102" fmla="*/ 230 w 1906"/>
                <a:gd name="T103" fmla="*/ 1295 h 2478"/>
                <a:gd name="T104" fmla="*/ 145 w 1906"/>
                <a:gd name="T105" fmla="*/ 1113 h 2478"/>
                <a:gd name="T106" fmla="*/ 69 w 1906"/>
                <a:gd name="T107" fmla="*/ 935 h 2478"/>
                <a:gd name="T108" fmla="*/ 16 w 1906"/>
                <a:gd name="T109" fmla="*/ 795 h 2478"/>
                <a:gd name="T110" fmla="*/ 0 w 1906"/>
                <a:gd name="T111" fmla="*/ 702 h 2478"/>
                <a:gd name="T112" fmla="*/ 4 w 1906"/>
                <a:gd name="T113" fmla="*/ 540 h 2478"/>
                <a:gd name="T114" fmla="*/ 15 w 1906"/>
                <a:gd name="T115" fmla="*/ 369 h 2478"/>
                <a:gd name="T116" fmla="*/ 25 w 1906"/>
                <a:gd name="T117" fmla="*/ 243 h 2478"/>
                <a:gd name="T118" fmla="*/ 31 w 1906"/>
                <a:gd name="T119" fmla="*/ 182 h 2478"/>
                <a:gd name="T120" fmla="*/ 47 w 1906"/>
                <a:gd name="T121" fmla="*/ 68 h 2478"/>
                <a:gd name="T122" fmla="*/ 76 w 1906"/>
                <a:gd name="T123" fmla="*/ 5 h 2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06" h="2478">
                  <a:moveTo>
                    <a:pt x="103" y="0"/>
                  </a:moveTo>
                  <a:lnTo>
                    <a:pt x="117" y="4"/>
                  </a:lnTo>
                  <a:lnTo>
                    <a:pt x="140" y="15"/>
                  </a:lnTo>
                  <a:lnTo>
                    <a:pt x="160" y="31"/>
                  </a:lnTo>
                  <a:lnTo>
                    <a:pt x="177" y="50"/>
                  </a:lnTo>
                  <a:lnTo>
                    <a:pt x="190" y="74"/>
                  </a:lnTo>
                  <a:lnTo>
                    <a:pt x="201" y="102"/>
                  </a:lnTo>
                  <a:lnTo>
                    <a:pt x="209" y="132"/>
                  </a:lnTo>
                  <a:lnTo>
                    <a:pt x="216" y="167"/>
                  </a:lnTo>
                  <a:lnTo>
                    <a:pt x="222" y="204"/>
                  </a:lnTo>
                  <a:lnTo>
                    <a:pt x="227" y="245"/>
                  </a:lnTo>
                  <a:lnTo>
                    <a:pt x="232" y="287"/>
                  </a:lnTo>
                  <a:lnTo>
                    <a:pt x="233" y="301"/>
                  </a:lnTo>
                  <a:lnTo>
                    <a:pt x="236" y="319"/>
                  </a:lnTo>
                  <a:lnTo>
                    <a:pt x="238" y="343"/>
                  </a:lnTo>
                  <a:lnTo>
                    <a:pt x="242" y="371"/>
                  </a:lnTo>
                  <a:lnTo>
                    <a:pt x="244" y="401"/>
                  </a:lnTo>
                  <a:lnTo>
                    <a:pt x="248" y="434"/>
                  </a:lnTo>
                  <a:lnTo>
                    <a:pt x="251" y="468"/>
                  </a:lnTo>
                  <a:lnTo>
                    <a:pt x="255" y="501"/>
                  </a:lnTo>
                  <a:lnTo>
                    <a:pt x="259" y="534"/>
                  </a:lnTo>
                  <a:lnTo>
                    <a:pt x="262" y="564"/>
                  </a:lnTo>
                  <a:lnTo>
                    <a:pt x="265" y="591"/>
                  </a:lnTo>
                  <a:lnTo>
                    <a:pt x="268" y="615"/>
                  </a:lnTo>
                  <a:lnTo>
                    <a:pt x="270" y="633"/>
                  </a:lnTo>
                  <a:lnTo>
                    <a:pt x="272" y="646"/>
                  </a:lnTo>
                  <a:lnTo>
                    <a:pt x="273" y="652"/>
                  </a:lnTo>
                  <a:lnTo>
                    <a:pt x="254" y="656"/>
                  </a:lnTo>
                  <a:lnTo>
                    <a:pt x="236" y="661"/>
                  </a:lnTo>
                  <a:lnTo>
                    <a:pt x="219" y="669"/>
                  </a:lnTo>
                  <a:lnTo>
                    <a:pt x="203" y="680"/>
                  </a:lnTo>
                  <a:lnTo>
                    <a:pt x="190" y="694"/>
                  </a:lnTo>
                  <a:lnTo>
                    <a:pt x="180" y="709"/>
                  </a:lnTo>
                  <a:lnTo>
                    <a:pt x="173" y="727"/>
                  </a:lnTo>
                  <a:lnTo>
                    <a:pt x="170" y="747"/>
                  </a:lnTo>
                  <a:lnTo>
                    <a:pt x="173" y="769"/>
                  </a:lnTo>
                  <a:lnTo>
                    <a:pt x="181" y="793"/>
                  </a:lnTo>
                  <a:lnTo>
                    <a:pt x="195" y="820"/>
                  </a:lnTo>
                  <a:lnTo>
                    <a:pt x="216" y="849"/>
                  </a:lnTo>
                  <a:lnTo>
                    <a:pt x="241" y="878"/>
                  </a:lnTo>
                  <a:lnTo>
                    <a:pt x="316" y="971"/>
                  </a:lnTo>
                  <a:lnTo>
                    <a:pt x="343" y="1009"/>
                  </a:lnTo>
                  <a:lnTo>
                    <a:pt x="370" y="1047"/>
                  </a:lnTo>
                  <a:lnTo>
                    <a:pt x="411" y="1111"/>
                  </a:lnTo>
                  <a:lnTo>
                    <a:pt x="422" y="1129"/>
                  </a:lnTo>
                  <a:lnTo>
                    <a:pt x="432" y="1149"/>
                  </a:lnTo>
                  <a:lnTo>
                    <a:pt x="444" y="1166"/>
                  </a:lnTo>
                  <a:lnTo>
                    <a:pt x="453" y="1176"/>
                  </a:lnTo>
                  <a:lnTo>
                    <a:pt x="467" y="1187"/>
                  </a:lnTo>
                  <a:lnTo>
                    <a:pt x="484" y="1199"/>
                  </a:lnTo>
                  <a:lnTo>
                    <a:pt x="501" y="1211"/>
                  </a:lnTo>
                  <a:lnTo>
                    <a:pt x="520" y="1224"/>
                  </a:lnTo>
                  <a:lnTo>
                    <a:pt x="539" y="1237"/>
                  </a:lnTo>
                  <a:lnTo>
                    <a:pt x="557" y="1247"/>
                  </a:lnTo>
                  <a:lnTo>
                    <a:pt x="573" y="1258"/>
                  </a:lnTo>
                  <a:lnTo>
                    <a:pt x="588" y="1267"/>
                  </a:lnTo>
                  <a:lnTo>
                    <a:pt x="600" y="1274"/>
                  </a:lnTo>
                  <a:lnTo>
                    <a:pt x="607" y="1279"/>
                  </a:lnTo>
                  <a:lnTo>
                    <a:pt x="609" y="1280"/>
                  </a:lnTo>
                  <a:lnTo>
                    <a:pt x="573" y="1241"/>
                  </a:lnTo>
                  <a:lnTo>
                    <a:pt x="537" y="1203"/>
                  </a:lnTo>
                  <a:lnTo>
                    <a:pt x="521" y="1187"/>
                  </a:lnTo>
                  <a:lnTo>
                    <a:pt x="505" y="1171"/>
                  </a:lnTo>
                  <a:lnTo>
                    <a:pt x="490" y="1155"/>
                  </a:lnTo>
                  <a:lnTo>
                    <a:pt x="475" y="1137"/>
                  </a:lnTo>
                  <a:lnTo>
                    <a:pt x="459" y="1115"/>
                  </a:lnTo>
                  <a:lnTo>
                    <a:pt x="456" y="1109"/>
                  </a:lnTo>
                  <a:lnTo>
                    <a:pt x="449" y="1098"/>
                  </a:lnTo>
                  <a:lnTo>
                    <a:pt x="439" y="1084"/>
                  </a:lnTo>
                  <a:lnTo>
                    <a:pt x="427" y="1066"/>
                  </a:lnTo>
                  <a:lnTo>
                    <a:pt x="412" y="1045"/>
                  </a:lnTo>
                  <a:lnTo>
                    <a:pt x="397" y="1022"/>
                  </a:lnTo>
                  <a:lnTo>
                    <a:pt x="378" y="998"/>
                  </a:lnTo>
                  <a:lnTo>
                    <a:pt x="362" y="974"/>
                  </a:lnTo>
                  <a:lnTo>
                    <a:pt x="343" y="948"/>
                  </a:lnTo>
                  <a:lnTo>
                    <a:pt x="325" y="923"/>
                  </a:lnTo>
                  <a:lnTo>
                    <a:pt x="307" y="897"/>
                  </a:lnTo>
                  <a:lnTo>
                    <a:pt x="291" y="874"/>
                  </a:lnTo>
                  <a:lnTo>
                    <a:pt x="276" y="854"/>
                  </a:lnTo>
                  <a:lnTo>
                    <a:pt x="262" y="834"/>
                  </a:lnTo>
                  <a:lnTo>
                    <a:pt x="250" y="820"/>
                  </a:lnTo>
                  <a:lnTo>
                    <a:pt x="242" y="807"/>
                  </a:lnTo>
                  <a:lnTo>
                    <a:pt x="236" y="800"/>
                  </a:lnTo>
                  <a:lnTo>
                    <a:pt x="233" y="797"/>
                  </a:lnTo>
                  <a:lnTo>
                    <a:pt x="221" y="778"/>
                  </a:lnTo>
                  <a:lnTo>
                    <a:pt x="216" y="761"/>
                  </a:lnTo>
                  <a:lnTo>
                    <a:pt x="215" y="747"/>
                  </a:lnTo>
                  <a:lnTo>
                    <a:pt x="219" y="734"/>
                  </a:lnTo>
                  <a:lnTo>
                    <a:pt x="226" y="723"/>
                  </a:lnTo>
                  <a:lnTo>
                    <a:pt x="237" y="714"/>
                  </a:lnTo>
                  <a:lnTo>
                    <a:pt x="249" y="707"/>
                  </a:lnTo>
                  <a:lnTo>
                    <a:pt x="262" y="701"/>
                  </a:lnTo>
                  <a:lnTo>
                    <a:pt x="278" y="697"/>
                  </a:lnTo>
                  <a:lnTo>
                    <a:pt x="293" y="695"/>
                  </a:lnTo>
                  <a:lnTo>
                    <a:pt x="307" y="694"/>
                  </a:lnTo>
                  <a:lnTo>
                    <a:pt x="320" y="695"/>
                  </a:lnTo>
                  <a:lnTo>
                    <a:pt x="333" y="696"/>
                  </a:lnTo>
                  <a:lnTo>
                    <a:pt x="342" y="700"/>
                  </a:lnTo>
                  <a:lnTo>
                    <a:pt x="352" y="703"/>
                  </a:lnTo>
                  <a:lnTo>
                    <a:pt x="368" y="709"/>
                  </a:lnTo>
                  <a:lnTo>
                    <a:pt x="389" y="718"/>
                  </a:lnTo>
                  <a:lnTo>
                    <a:pt x="416" y="730"/>
                  </a:lnTo>
                  <a:lnTo>
                    <a:pt x="446" y="747"/>
                  </a:lnTo>
                  <a:lnTo>
                    <a:pt x="480" y="767"/>
                  </a:lnTo>
                  <a:lnTo>
                    <a:pt x="519" y="793"/>
                  </a:lnTo>
                  <a:lnTo>
                    <a:pt x="559" y="826"/>
                  </a:lnTo>
                  <a:lnTo>
                    <a:pt x="602" y="864"/>
                  </a:lnTo>
                  <a:lnTo>
                    <a:pt x="647" y="909"/>
                  </a:lnTo>
                  <a:lnTo>
                    <a:pt x="692" y="961"/>
                  </a:lnTo>
                  <a:lnTo>
                    <a:pt x="739" y="1023"/>
                  </a:lnTo>
                  <a:lnTo>
                    <a:pt x="761" y="1051"/>
                  </a:lnTo>
                  <a:lnTo>
                    <a:pt x="783" y="1077"/>
                  </a:lnTo>
                  <a:lnTo>
                    <a:pt x="806" y="1101"/>
                  </a:lnTo>
                  <a:lnTo>
                    <a:pt x="829" y="1126"/>
                  </a:lnTo>
                  <a:lnTo>
                    <a:pt x="849" y="1147"/>
                  </a:lnTo>
                  <a:lnTo>
                    <a:pt x="872" y="1164"/>
                  </a:lnTo>
                  <a:lnTo>
                    <a:pt x="896" y="1181"/>
                  </a:lnTo>
                  <a:lnTo>
                    <a:pt x="915" y="1194"/>
                  </a:lnTo>
                  <a:lnTo>
                    <a:pt x="936" y="1205"/>
                  </a:lnTo>
                  <a:lnTo>
                    <a:pt x="956" y="1210"/>
                  </a:lnTo>
                  <a:lnTo>
                    <a:pt x="1030" y="1216"/>
                  </a:lnTo>
                  <a:lnTo>
                    <a:pt x="1098" y="1224"/>
                  </a:lnTo>
                  <a:lnTo>
                    <a:pt x="1158" y="1233"/>
                  </a:lnTo>
                  <a:lnTo>
                    <a:pt x="1214" y="1244"/>
                  </a:lnTo>
                  <a:lnTo>
                    <a:pt x="1264" y="1256"/>
                  </a:lnTo>
                  <a:lnTo>
                    <a:pt x="1307" y="1268"/>
                  </a:lnTo>
                  <a:lnTo>
                    <a:pt x="1346" y="1280"/>
                  </a:lnTo>
                  <a:lnTo>
                    <a:pt x="1380" y="1292"/>
                  </a:lnTo>
                  <a:lnTo>
                    <a:pt x="1409" y="1304"/>
                  </a:lnTo>
                  <a:lnTo>
                    <a:pt x="1434" y="1317"/>
                  </a:lnTo>
                  <a:lnTo>
                    <a:pt x="1453" y="1326"/>
                  </a:lnTo>
                  <a:lnTo>
                    <a:pt x="1470" y="1336"/>
                  </a:lnTo>
                  <a:lnTo>
                    <a:pt x="1482" y="1344"/>
                  </a:lnTo>
                  <a:lnTo>
                    <a:pt x="1491" y="1351"/>
                  </a:lnTo>
                  <a:lnTo>
                    <a:pt x="1496" y="1354"/>
                  </a:lnTo>
                  <a:lnTo>
                    <a:pt x="1504" y="1360"/>
                  </a:lnTo>
                  <a:lnTo>
                    <a:pt x="1517" y="1370"/>
                  </a:lnTo>
                  <a:lnTo>
                    <a:pt x="1534" y="1383"/>
                  </a:lnTo>
                  <a:lnTo>
                    <a:pt x="1555" y="1401"/>
                  </a:lnTo>
                  <a:lnTo>
                    <a:pt x="1579" y="1422"/>
                  </a:lnTo>
                  <a:lnTo>
                    <a:pt x="1604" y="1446"/>
                  </a:lnTo>
                  <a:lnTo>
                    <a:pt x="1633" y="1474"/>
                  </a:lnTo>
                  <a:lnTo>
                    <a:pt x="1663" y="1506"/>
                  </a:lnTo>
                  <a:lnTo>
                    <a:pt x="1693" y="1541"/>
                  </a:lnTo>
                  <a:lnTo>
                    <a:pt x="1723" y="1580"/>
                  </a:lnTo>
                  <a:lnTo>
                    <a:pt x="1753" y="1621"/>
                  </a:lnTo>
                  <a:lnTo>
                    <a:pt x="1783" y="1666"/>
                  </a:lnTo>
                  <a:lnTo>
                    <a:pt x="1811" y="1713"/>
                  </a:lnTo>
                  <a:lnTo>
                    <a:pt x="1837" y="1765"/>
                  </a:lnTo>
                  <a:lnTo>
                    <a:pt x="1860" y="1820"/>
                  </a:lnTo>
                  <a:lnTo>
                    <a:pt x="1879" y="1877"/>
                  </a:lnTo>
                  <a:lnTo>
                    <a:pt x="1895" y="1937"/>
                  </a:lnTo>
                  <a:lnTo>
                    <a:pt x="1898" y="1955"/>
                  </a:lnTo>
                  <a:lnTo>
                    <a:pt x="1901" y="1980"/>
                  </a:lnTo>
                  <a:lnTo>
                    <a:pt x="1904" y="2006"/>
                  </a:lnTo>
                  <a:lnTo>
                    <a:pt x="1906" y="2035"/>
                  </a:lnTo>
                  <a:lnTo>
                    <a:pt x="1906" y="2064"/>
                  </a:lnTo>
                  <a:lnTo>
                    <a:pt x="1903" y="2091"/>
                  </a:lnTo>
                  <a:lnTo>
                    <a:pt x="1898" y="2115"/>
                  </a:lnTo>
                  <a:lnTo>
                    <a:pt x="1891" y="2180"/>
                  </a:lnTo>
                  <a:lnTo>
                    <a:pt x="1885" y="2244"/>
                  </a:lnTo>
                  <a:lnTo>
                    <a:pt x="1884" y="2478"/>
                  </a:lnTo>
                  <a:lnTo>
                    <a:pt x="1209" y="2478"/>
                  </a:lnTo>
                  <a:lnTo>
                    <a:pt x="1209" y="2223"/>
                  </a:lnTo>
                  <a:lnTo>
                    <a:pt x="1205" y="2192"/>
                  </a:lnTo>
                  <a:lnTo>
                    <a:pt x="1198" y="2161"/>
                  </a:lnTo>
                  <a:lnTo>
                    <a:pt x="1187" y="2134"/>
                  </a:lnTo>
                  <a:lnTo>
                    <a:pt x="1173" y="2108"/>
                  </a:lnTo>
                  <a:lnTo>
                    <a:pt x="1157" y="2084"/>
                  </a:lnTo>
                  <a:lnTo>
                    <a:pt x="1139" y="2062"/>
                  </a:lnTo>
                  <a:lnTo>
                    <a:pt x="1122" y="2044"/>
                  </a:lnTo>
                  <a:lnTo>
                    <a:pt x="1106" y="2028"/>
                  </a:lnTo>
                  <a:lnTo>
                    <a:pt x="1092" y="2015"/>
                  </a:lnTo>
                  <a:lnTo>
                    <a:pt x="1080" y="2005"/>
                  </a:lnTo>
                  <a:lnTo>
                    <a:pt x="1071" y="1998"/>
                  </a:lnTo>
                  <a:lnTo>
                    <a:pt x="1069" y="1997"/>
                  </a:lnTo>
                  <a:lnTo>
                    <a:pt x="1060" y="1992"/>
                  </a:lnTo>
                  <a:lnTo>
                    <a:pt x="1047" y="1983"/>
                  </a:lnTo>
                  <a:lnTo>
                    <a:pt x="1029" y="1974"/>
                  </a:lnTo>
                  <a:lnTo>
                    <a:pt x="1006" y="1960"/>
                  </a:lnTo>
                  <a:lnTo>
                    <a:pt x="979" y="1944"/>
                  </a:lnTo>
                  <a:lnTo>
                    <a:pt x="950" y="1926"/>
                  </a:lnTo>
                  <a:lnTo>
                    <a:pt x="918" y="1908"/>
                  </a:lnTo>
                  <a:lnTo>
                    <a:pt x="883" y="1886"/>
                  </a:lnTo>
                  <a:lnTo>
                    <a:pt x="846" y="1864"/>
                  </a:lnTo>
                  <a:lnTo>
                    <a:pt x="808" y="1841"/>
                  </a:lnTo>
                  <a:lnTo>
                    <a:pt x="768" y="1817"/>
                  </a:lnTo>
                  <a:lnTo>
                    <a:pt x="728" y="1793"/>
                  </a:lnTo>
                  <a:lnTo>
                    <a:pt x="688" y="1767"/>
                  </a:lnTo>
                  <a:lnTo>
                    <a:pt x="648" y="1743"/>
                  </a:lnTo>
                  <a:lnTo>
                    <a:pt x="609" y="1718"/>
                  </a:lnTo>
                  <a:lnTo>
                    <a:pt x="571" y="1694"/>
                  </a:lnTo>
                  <a:lnTo>
                    <a:pt x="534" y="1669"/>
                  </a:lnTo>
                  <a:lnTo>
                    <a:pt x="501" y="1646"/>
                  </a:lnTo>
                  <a:lnTo>
                    <a:pt x="469" y="1624"/>
                  </a:lnTo>
                  <a:lnTo>
                    <a:pt x="440" y="1604"/>
                  </a:lnTo>
                  <a:lnTo>
                    <a:pt x="416" y="1586"/>
                  </a:lnTo>
                  <a:lnTo>
                    <a:pt x="394" y="1569"/>
                  </a:lnTo>
                  <a:lnTo>
                    <a:pt x="377" y="1553"/>
                  </a:lnTo>
                  <a:lnTo>
                    <a:pt x="365" y="1541"/>
                  </a:lnTo>
                  <a:lnTo>
                    <a:pt x="353" y="1525"/>
                  </a:lnTo>
                  <a:lnTo>
                    <a:pt x="340" y="1504"/>
                  </a:lnTo>
                  <a:lnTo>
                    <a:pt x="324" y="1479"/>
                  </a:lnTo>
                  <a:lnTo>
                    <a:pt x="307" y="1449"/>
                  </a:lnTo>
                  <a:lnTo>
                    <a:pt x="289" y="1415"/>
                  </a:lnTo>
                  <a:lnTo>
                    <a:pt x="270" y="1377"/>
                  </a:lnTo>
                  <a:lnTo>
                    <a:pt x="250" y="1337"/>
                  </a:lnTo>
                  <a:lnTo>
                    <a:pt x="230" y="1295"/>
                  </a:lnTo>
                  <a:lnTo>
                    <a:pt x="208" y="1251"/>
                  </a:lnTo>
                  <a:lnTo>
                    <a:pt x="186" y="1205"/>
                  </a:lnTo>
                  <a:lnTo>
                    <a:pt x="166" y="1159"/>
                  </a:lnTo>
                  <a:lnTo>
                    <a:pt x="145" y="1113"/>
                  </a:lnTo>
                  <a:lnTo>
                    <a:pt x="125" y="1067"/>
                  </a:lnTo>
                  <a:lnTo>
                    <a:pt x="104" y="1021"/>
                  </a:lnTo>
                  <a:lnTo>
                    <a:pt x="86" y="977"/>
                  </a:lnTo>
                  <a:lnTo>
                    <a:pt x="69" y="935"/>
                  </a:lnTo>
                  <a:lnTo>
                    <a:pt x="53" y="896"/>
                  </a:lnTo>
                  <a:lnTo>
                    <a:pt x="39" y="858"/>
                  </a:lnTo>
                  <a:lnTo>
                    <a:pt x="27" y="826"/>
                  </a:lnTo>
                  <a:lnTo>
                    <a:pt x="16" y="795"/>
                  </a:lnTo>
                  <a:lnTo>
                    <a:pt x="8" y="771"/>
                  </a:lnTo>
                  <a:lnTo>
                    <a:pt x="4" y="751"/>
                  </a:lnTo>
                  <a:lnTo>
                    <a:pt x="1" y="736"/>
                  </a:lnTo>
                  <a:lnTo>
                    <a:pt x="0" y="702"/>
                  </a:lnTo>
                  <a:lnTo>
                    <a:pt x="0" y="664"/>
                  </a:lnTo>
                  <a:lnTo>
                    <a:pt x="1" y="624"/>
                  </a:lnTo>
                  <a:lnTo>
                    <a:pt x="2" y="583"/>
                  </a:lnTo>
                  <a:lnTo>
                    <a:pt x="4" y="540"/>
                  </a:lnTo>
                  <a:lnTo>
                    <a:pt x="6" y="495"/>
                  </a:lnTo>
                  <a:lnTo>
                    <a:pt x="8" y="451"/>
                  </a:lnTo>
                  <a:lnTo>
                    <a:pt x="12" y="409"/>
                  </a:lnTo>
                  <a:lnTo>
                    <a:pt x="15" y="369"/>
                  </a:lnTo>
                  <a:lnTo>
                    <a:pt x="18" y="331"/>
                  </a:lnTo>
                  <a:lnTo>
                    <a:pt x="21" y="297"/>
                  </a:lnTo>
                  <a:lnTo>
                    <a:pt x="23" y="267"/>
                  </a:lnTo>
                  <a:lnTo>
                    <a:pt x="25" y="243"/>
                  </a:lnTo>
                  <a:lnTo>
                    <a:pt x="28" y="224"/>
                  </a:lnTo>
                  <a:lnTo>
                    <a:pt x="29" y="212"/>
                  </a:lnTo>
                  <a:lnTo>
                    <a:pt x="29" y="209"/>
                  </a:lnTo>
                  <a:lnTo>
                    <a:pt x="31" y="182"/>
                  </a:lnTo>
                  <a:lnTo>
                    <a:pt x="34" y="153"/>
                  </a:lnTo>
                  <a:lnTo>
                    <a:pt x="37" y="124"/>
                  </a:lnTo>
                  <a:lnTo>
                    <a:pt x="42" y="95"/>
                  </a:lnTo>
                  <a:lnTo>
                    <a:pt x="47" y="68"/>
                  </a:lnTo>
                  <a:lnTo>
                    <a:pt x="52" y="45"/>
                  </a:lnTo>
                  <a:lnTo>
                    <a:pt x="58" y="27"/>
                  </a:lnTo>
                  <a:lnTo>
                    <a:pt x="65" y="16"/>
                  </a:lnTo>
                  <a:lnTo>
                    <a:pt x="76" y="5"/>
                  </a:lnTo>
                  <a:lnTo>
                    <a:pt x="89" y="0"/>
                  </a:lnTo>
                  <a:lnTo>
                    <a:pt x="103" y="0"/>
                  </a:lnTo>
                  <a:close/>
                </a:path>
              </a:pathLst>
            </a:custGeom>
            <a:grpFill/>
            <a:ln w="0">
              <a:noFill/>
              <a:prstDash val="solid"/>
              <a:round/>
              <a:headEnd/>
              <a:tailEnd/>
            </a:ln>
          </p:spPr>
          <p:txBody>
            <a:bodyPr/>
            <a:lstStyle/>
            <a:p>
              <a:pPr>
                <a:defRPr/>
              </a:pPr>
              <a:endParaRPr lang="en-US"/>
            </a:p>
          </p:txBody>
        </p:sp>
        <p:sp>
          <p:nvSpPr>
            <p:cNvPr id="35" name="Freeform 13"/>
            <p:cNvSpPr>
              <a:spLocks/>
            </p:cNvSpPr>
            <p:nvPr/>
          </p:nvSpPr>
          <p:spPr bwMode="auto">
            <a:xfrm>
              <a:off x="2593" y="438"/>
              <a:ext cx="381" cy="496"/>
            </a:xfrm>
            <a:custGeom>
              <a:avLst/>
              <a:gdLst>
                <a:gd name="T0" fmla="*/ 1841 w 1904"/>
                <a:gd name="T1" fmla="*/ 16 h 2478"/>
                <a:gd name="T2" fmla="*/ 1864 w 1904"/>
                <a:gd name="T3" fmla="*/ 95 h 2478"/>
                <a:gd name="T4" fmla="*/ 1876 w 1904"/>
                <a:gd name="T5" fmla="*/ 209 h 2478"/>
                <a:gd name="T6" fmla="*/ 1882 w 1904"/>
                <a:gd name="T7" fmla="*/ 267 h 2478"/>
                <a:gd name="T8" fmla="*/ 1893 w 1904"/>
                <a:gd name="T9" fmla="*/ 409 h 2478"/>
                <a:gd name="T10" fmla="*/ 1903 w 1904"/>
                <a:gd name="T11" fmla="*/ 582 h 2478"/>
                <a:gd name="T12" fmla="*/ 1897 w 1904"/>
                <a:gd name="T13" fmla="*/ 770 h 2478"/>
                <a:gd name="T14" fmla="*/ 1853 w 1904"/>
                <a:gd name="T15" fmla="*/ 896 h 2478"/>
                <a:gd name="T16" fmla="*/ 1781 w 1904"/>
                <a:gd name="T17" fmla="*/ 1067 h 2478"/>
                <a:gd name="T18" fmla="*/ 1697 w 1904"/>
                <a:gd name="T19" fmla="*/ 1251 h 2478"/>
                <a:gd name="T20" fmla="*/ 1616 w 1904"/>
                <a:gd name="T21" fmla="*/ 1415 h 2478"/>
                <a:gd name="T22" fmla="*/ 1552 w 1904"/>
                <a:gd name="T23" fmla="*/ 1525 h 2478"/>
                <a:gd name="T24" fmla="*/ 1490 w 1904"/>
                <a:gd name="T25" fmla="*/ 1586 h 2478"/>
                <a:gd name="T26" fmla="*/ 1371 w 1904"/>
                <a:gd name="T27" fmla="*/ 1669 h 2478"/>
                <a:gd name="T28" fmla="*/ 1217 w 1904"/>
                <a:gd name="T29" fmla="*/ 1767 h 2478"/>
                <a:gd name="T30" fmla="*/ 1059 w 1904"/>
                <a:gd name="T31" fmla="*/ 1864 h 2478"/>
                <a:gd name="T32" fmla="*/ 926 w 1904"/>
                <a:gd name="T33" fmla="*/ 1944 h 2478"/>
                <a:gd name="T34" fmla="*/ 845 w 1904"/>
                <a:gd name="T35" fmla="*/ 1992 h 2478"/>
                <a:gd name="T36" fmla="*/ 815 w 1904"/>
                <a:gd name="T37" fmla="*/ 2015 h 2478"/>
                <a:gd name="T38" fmla="*/ 749 w 1904"/>
                <a:gd name="T39" fmla="*/ 2084 h 2478"/>
                <a:gd name="T40" fmla="*/ 700 w 1904"/>
                <a:gd name="T41" fmla="*/ 2192 h 2478"/>
                <a:gd name="T42" fmla="*/ 20 w 1904"/>
                <a:gd name="T43" fmla="*/ 2244 h 2478"/>
                <a:gd name="T44" fmla="*/ 0 w 1904"/>
                <a:gd name="T45" fmla="*/ 2064 h 2478"/>
                <a:gd name="T46" fmla="*/ 7 w 1904"/>
                <a:gd name="T47" fmla="*/ 1955 h 2478"/>
                <a:gd name="T48" fmla="*/ 69 w 1904"/>
                <a:gd name="T49" fmla="*/ 1765 h 2478"/>
                <a:gd name="T50" fmla="*/ 182 w 1904"/>
                <a:gd name="T51" fmla="*/ 1580 h 2478"/>
                <a:gd name="T52" fmla="*/ 301 w 1904"/>
                <a:gd name="T53" fmla="*/ 1446 h 2478"/>
                <a:gd name="T54" fmla="*/ 388 w 1904"/>
                <a:gd name="T55" fmla="*/ 1370 h 2478"/>
                <a:gd name="T56" fmla="*/ 423 w 1904"/>
                <a:gd name="T57" fmla="*/ 1344 h 2478"/>
                <a:gd name="T58" fmla="*/ 497 w 1904"/>
                <a:gd name="T59" fmla="*/ 1304 h 2478"/>
                <a:gd name="T60" fmla="*/ 642 w 1904"/>
                <a:gd name="T61" fmla="*/ 1256 h 2478"/>
                <a:gd name="T62" fmla="*/ 875 w 1904"/>
                <a:gd name="T63" fmla="*/ 1216 h 2478"/>
                <a:gd name="T64" fmla="*/ 1009 w 1904"/>
                <a:gd name="T65" fmla="*/ 1181 h 2478"/>
                <a:gd name="T66" fmla="*/ 1099 w 1904"/>
                <a:gd name="T67" fmla="*/ 1101 h 2478"/>
                <a:gd name="T68" fmla="*/ 1214 w 1904"/>
                <a:gd name="T69" fmla="*/ 961 h 2478"/>
                <a:gd name="T70" fmla="*/ 1387 w 1904"/>
                <a:gd name="T71" fmla="*/ 793 h 2478"/>
                <a:gd name="T72" fmla="*/ 1516 w 1904"/>
                <a:gd name="T73" fmla="*/ 718 h 2478"/>
                <a:gd name="T74" fmla="*/ 1573 w 1904"/>
                <a:gd name="T75" fmla="*/ 696 h 2478"/>
                <a:gd name="T76" fmla="*/ 1627 w 1904"/>
                <a:gd name="T77" fmla="*/ 697 h 2478"/>
                <a:gd name="T78" fmla="*/ 1679 w 1904"/>
                <a:gd name="T79" fmla="*/ 723 h 2478"/>
                <a:gd name="T80" fmla="*/ 1684 w 1904"/>
                <a:gd name="T81" fmla="*/ 778 h 2478"/>
                <a:gd name="T82" fmla="*/ 1655 w 1904"/>
                <a:gd name="T83" fmla="*/ 820 h 2478"/>
                <a:gd name="T84" fmla="*/ 1598 w 1904"/>
                <a:gd name="T85" fmla="*/ 897 h 2478"/>
                <a:gd name="T86" fmla="*/ 1527 w 1904"/>
                <a:gd name="T87" fmla="*/ 998 h 2478"/>
                <a:gd name="T88" fmla="*/ 1466 w 1904"/>
                <a:gd name="T89" fmla="*/ 1084 h 2478"/>
                <a:gd name="T90" fmla="*/ 1430 w 1904"/>
                <a:gd name="T91" fmla="*/ 1137 h 2478"/>
                <a:gd name="T92" fmla="*/ 1368 w 1904"/>
                <a:gd name="T93" fmla="*/ 1203 h 2478"/>
                <a:gd name="T94" fmla="*/ 1306 w 1904"/>
                <a:gd name="T95" fmla="*/ 1274 h 2478"/>
                <a:gd name="T96" fmla="*/ 1367 w 1904"/>
                <a:gd name="T97" fmla="*/ 1237 h 2478"/>
                <a:gd name="T98" fmla="*/ 1439 w 1904"/>
                <a:gd name="T99" fmla="*/ 1187 h 2478"/>
                <a:gd name="T100" fmla="*/ 1483 w 1904"/>
                <a:gd name="T101" fmla="*/ 1129 h 2478"/>
                <a:gd name="T102" fmla="*/ 1562 w 1904"/>
                <a:gd name="T103" fmla="*/ 1009 h 2478"/>
                <a:gd name="T104" fmla="*/ 1711 w 1904"/>
                <a:gd name="T105" fmla="*/ 820 h 2478"/>
                <a:gd name="T106" fmla="*/ 1732 w 1904"/>
                <a:gd name="T107" fmla="*/ 727 h 2478"/>
                <a:gd name="T108" fmla="*/ 1686 w 1904"/>
                <a:gd name="T109" fmla="*/ 669 h 2478"/>
                <a:gd name="T110" fmla="*/ 1633 w 1904"/>
                <a:gd name="T111" fmla="*/ 646 h 2478"/>
                <a:gd name="T112" fmla="*/ 1643 w 1904"/>
                <a:gd name="T113" fmla="*/ 564 h 2478"/>
                <a:gd name="T114" fmla="*/ 1657 w 1904"/>
                <a:gd name="T115" fmla="*/ 434 h 2478"/>
                <a:gd name="T116" fmla="*/ 1669 w 1904"/>
                <a:gd name="T117" fmla="*/ 319 h 2478"/>
                <a:gd name="T118" fmla="*/ 1683 w 1904"/>
                <a:gd name="T119" fmla="*/ 204 h 2478"/>
                <a:gd name="T120" fmla="*/ 1715 w 1904"/>
                <a:gd name="T121" fmla="*/ 74 h 2478"/>
                <a:gd name="T122" fmla="*/ 1788 w 1904"/>
                <a:gd name="T123" fmla="*/ 4 h 2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04" h="2478">
                  <a:moveTo>
                    <a:pt x="1802" y="0"/>
                  </a:moveTo>
                  <a:lnTo>
                    <a:pt x="1816" y="0"/>
                  </a:lnTo>
                  <a:lnTo>
                    <a:pt x="1829" y="5"/>
                  </a:lnTo>
                  <a:lnTo>
                    <a:pt x="1841" y="16"/>
                  </a:lnTo>
                  <a:lnTo>
                    <a:pt x="1847" y="27"/>
                  </a:lnTo>
                  <a:lnTo>
                    <a:pt x="1853" y="45"/>
                  </a:lnTo>
                  <a:lnTo>
                    <a:pt x="1859" y="68"/>
                  </a:lnTo>
                  <a:lnTo>
                    <a:pt x="1864" y="95"/>
                  </a:lnTo>
                  <a:lnTo>
                    <a:pt x="1868" y="123"/>
                  </a:lnTo>
                  <a:lnTo>
                    <a:pt x="1871" y="153"/>
                  </a:lnTo>
                  <a:lnTo>
                    <a:pt x="1874" y="182"/>
                  </a:lnTo>
                  <a:lnTo>
                    <a:pt x="1876" y="209"/>
                  </a:lnTo>
                  <a:lnTo>
                    <a:pt x="1876" y="212"/>
                  </a:lnTo>
                  <a:lnTo>
                    <a:pt x="1877" y="224"/>
                  </a:lnTo>
                  <a:lnTo>
                    <a:pt x="1880" y="243"/>
                  </a:lnTo>
                  <a:lnTo>
                    <a:pt x="1882" y="267"/>
                  </a:lnTo>
                  <a:lnTo>
                    <a:pt x="1885" y="297"/>
                  </a:lnTo>
                  <a:lnTo>
                    <a:pt x="1887" y="331"/>
                  </a:lnTo>
                  <a:lnTo>
                    <a:pt x="1891" y="369"/>
                  </a:lnTo>
                  <a:lnTo>
                    <a:pt x="1893" y="409"/>
                  </a:lnTo>
                  <a:lnTo>
                    <a:pt x="1897" y="451"/>
                  </a:lnTo>
                  <a:lnTo>
                    <a:pt x="1899" y="495"/>
                  </a:lnTo>
                  <a:lnTo>
                    <a:pt x="1902" y="540"/>
                  </a:lnTo>
                  <a:lnTo>
                    <a:pt x="1903" y="582"/>
                  </a:lnTo>
                  <a:lnTo>
                    <a:pt x="1904" y="603"/>
                  </a:lnTo>
                  <a:lnTo>
                    <a:pt x="1904" y="736"/>
                  </a:lnTo>
                  <a:lnTo>
                    <a:pt x="1902" y="751"/>
                  </a:lnTo>
                  <a:lnTo>
                    <a:pt x="1897" y="770"/>
                  </a:lnTo>
                  <a:lnTo>
                    <a:pt x="1889" y="795"/>
                  </a:lnTo>
                  <a:lnTo>
                    <a:pt x="1879" y="826"/>
                  </a:lnTo>
                  <a:lnTo>
                    <a:pt x="1867" y="858"/>
                  </a:lnTo>
                  <a:lnTo>
                    <a:pt x="1853" y="896"/>
                  </a:lnTo>
                  <a:lnTo>
                    <a:pt x="1836" y="935"/>
                  </a:lnTo>
                  <a:lnTo>
                    <a:pt x="1819" y="977"/>
                  </a:lnTo>
                  <a:lnTo>
                    <a:pt x="1801" y="1021"/>
                  </a:lnTo>
                  <a:lnTo>
                    <a:pt x="1781" y="1067"/>
                  </a:lnTo>
                  <a:lnTo>
                    <a:pt x="1761" y="1113"/>
                  </a:lnTo>
                  <a:lnTo>
                    <a:pt x="1740" y="1159"/>
                  </a:lnTo>
                  <a:lnTo>
                    <a:pt x="1719" y="1205"/>
                  </a:lnTo>
                  <a:lnTo>
                    <a:pt x="1697" y="1251"/>
                  </a:lnTo>
                  <a:lnTo>
                    <a:pt x="1677" y="1295"/>
                  </a:lnTo>
                  <a:lnTo>
                    <a:pt x="1655" y="1337"/>
                  </a:lnTo>
                  <a:lnTo>
                    <a:pt x="1636" y="1377"/>
                  </a:lnTo>
                  <a:lnTo>
                    <a:pt x="1616" y="1415"/>
                  </a:lnTo>
                  <a:lnTo>
                    <a:pt x="1598" y="1449"/>
                  </a:lnTo>
                  <a:lnTo>
                    <a:pt x="1581" y="1479"/>
                  </a:lnTo>
                  <a:lnTo>
                    <a:pt x="1565" y="1504"/>
                  </a:lnTo>
                  <a:lnTo>
                    <a:pt x="1552" y="1525"/>
                  </a:lnTo>
                  <a:lnTo>
                    <a:pt x="1540" y="1541"/>
                  </a:lnTo>
                  <a:lnTo>
                    <a:pt x="1528" y="1553"/>
                  </a:lnTo>
                  <a:lnTo>
                    <a:pt x="1511" y="1569"/>
                  </a:lnTo>
                  <a:lnTo>
                    <a:pt x="1490" y="1586"/>
                  </a:lnTo>
                  <a:lnTo>
                    <a:pt x="1465" y="1604"/>
                  </a:lnTo>
                  <a:lnTo>
                    <a:pt x="1436" y="1624"/>
                  </a:lnTo>
                  <a:lnTo>
                    <a:pt x="1405" y="1646"/>
                  </a:lnTo>
                  <a:lnTo>
                    <a:pt x="1371" y="1669"/>
                  </a:lnTo>
                  <a:lnTo>
                    <a:pt x="1335" y="1694"/>
                  </a:lnTo>
                  <a:lnTo>
                    <a:pt x="1296" y="1718"/>
                  </a:lnTo>
                  <a:lnTo>
                    <a:pt x="1257" y="1743"/>
                  </a:lnTo>
                  <a:lnTo>
                    <a:pt x="1217" y="1767"/>
                  </a:lnTo>
                  <a:lnTo>
                    <a:pt x="1177" y="1793"/>
                  </a:lnTo>
                  <a:lnTo>
                    <a:pt x="1137" y="1817"/>
                  </a:lnTo>
                  <a:lnTo>
                    <a:pt x="1098" y="1841"/>
                  </a:lnTo>
                  <a:lnTo>
                    <a:pt x="1059" y="1864"/>
                  </a:lnTo>
                  <a:lnTo>
                    <a:pt x="1023" y="1886"/>
                  </a:lnTo>
                  <a:lnTo>
                    <a:pt x="988" y="1907"/>
                  </a:lnTo>
                  <a:lnTo>
                    <a:pt x="955" y="1926"/>
                  </a:lnTo>
                  <a:lnTo>
                    <a:pt x="926" y="1944"/>
                  </a:lnTo>
                  <a:lnTo>
                    <a:pt x="899" y="1960"/>
                  </a:lnTo>
                  <a:lnTo>
                    <a:pt x="877" y="1972"/>
                  </a:lnTo>
                  <a:lnTo>
                    <a:pt x="859" y="1983"/>
                  </a:lnTo>
                  <a:lnTo>
                    <a:pt x="845" y="1992"/>
                  </a:lnTo>
                  <a:lnTo>
                    <a:pt x="836" y="1997"/>
                  </a:lnTo>
                  <a:lnTo>
                    <a:pt x="834" y="1998"/>
                  </a:lnTo>
                  <a:lnTo>
                    <a:pt x="825" y="2005"/>
                  </a:lnTo>
                  <a:lnTo>
                    <a:pt x="815" y="2015"/>
                  </a:lnTo>
                  <a:lnTo>
                    <a:pt x="800" y="2028"/>
                  </a:lnTo>
                  <a:lnTo>
                    <a:pt x="783" y="2044"/>
                  </a:lnTo>
                  <a:lnTo>
                    <a:pt x="766" y="2062"/>
                  </a:lnTo>
                  <a:lnTo>
                    <a:pt x="749" y="2084"/>
                  </a:lnTo>
                  <a:lnTo>
                    <a:pt x="732" y="2108"/>
                  </a:lnTo>
                  <a:lnTo>
                    <a:pt x="718" y="2134"/>
                  </a:lnTo>
                  <a:lnTo>
                    <a:pt x="707" y="2161"/>
                  </a:lnTo>
                  <a:lnTo>
                    <a:pt x="700" y="2192"/>
                  </a:lnTo>
                  <a:lnTo>
                    <a:pt x="696" y="2222"/>
                  </a:lnTo>
                  <a:lnTo>
                    <a:pt x="696" y="2478"/>
                  </a:lnTo>
                  <a:lnTo>
                    <a:pt x="21" y="2478"/>
                  </a:lnTo>
                  <a:lnTo>
                    <a:pt x="20" y="2244"/>
                  </a:lnTo>
                  <a:lnTo>
                    <a:pt x="15" y="2180"/>
                  </a:lnTo>
                  <a:lnTo>
                    <a:pt x="7" y="2115"/>
                  </a:lnTo>
                  <a:lnTo>
                    <a:pt x="2" y="2091"/>
                  </a:lnTo>
                  <a:lnTo>
                    <a:pt x="0" y="2064"/>
                  </a:lnTo>
                  <a:lnTo>
                    <a:pt x="0" y="2035"/>
                  </a:lnTo>
                  <a:lnTo>
                    <a:pt x="1" y="2006"/>
                  </a:lnTo>
                  <a:lnTo>
                    <a:pt x="5" y="1980"/>
                  </a:lnTo>
                  <a:lnTo>
                    <a:pt x="7" y="1955"/>
                  </a:lnTo>
                  <a:lnTo>
                    <a:pt x="11" y="1937"/>
                  </a:lnTo>
                  <a:lnTo>
                    <a:pt x="26" y="1877"/>
                  </a:lnTo>
                  <a:lnTo>
                    <a:pt x="46" y="1818"/>
                  </a:lnTo>
                  <a:lnTo>
                    <a:pt x="69" y="1765"/>
                  </a:lnTo>
                  <a:lnTo>
                    <a:pt x="95" y="1713"/>
                  </a:lnTo>
                  <a:lnTo>
                    <a:pt x="122" y="1666"/>
                  </a:lnTo>
                  <a:lnTo>
                    <a:pt x="152" y="1621"/>
                  </a:lnTo>
                  <a:lnTo>
                    <a:pt x="182" y="1580"/>
                  </a:lnTo>
                  <a:lnTo>
                    <a:pt x="212" y="1541"/>
                  </a:lnTo>
                  <a:lnTo>
                    <a:pt x="243" y="1506"/>
                  </a:lnTo>
                  <a:lnTo>
                    <a:pt x="272" y="1474"/>
                  </a:lnTo>
                  <a:lnTo>
                    <a:pt x="301" y="1446"/>
                  </a:lnTo>
                  <a:lnTo>
                    <a:pt x="326" y="1422"/>
                  </a:lnTo>
                  <a:lnTo>
                    <a:pt x="350" y="1401"/>
                  </a:lnTo>
                  <a:lnTo>
                    <a:pt x="371" y="1383"/>
                  </a:lnTo>
                  <a:lnTo>
                    <a:pt x="388" y="1370"/>
                  </a:lnTo>
                  <a:lnTo>
                    <a:pt x="401" y="1360"/>
                  </a:lnTo>
                  <a:lnTo>
                    <a:pt x="410" y="1354"/>
                  </a:lnTo>
                  <a:lnTo>
                    <a:pt x="414" y="1351"/>
                  </a:lnTo>
                  <a:lnTo>
                    <a:pt x="423" y="1344"/>
                  </a:lnTo>
                  <a:lnTo>
                    <a:pt x="435" y="1336"/>
                  </a:lnTo>
                  <a:lnTo>
                    <a:pt x="452" y="1326"/>
                  </a:lnTo>
                  <a:lnTo>
                    <a:pt x="471" y="1317"/>
                  </a:lnTo>
                  <a:lnTo>
                    <a:pt x="497" y="1304"/>
                  </a:lnTo>
                  <a:lnTo>
                    <a:pt x="526" y="1292"/>
                  </a:lnTo>
                  <a:lnTo>
                    <a:pt x="559" y="1280"/>
                  </a:lnTo>
                  <a:lnTo>
                    <a:pt x="598" y="1268"/>
                  </a:lnTo>
                  <a:lnTo>
                    <a:pt x="642" y="1256"/>
                  </a:lnTo>
                  <a:lnTo>
                    <a:pt x="691" y="1244"/>
                  </a:lnTo>
                  <a:lnTo>
                    <a:pt x="747" y="1233"/>
                  </a:lnTo>
                  <a:lnTo>
                    <a:pt x="807" y="1224"/>
                  </a:lnTo>
                  <a:lnTo>
                    <a:pt x="875" y="1216"/>
                  </a:lnTo>
                  <a:lnTo>
                    <a:pt x="949" y="1210"/>
                  </a:lnTo>
                  <a:lnTo>
                    <a:pt x="969" y="1205"/>
                  </a:lnTo>
                  <a:lnTo>
                    <a:pt x="990" y="1194"/>
                  </a:lnTo>
                  <a:lnTo>
                    <a:pt x="1009" y="1181"/>
                  </a:lnTo>
                  <a:lnTo>
                    <a:pt x="1033" y="1164"/>
                  </a:lnTo>
                  <a:lnTo>
                    <a:pt x="1056" y="1147"/>
                  </a:lnTo>
                  <a:lnTo>
                    <a:pt x="1077" y="1126"/>
                  </a:lnTo>
                  <a:lnTo>
                    <a:pt x="1099" y="1101"/>
                  </a:lnTo>
                  <a:lnTo>
                    <a:pt x="1122" y="1077"/>
                  </a:lnTo>
                  <a:lnTo>
                    <a:pt x="1145" y="1051"/>
                  </a:lnTo>
                  <a:lnTo>
                    <a:pt x="1166" y="1023"/>
                  </a:lnTo>
                  <a:lnTo>
                    <a:pt x="1214" y="961"/>
                  </a:lnTo>
                  <a:lnTo>
                    <a:pt x="1260" y="909"/>
                  </a:lnTo>
                  <a:lnTo>
                    <a:pt x="1303" y="864"/>
                  </a:lnTo>
                  <a:lnTo>
                    <a:pt x="1347" y="826"/>
                  </a:lnTo>
                  <a:lnTo>
                    <a:pt x="1387" y="793"/>
                  </a:lnTo>
                  <a:lnTo>
                    <a:pt x="1425" y="767"/>
                  </a:lnTo>
                  <a:lnTo>
                    <a:pt x="1459" y="747"/>
                  </a:lnTo>
                  <a:lnTo>
                    <a:pt x="1489" y="730"/>
                  </a:lnTo>
                  <a:lnTo>
                    <a:pt x="1516" y="718"/>
                  </a:lnTo>
                  <a:lnTo>
                    <a:pt x="1538" y="709"/>
                  </a:lnTo>
                  <a:lnTo>
                    <a:pt x="1553" y="703"/>
                  </a:lnTo>
                  <a:lnTo>
                    <a:pt x="1563" y="700"/>
                  </a:lnTo>
                  <a:lnTo>
                    <a:pt x="1573" y="696"/>
                  </a:lnTo>
                  <a:lnTo>
                    <a:pt x="1585" y="695"/>
                  </a:lnTo>
                  <a:lnTo>
                    <a:pt x="1598" y="694"/>
                  </a:lnTo>
                  <a:lnTo>
                    <a:pt x="1613" y="695"/>
                  </a:lnTo>
                  <a:lnTo>
                    <a:pt x="1627" y="697"/>
                  </a:lnTo>
                  <a:lnTo>
                    <a:pt x="1643" y="701"/>
                  </a:lnTo>
                  <a:lnTo>
                    <a:pt x="1656" y="707"/>
                  </a:lnTo>
                  <a:lnTo>
                    <a:pt x="1669" y="714"/>
                  </a:lnTo>
                  <a:lnTo>
                    <a:pt x="1679" y="723"/>
                  </a:lnTo>
                  <a:lnTo>
                    <a:pt x="1686" y="734"/>
                  </a:lnTo>
                  <a:lnTo>
                    <a:pt x="1690" y="747"/>
                  </a:lnTo>
                  <a:lnTo>
                    <a:pt x="1689" y="761"/>
                  </a:lnTo>
                  <a:lnTo>
                    <a:pt x="1684" y="778"/>
                  </a:lnTo>
                  <a:lnTo>
                    <a:pt x="1672" y="797"/>
                  </a:lnTo>
                  <a:lnTo>
                    <a:pt x="1669" y="799"/>
                  </a:lnTo>
                  <a:lnTo>
                    <a:pt x="1663" y="807"/>
                  </a:lnTo>
                  <a:lnTo>
                    <a:pt x="1655" y="820"/>
                  </a:lnTo>
                  <a:lnTo>
                    <a:pt x="1644" y="834"/>
                  </a:lnTo>
                  <a:lnTo>
                    <a:pt x="1630" y="854"/>
                  </a:lnTo>
                  <a:lnTo>
                    <a:pt x="1615" y="874"/>
                  </a:lnTo>
                  <a:lnTo>
                    <a:pt x="1598" y="897"/>
                  </a:lnTo>
                  <a:lnTo>
                    <a:pt x="1580" y="923"/>
                  </a:lnTo>
                  <a:lnTo>
                    <a:pt x="1562" y="948"/>
                  </a:lnTo>
                  <a:lnTo>
                    <a:pt x="1544" y="974"/>
                  </a:lnTo>
                  <a:lnTo>
                    <a:pt x="1527" y="998"/>
                  </a:lnTo>
                  <a:lnTo>
                    <a:pt x="1510" y="1022"/>
                  </a:lnTo>
                  <a:lnTo>
                    <a:pt x="1493" y="1045"/>
                  </a:lnTo>
                  <a:lnTo>
                    <a:pt x="1478" y="1066"/>
                  </a:lnTo>
                  <a:lnTo>
                    <a:pt x="1466" y="1084"/>
                  </a:lnTo>
                  <a:lnTo>
                    <a:pt x="1457" y="1098"/>
                  </a:lnTo>
                  <a:lnTo>
                    <a:pt x="1449" y="1109"/>
                  </a:lnTo>
                  <a:lnTo>
                    <a:pt x="1446" y="1115"/>
                  </a:lnTo>
                  <a:lnTo>
                    <a:pt x="1430" y="1137"/>
                  </a:lnTo>
                  <a:lnTo>
                    <a:pt x="1416" y="1155"/>
                  </a:lnTo>
                  <a:lnTo>
                    <a:pt x="1400" y="1171"/>
                  </a:lnTo>
                  <a:lnTo>
                    <a:pt x="1384" y="1187"/>
                  </a:lnTo>
                  <a:lnTo>
                    <a:pt x="1368" y="1203"/>
                  </a:lnTo>
                  <a:lnTo>
                    <a:pt x="1332" y="1241"/>
                  </a:lnTo>
                  <a:lnTo>
                    <a:pt x="1296" y="1280"/>
                  </a:lnTo>
                  <a:lnTo>
                    <a:pt x="1298" y="1279"/>
                  </a:lnTo>
                  <a:lnTo>
                    <a:pt x="1306" y="1274"/>
                  </a:lnTo>
                  <a:lnTo>
                    <a:pt x="1318" y="1267"/>
                  </a:lnTo>
                  <a:lnTo>
                    <a:pt x="1332" y="1258"/>
                  </a:lnTo>
                  <a:lnTo>
                    <a:pt x="1348" y="1247"/>
                  </a:lnTo>
                  <a:lnTo>
                    <a:pt x="1367" y="1237"/>
                  </a:lnTo>
                  <a:lnTo>
                    <a:pt x="1385" y="1224"/>
                  </a:lnTo>
                  <a:lnTo>
                    <a:pt x="1405" y="1211"/>
                  </a:lnTo>
                  <a:lnTo>
                    <a:pt x="1422" y="1199"/>
                  </a:lnTo>
                  <a:lnTo>
                    <a:pt x="1439" y="1187"/>
                  </a:lnTo>
                  <a:lnTo>
                    <a:pt x="1452" y="1176"/>
                  </a:lnTo>
                  <a:lnTo>
                    <a:pt x="1461" y="1166"/>
                  </a:lnTo>
                  <a:lnTo>
                    <a:pt x="1474" y="1149"/>
                  </a:lnTo>
                  <a:lnTo>
                    <a:pt x="1483" y="1129"/>
                  </a:lnTo>
                  <a:lnTo>
                    <a:pt x="1494" y="1111"/>
                  </a:lnTo>
                  <a:lnTo>
                    <a:pt x="1515" y="1078"/>
                  </a:lnTo>
                  <a:lnTo>
                    <a:pt x="1535" y="1047"/>
                  </a:lnTo>
                  <a:lnTo>
                    <a:pt x="1562" y="1009"/>
                  </a:lnTo>
                  <a:lnTo>
                    <a:pt x="1590" y="971"/>
                  </a:lnTo>
                  <a:lnTo>
                    <a:pt x="1665" y="878"/>
                  </a:lnTo>
                  <a:lnTo>
                    <a:pt x="1689" y="849"/>
                  </a:lnTo>
                  <a:lnTo>
                    <a:pt x="1711" y="820"/>
                  </a:lnTo>
                  <a:lnTo>
                    <a:pt x="1724" y="793"/>
                  </a:lnTo>
                  <a:lnTo>
                    <a:pt x="1732" y="769"/>
                  </a:lnTo>
                  <a:lnTo>
                    <a:pt x="1735" y="747"/>
                  </a:lnTo>
                  <a:lnTo>
                    <a:pt x="1732" y="727"/>
                  </a:lnTo>
                  <a:lnTo>
                    <a:pt x="1725" y="709"/>
                  </a:lnTo>
                  <a:lnTo>
                    <a:pt x="1715" y="694"/>
                  </a:lnTo>
                  <a:lnTo>
                    <a:pt x="1702" y="680"/>
                  </a:lnTo>
                  <a:lnTo>
                    <a:pt x="1686" y="669"/>
                  </a:lnTo>
                  <a:lnTo>
                    <a:pt x="1669" y="661"/>
                  </a:lnTo>
                  <a:lnTo>
                    <a:pt x="1651" y="656"/>
                  </a:lnTo>
                  <a:lnTo>
                    <a:pt x="1633" y="652"/>
                  </a:lnTo>
                  <a:lnTo>
                    <a:pt x="1633" y="646"/>
                  </a:lnTo>
                  <a:lnTo>
                    <a:pt x="1636" y="633"/>
                  </a:lnTo>
                  <a:lnTo>
                    <a:pt x="1638" y="615"/>
                  </a:lnTo>
                  <a:lnTo>
                    <a:pt x="1640" y="591"/>
                  </a:lnTo>
                  <a:lnTo>
                    <a:pt x="1643" y="564"/>
                  </a:lnTo>
                  <a:lnTo>
                    <a:pt x="1646" y="534"/>
                  </a:lnTo>
                  <a:lnTo>
                    <a:pt x="1650" y="501"/>
                  </a:lnTo>
                  <a:lnTo>
                    <a:pt x="1654" y="468"/>
                  </a:lnTo>
                  <a:lnTo>
                    <a:pt x="1657" y="434"/>
                  </a:lnTo>
                  <a:lnTo>
                    <a:pt x="1661" y="401"/>
                  </a:lnTo>
                  <a:lnTo>
                    <a:pt x="1665" y="371"/>
                  </a:lnTo>
                  <a:lnTo>
                    <a:pt x="1667" y="343"/>
                  </a:lnTo>
                  <a:lnTo>
                    <a:pt x="1669" y="319"/>
                  </a:lnTo>
                  <a:lnTo>
                    <a:pt x="1672" y="301"/>
                  </a:lnTo>
                  <a:lnTo>
                    <a:pt x="1673" y="287"/>
                  </a:lnTo>
                  <a:lnTo>
                    <a:pt x="1678" y="244"/>
                  </a:lnTo>
                  <a:lnTo>
                    <a:pt x="1683" y="204"/>
                  </a:lnTo>
                  <a:lnTo>
                    <a:pt x="1689" y="167"/>
                  </a:lnTo>
                  <a:lnTo>
                    <a:pt x="1696" y="132"/>
                  </a:lnTo>
                  <a:lnTo>
                    <a:pt x="1705" y="102"/>
                  </a:lnTo>
                  <a:lnTo>
                    <a:pt x="1715" y="74"/>
                  </a:lnTo>
                  <a:lnTo>
                    <a:pt x="1729" y="50"/>
                  </a:lnTo>
                  <a:lnTo>
                    <a:pt x="1746" y="31"/>
                  </a:lnTo>
                  <a:lnTo>
                    <a:pt x="1765" y="15"/>
                  </a:lnTo>
                  <a:lnTo>
                    <a:pt x="1788" y="4"/>
                  </a:lnTo>
                  <a:lnTo>
                    <a:pt x="1802" y="0"/>
                  </a:lnTo>
                  <a:close/>
                </a:path>
              </a:pathLst>
            </a:custGeom>
            <a:grpFill/>
            <a:ln w="0">
              <a:noFill/>
              <a:prstDash val="solid"/>
              <a:round/>
              <a:headEnd/>
              <a:tailEnd/>
            </a:ln>
          </p:spPr>
          <p:txBody>
            <a:bodyPr/>
            <a:lstStyle/>
            <a:p>
              <a:pPr>
                <a:defRPr/>
              </a:pPr>
              <a:endParaRPr lang="en-US"/>
            </a:p>
          </p:txBody>
        </p:sp>
        <p:sp>
          <p:nvSpPr>
            <p:cNvPr id="36" name="Freeform 14"/>
            <p:cNvSpPr>
              <a:spLocks noEditPoints="1"/>
            </p:cNvSpPr>
            <p:nvPr/>
          </p:nvSpPr>
          <p:spPr bwMode="auto">
            <a:xfrm>
              <a:off x="2320" y="203"/>
              <a:ext cx="510" cy="443"/>
            </a:xfrm>
            <a:custGeom>
              <a:avLst/>
              <a:gdLst>
                <a:gd name="T0" fmla="*/ 610 w 2551"/>
                <a:gd name="T1" fmla="*/ 1051 h 2215"/>
                <a:gd name="T2" fmla="*/ 1002 w 2551"/>
                <a:gd name="T3" fmla="*/ 2019 h 2215"/>
                <a:gd name="T4" fmla="*/ 1246 w 2551"/>
                <a:gd name="T5" fmla="*/ 1464 h 2215"/>
                <a:gd name="T6" fmla="*/ 1546 w 2551"/>
                <a:gd name="T7" fmla="*/ 1465 h 2215"/>
                <a:gd name="T8" fmla="*/ 1940 w 2551"/>
                <a:gd name="T9" fmla="*/ 2019 h 2215"/>
                <a:gd name="T10" fmla="*/ 1275 w 2551"/>
                <a:gd name="T11" fmla="*/ 394 h 2215"/>
                <a:gd name="T12" fmla="*/ 1275 w 2551"/>
                <a:gd name="T13" fmla="*/ 0 h 2215"/>
                <a:gd name="T14" fmla="*/ 1301 w 2551"/>
                <a:gd name="T15" fmla="*/ 2 h 2215"/>
                <a:gd name="T16" fmla="*/ 1325 w 2551"/>
                <a:gd name="T17" fmla="*/ 9 h 2215"/>
                <a:gd name="T18" fmla="*/ 1370 w 2551"/>
                <a:gd name="T19" fmla="*/ 32 h 2215"/>
                <a:gd name="T20" fmla="*/ 2502 w 2551"/>
                <a:gd name="T21" fmla="*/ 1149 h 2215"/>
                <a:gd name="T22" fmla="*/ 2536 w 2551"/>
                <a:gd name="T23" fmla="*/ 1196 h 2215"/>
                <a:gd name="T24" fmla="*/ 2551 w 2551"/>
                <a:gd name="T25" fmla="*/ 1250 h 2215"/>
                <a:gd name="T26" fmla="*/ 2546 w 2551"/>
                <a:gd name="T27" fmla="*/ 1304 h 2215"/>
                <a:gd name="T28" fmla="*/ 2522 w 2551"/>
                <a:gd name="T29" fmla="*/ 1356 h 2215"/>
                <a:gd name="T30" fmla="*/ 2482 w 2551"/>
                <a:gd name="T31" fmla="*/ 1395 h 2215"/>
                <a:gd name="T32" fmla="*/ 2436 w 2551"/>
                <a:gd name="T33" fmla="*/ 1418 h 2215"/>
                <a:gd name="T34" fmla="*/ 2386 w 2551"/>
                <a:gd name="T35" fmla="*/ 1425 h 2215"/>
                <a:gd name="T36" fmla="*/ 2325 w 2551"/>
                <a:gd name="T37" fmla="*/ 1413 h 2215"/>
                <a:gd name="T38" fmla="*/ 2270 w 2551"/>
                <a:gd name="T39" fmla="*/ 1378 h 2215"/>
                <a:gd name="T40" fmla="*/ 2159 w 2551"/>
                <a:gd name="T41" fmla="*/ 2215 h 2215"/>
                <a:gd name="T42" fmla="*/ 391 w 2551"/>
                <a:gd name="T43" fmla="*/ 2215 h 2215"/>
                <a:gd name="T44" fmla="*/ 279 w 2551"/>
                <a:gd name="T45" fmla="*/ 1378 h 2215"/>
                <a:gd name="T46" fmla="*/ 225 w 2551"/>
                <a:gd name="T47" fmla="*/ 1413 h 2215"/>
                <a:gd name="T48" fmla="*/ 163 w 2551"/>
                <a:gd name="T49" fmla="*/ 1425 h 2215"/>
                <a:gd name="T50" fmla="*/ 113 w 2551"/>
                <a:gd name="T51" fmla="*/ 1418 h 2215"/>
                <a:gd name="T52" fmla="*/ 67 w 2551"/>
                <a:gd name="T53" fmla="*/ 1395 h 2215"/>
                <a:gd name="T54" fmla="*/ 27 w 2551"/>
                <a:gd name="T55" fmla="*/ 1356 h 2215"/>
                <a:gd name="T56" fmla="*/ 4 w 2551"/>
                <a:gd name="T57" fmla="*/ 1304 h 2215"/>
                <a:gd name="T58" fmla="*/ 0 w 2551"/>
                <a:gd name="T59" fmla="*/ 1250 h 2215"/>
                <a:gd name="T60" fmla="*/ 13 w 2551"/>
                <a:gd name="T61" fmla="*/ 1196 h 2215"/>
                <a:gd name="T62" fmla="*/ 47 w 2551"/>
                <a:gd name="T63" fmla="*/ 1149 h 2215"/>
                <a:gd name="T64" fmla="*/ 1180 w 2551"/>
                <a:gd name="T65" fmla="*/ 32 h 2215"/>
                <a:gd name="T66" fmla="*/ 1224 w 2551"/>
                <a:gd name="T67" fmla="*/ 9 h 2215"/>
                <a:gd name="T68" fmla="*/ 1249 w 2551"/>
                <a:gd name="T69" fmla="*/ 2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51" h="2215">
                  <a:moveTo>
                    <a:pt x="1275" y="394"/>
                  </a:moveTo>
                  <a:lnTo>
                    <a:pt x="610" y="1051"/>
                  </a:lnTo>
                  <a:lnTo>
                    <a:pt x="610" y="2019"/>
                  </a:lnTo>
                  <a:lnTo>
                    <a:pt x="1002" y="2019"/>
                  </a:lnTo>
                  <a:lnTo>
                    <a:pt x="1002" y="1465"/>
                  </a:lnTo>
                  <a:lnTo>
                    <a:pt x="1246" y="1464"/>
                  </a:lnTo>
                  <a:lnTo>
                    <a:pt x="1298" y="1464"/>
                  </a:lnTo>
                  <a:lnTo>
                    <a:pt x="1546" y="1465"/>
                  </a:lnTo>
                  <a:lnTo>
                    <a:pt x="1547" y="2019"/>
                  </a:lnTo>
                  <a:lnTo>
                    <a:pt x="1940" y="2019"/>
                  </a:lnTo>
                  <a:lnTo>
                    <a:pt x="1939" y="1051"/>
                  </a:lnTo>
                  <a:lnTo>
                    <a:pt x="1275" y="394"/>
                  </a:lnTo>
                  <a:close/>
                  <a:moveTo>
                    <a:pt x="1273" y="0"/>
                  </a:moveTo>
                  <a:lnTo>
                    <a:pt x="1275" y="0"/>
                  </a:lnTo>
                  <a:lnTo>
                    <a:pt x="1276" y="0"/>
                  </a:lnTo>
                  <a:lnTo>
                    <a:pt x="1301" y="2"/>
                  </a:lnTo>
                  <a:lnTo>
                    <a:pt x="1301" y="2"/>
                  </a:lnTo>
                  <a:lnTo>
                    <a:pt x="1325" y="9"/>
                  </a:lnTo>
                  <a:lnTo>
                    <a:pt x="1348" y="18"/>
                  </a:lnTo>
                  <a:lnTo>
                    <a:pt x="1370" y="32"/>
                  </a:lnTo>
                  <a:lnTo>
                    <a:pt x="1389" y="47"/>
                  </a:lnTo>
                  <a:lnTo>
                    <a:pt x="2502" y="1149"/>
                  </a:lnTo>
                  <a:lnTo>
                    <a:pt x="2522" y="1171"/>
                  </a:lnTo>
                  <a:lnTo>
                    <a:pt x="2536" y="1196"/>
                  </a:lnTo>
                  <a:lnTo>
                    <a:pt x="2546" y="1223"/>
                  </a:lnTo>
                  <a:lnTo>
                    <a:pt x="2551" y="1250"/>
                  </a:lnTo>
                  <a:lnTo>
                    <a:pt x="2551" y="1278"/>
                  </a:lnTo>
                  <a:lnTo>
                    <a:pt x="2546" y="1304"/>
                  </a:lnTo>
                  <a:lnTo>
                    <a:pt x="2536" y="1331"/>
                  </a:lnTo>
                  <a:lnTo>
                    <a:pt x="2522" y="1356"/>
                  </a:lnTo>
                  <a:lnTo>
                    <a:pt x="2502" y="1378"/>
                  </a:lnTo>
                  <a:lnTo>
                    <a:pt x="2482" y="1395"/>
                  </a:lnTo>
                  <a:lnTo>
                    <a:pt x="2460" y="1409"/>
                  </a:lnTo>
                  <a:lnTo>
                    <a:pt x="2436" y="1418"/>
                  </a:lnTo>
                  <a:lnTo>
                    <a:pt x="2412" y="1423"/>
                  </a:lnTo>
                  <a:lnTo>
                    <a:pt x="2386" y="1425"/>
                  </a:lnTo>
                  <a:lnTo>
                    <a:pt x="2355" y="1422"/>
                  </a:lnTo>
                  <a:lnTo>
                    <a:pt x="2325" y="1413"/>
                  </a:lnTo>
                  <a:lnTo>
                    <a:pt x="2296" y="1399"/>
                  </a:lnTo>
                  <a:lnTo>
                    <a:pt x="2270" y="1378"/>
                  </a:lnTo>
                  <a:lnTo>
                    <a:pt x="2158" y="1268"/>
                  </a:lnTo>
                  <a:lnTo>
                    <a:pt x="2159" y="2215"/>
                  </a:lnTo>
                  <a:lnTo>
                    <a:pt x="1275" y="2213"/>
                  </a:lnTo>
                  <a:lnTo>
                    <a:pt x="391" y="2215"/>
                  </a:lnTo>
                  <a:lnTo>
                    <a:pt x="391" y="1268"/>
                  </a:lnTo>
                  <a:lnTo>
                    <a:pt x="279" y="1378"/>
                  </a:lnTo>
                  <a:lnTo>
                    <a:pt x="254" y="1399"/>
                  </a:lnTo>
                  <a:lnTo>
                    <a:pt x="225" y="1413"/>
                  </a:lnTo>
                  <a:lnTo>
                    <a:pt x="194" y="1423"/>
                  </a:lnTo>
                  <a:lnTo>
                    <a:pt x="163" y="1425"/>
                  </a:lnTo>
                  <a:lnTo>
                    <a:pt x="137" y="1423"/>
                  </a:lnTo>
                  <a:lnTo>
                    <a:pt x="113" y="1418"/>
                  </a:lnTo>
                  <a:lnTo>
                    <a:pt x="89" y="1409"/>
                  </a:lnTo>
                  <a:lnTo>
                    <a:pt x="67" y="1395"/>
                  </a:lnTo>
                  <a:lnTo>
                    <a:pt x="47" y="1378"/>
                  </a:lnTo>
                  <a:lnTo>
                    <a:pt x="27" y="1356"/>
                  </a:lnTo>
                  <a:lnTo>
                    <a:pt x="13" y="1331"/>
                  </a:lnTo>
                  <a:lnTo>
                    <a:pt x="4" y="1304"/>
                  </a:lnTo>
                  <a:lnTo>
                    <a:pt x="0" y="1278"/>
                  </a:lnTo>
                  <a:lnTo>
                    <a:pt x="0" y="1250"/>
                  </a:lnTo>
                  <a:lnTo>
                    <a:pt x="3" y="1223"/>
                  </a:lnTo>
                  <a:lnTo>
                    <a:pt x="13" y="1196"/>
                  </a:lnTo>
                  <a:lnTo>
                    <a:pt x="27" y="1172"/>
                  </a:lnTo>
                  <a:lnTo>
                    <a:pt x="47" y="1149"/>
                  </a:lnTo>
                  <a:lnTo>
                    <a:pt x="1160" y="47"/>
                  </a:lnTo>
                  <a:lnTo>
                    <a:pt x="1180" y="32"/>
                  </a:lnTo>
                  <a:lnTo>
                    <a:pt x="1201" y="18"/>
                  </a:lnTo>
                  <a:lnTo>
                    <a:pt x="1224" y="9"/>
                  </a:lnTo>
                  <a:lnTo>
                    <a:pt x="1249" y="2"/>
                  </a:lnTo>
                  <a:lnTo>
                    <a:pt x="1249" y="2"/>
                  </a:lnTo>
                  <a:lnTo>
                    <a:pt x="1273" y="0"/>
                  </a:lnTo>
                  <a:close/>
                </a:path>
              </a:pathLst>
            </a:custGeom>
            <a:grpFill/>
            <a:ln w="0">
              <a:noFill/>
              <a:prstDash val="solid"/>
              <a:round/>
              <a:headEnd/>
              <a:tailEnd/>
            </a:ln>
          </p:spPr>
          <p:txBody>
            <a:bodyPr/>
            <a:lstStyle/>
            <a:p>
              <a:pPr>
                <a:defRPr/>
              </a:pPr>
              <a:endParaRPr lang="en-US"/>
            </a:p>
          </p:txBody>
        </p:sp>
      </p:grpSp>
      <p:sp>
        <p:nvSpPr>
          <p:cNvPr id="9222" name="Freeform 31"/>
          <p:cNvSpPr>
            <a:spLocks noEditPoints="1"/>
          </p:cNvSpPr>
          <p:nvPr/>
        </p:nvSpPr>
        <p:spPr bwMode="auto">
          <a:xfrm>
            <a:off x="8931275" y="3048000"/>
            <a:ext cx="892175" cy="835025"/>
          </a:xfrm>
          <a:custGeom>
            <a:avLst/>
            <a:gdLst>
              <a:gd name="T0" fmla="*/ 2147483647 w 3968"/>
              <a:gd name="T1" fmla="*/ 2147483647 h 4464"/>
              <a:gd name="T2" fmla="*/ 2147483647 w 3968"/>
              <a:gd name="T3" fmla="*/ 2147483647 h 4464"/>
              <a:gd name="T4" fmla="*/ 2147483647 w 3968"/>
              <a:gd name="T5" fmla="*/ 2147483647 h 4464"/>
              <a:gd name="T6" fmla="*/ 2147483647 w 3968"/>
              <a:gd name="T7" fmla="*/ 2147483647 h 4464"/>
              <a:gd name="T8" fmla="*/ 2147483647 w 3968"/>
              <a:gd name="T9" fmla="*/ 2147483647 h 4464"/>
              <a:gd name="T10" fmla="*/ 2147483647 w 3968"/>
              <a:gd name="T11" fmla="*/ 2147483647 h 4464"/>
              <a:gd name="T12" fmla="*/ 2147483647 w 3968"/>
              <a:gd name="T13" fmla="*/ 2147483647 h 4464"/>
              <a:gd name="T14" fmla="*/ 2147483647 w 3968"/>
              <a:gd name="T15" fmla="*/ 2147483647 h 4464"/>
              <a:gd name="T16" fmla="*/ 2147483647 w 3968"/>
              <a:gd name="T17" fmla="*/ 2147483647 h 4464"/>
              <a:gd name="T18" fmla="*/ 2147483647 w 3968"/>
              <a:gd name="T19" fmla="*/ 2147483647 h 4464"/>
              <a:gd name="T20" fmla="*/ 2147483647 w 3968"/>
              <a:gd name="T21" fmla="*/ 2147483647 h 4464"/>
              <a:gd name="T22" fmla="*/ 2147483647 w 3968"/>
              <a:gd name="T23" fmla="*/ 2147483647 h 4464"/>
              <a:gd name="T24" fmla="*/ 2147483647 w 3968"/>
              <a:gd name="T25" fmla="*/ 2147483647 h 4464"/>
              <a:gd name="T26" fmla="*/ 2147483647 w 3968"/>
              <a:gd name="T27" fmla="*/ 2147483647 h 4464"/>
              <a:gd name="T28" fmla="*/ 2147483647 w 3968"/>
              <a:gd name="T29" fmla="*/ 2147483647 h 4464"/>
              <a:gd name="T30" fmla="*/ 2147483647 w 3968"/>
              <a:gd name="T31" fmla="*/ 2147483647 h 4464"/>
              <a:gd name="T32" fmla="*/ 2147483647 w 3968"/>
              <a:gd name="T33" fmla="*/ 2147483647 h 4464"/>
              <a:gd name="T34" fmla="*/ 2147483647 w 3968"/>
              <a:gd name="T35" fmla="*/ 2147483647 h 4464"/>
              <a:gd name="T36" fmla="*/ 2147483647 w 3968"/>
              <a:gd name="T37" fmla="*/ 2147483647 h 4464"/>
              <a:gd name="T38" fmla="*/ 2147483647 w 3968"/>
              <a:gd name="T39" fmla="*/ 2147483647 h 4464"/>
              <a:gd name="T40" fmla="*/ 2147483647 w 3968"/>
              <a:gd name="T41" fmla="*/ 2147483647 h 4464"/>
              <a:gd name="T42" fmla="*/ 2147483647 w 3968"/>
              <a:gd name="T43" fmla="*/ 2147483647 h 4464"/>
              <a:gd name="T44" fmla="*/ 2147483647 w 3968"/>
              <a:gd name="T45" fmla="*/ 2147483647 h 4464"/>
              <a:gd name="T46" fmla="*/ 2147483647 w 3968"/>
              <a:gd name="T47" fmla="*/ 2147483647 h 4464"/>
              <a:gd name="T48" fmla="*/ 2147483647 w 3968"/>
              <a:gd name="T49" fmla="*/ 2147483647 h 4464"/>
              <a:gd name="T50" fmla="*/ 2147483647 w 3968"/>
              <a:gd name="T51" fmla="*/ 2147483647 h 4464"/>
              <a:gd name="T52" fmla="*/ 2147483647 w 3968"/>
              <a:gd name="T53" fmla="*/ 2147483647 h 4464"/>
              <a:gd name="T54" fmla="*/ 2147483647 w 3968"/>
              <a:gd name="T55" fmla="*/ 2147483647 h 4464"/>
              <a:gd name="T56" fmla="*/ 2147483647 w 3968"/>
              <a:gd name="T57" fmla="*/ 2147483647 h 4464"/>
              <a:gd name="T58" fmla="*/ 2147483647 w 3968"/>
              <a:gd name="T59" fmla="*/ 2147483647 h 4464"/>
              <a:gd name="T60" fmla="*/ 2147483647 w 3968"/>
              <a:gd name="T61" fmla="*/ 2147483647 h 4464"/>
              <a:gd name="T62" fmla="*/ 2147483647 w 3968"/>
              <a:gd name="T63" fmla="*/ 2147483647 h 4464"/>
              <a:gd name="T64" fmla="*/ 2147483647 w 3968"/>
              <a:gd name="T65" fmla="*/ 2147483647 h 4464"/>
              <a:gd name="T66" fmla="*/ 2147483647 w 3968"/>
              <a:gd name="T67" fmla="*/ 2147483647 h 4464"/>
              <a:gd name="T68" fmla="*/ 2147483647 w 3968"/>
              <a:gd name="T69" fmla="*/ 2147483647 h 4464"/>
              <a:gd name="T70" fmla="*/ 2147483647 w 3968"/>
              <a:gd name="T71" fmla="*/ 2147483647 h 4464"/>
              <a:gd name="T72" fmla="*/ 2147483647 w 3968"/>
              <a:gd name="T73" fmla="*/ 2147483647 h 4464"/>
              <a:gd name="T74" fmla="*/ 2147483647 w 3968"/>
              <a:gd name="T75" fmla="*/ 2147483647 h 4464"/>
              <a:gd name="T76" fmla="*/ 2147483647 w 3968"/>
              <a:gd name="T77" fmla="*/ 2147483647 h 4464"/>
              <a:gd name="T78" fmla="*/ 2147483647 w 3968"/>
              <a:gd name="T79" fmla="*/ 2147483647 h 4464"/>
              <a:gd name="T80" fmla="*/ 2147483647 w 3968"/>
              <a:gd name="T81" fmla="*/ 2147483647 h 4464"/>
              <a:gd name="T82" fmla="*/ 2147483647 w 3968"/>
              <a:gd name="T83" fmla="*/ 2147483647 h 4464"/>
              <a:gd name="T84" fmla="*/ 2147483647 w 3968"/>
              <a:gd name="T85" fmla="*/ 2147483647 h 4464"/>
              <a:gd name="T86" fmla="*/ 2147483647 w 3968"/>
              <a:gd name="T87" fmla="*/ 2147483647 h 4464"/>
              <a:gd name="T88" fmla="*/ 2147483647 w 3968"/>
              <a:gd name="T89" fmla="*/ 2147483647 h 4464"/>
              <a:gd name="T90" fmla="*/ 2147483647 w 3968"/>
              <a:gd name="T91" fmla="*/ 2147483647 h 4464"/>
              <a:gd name="T92" fmla="*/ 2147483647 w 3968"/>
              <a:gd name="T93" fmla="*/ 2147483647 h 4464"/>
              <a:gd name="T94" fmla="*/ 2147483647 w 3968"/>
              <a:gd name="T95" fmla="*/ 2147483647 h 4464"/>
              <a:gd name="T96" fmla="*/ 2147483647 w 3968"/>
              <a:gd name="T97" fmla="*/ 2147483647 h 4464"/>
              <a:gd name="T98" fmla="*/ 2147483647 w 3968"/>
              <a:gd name="T99" fmla="*/ 2147483647 h 4464"/>
              <a:gd name="T100" fmla="*/ 2147483647 w 3968"/>
              <a:gd name="T101" fmla="*/ 0 h 4464"/>
              <a:gd name="T102" fmla="*/ 2147483647 w 3968"/>
              <a:gd name="T103" fmla="*/ 2147483647 h 4464"/>
              <a:gd name="T104" fmla="*/ 2147483647 w 3968"/>
              <a:gd name="T105" fmla="*/ 2147483647 h 4464"/>
              <a:gd name="T106" fmla="*/ 2147483647 w 3968"/>
              <a:gd name="T107" fmla="*/ 2147483647 h 4464"/>
              <a:gd name="T108" fmla="*/ 2147483647 w 3968"/>
              <a:gd name="T109" fmla="*/ 2147483647 h 4464"/>
              <a:gd name="T110" fmla="*/ 2147483647 w 3968"/>
              <a:gd name="T111" fmla="*/ 2147483647 h 4464"/>
              <a:gd name="T112" fmla="*/ 2147483647 w 3968"/>
              <a:gd name="T113" fmla="*/ 2147483647 h 4464"/>
              <a:gd name="T114" fmla="*/ 2147483647 w 3968"/>
              <a:gd name="T115" fmla="*/ 2147483647 h 446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68" h="4464">
                <a:moveTo>
                  <a:pt x="2877" y="3201"/>
                </a:moveTo>
                <a:lnTo>
                  <a:pt x="2924" y="3203"/>
                </a:lnTo>
                <a:lnTo>
                  <a:pt x="2969" y="3215"/>
                </a:lnTo>
                <a:lnTo>
                  <a:pt x="3012" y="3233"/>
                </a:lnTo>
                <a:lnTo>
                  <a:pt x="3051" y="3256"/>
                </a:lnTo>
                <a:lnTo>
                  <a:pt x="3084" y="3284"/>
                </a:lnTo>
                <a:lnTo>
                  <a:pt x="3114" y="3318"/>
                </a:lnTo>
                <a:lnTo>
                  <a:pt x="3138" y="3356"/>
                </a:lnTo>
                <a:lnTo>
                  <a:pt x="3156" y="3398"/>
                </a:lnTo>
                <a:lnTo>
                  <a:pt x="3167" y="3443"/>
                </a:lnTo>
                <a:lnTo>
                  <a:pt x="3171" y="3489"/>
                </a:lnTo>
                <a:lnTo>
                  <a:pt x="3171" y="4019"/>
                </a:lnTo>
                <a:lnTo>
                  <a:pt x="2867" y="4019"/>
                </a:lnTo>
                <a:lnTo>
                  <a:pt x="2867" y="3471"/>
                </a:lnTo>
                <a:lnTo>
                  <a:pt x="2863" y="3416"/>
                </a:lnTo>
                <a:lnTo>
                  <a:pt x="2853" y="3362"/>
                </a:lnTo>
                <a:lnTo>
                  <a:pt x="2838" y="3310"/>
                </a:lnTo>
                <a:lnTo>
                  <a:pt x="2817" y="3260"/>
                </a:lnTo>
                <a:lnTo>
                  <a:pt x="2792" y="3213"/>
                </a:lnTo>
                <a:lnTo>
                  <a:pt x="2834" y="3203"/>
                </a:lnTo>
                <a:lnTo>
                  <a:pt x="2877" y="3201"/>
                </a:lnTo>
                <a:close/>
                <a:moveTo>
                  <a:pt x="296" y="3201"/>
                </a:moveTo>
                <a:lnTo>
                  <a:pt x="338" y="3203"/>
                </a:lnTo>
                <a:lnTo>
                  <a:pt x="379" y="3213"/>
                </a:lnTo>
                <a:lnTo>
                  <a:pt x="354" y="3260"/>
                </a:lnTo>
                <a:lnTo>
                  <a:pt x="333" y="3310"/>
                </a:lnTo>
                <a:lnTo>
                  <a:pt x="318" y="3362"/>
                </a:lnTo>
                <a:lnTo>
                  <a:pt x="308" y="3416"/>
                </a:lnTo>
                <a:lnTo>
                  <a:pt x="305" y="3471"/>
                </a:lnTo>
                <a:lnTo>
                  <a:pt x="305" y="4019"/>
                </a:lnTo>
                <a:lnTo>
                  <a:pt x="0" y="4019"/>
                </a:lnTo>
                <a:lnTo>
                  <a:pt x="0" y="3489"/>
                </a:lnTo>
                <a:lnTo>
                  <a:pt x="4" y="3443"/>
                </a:lnTo>
                <a:lnTo>
                  <a:pt x="15" y="3398"/>
                </a:lnTo>
                <a:lnTo>
                  <a:pt x="33" y="3356"/>
                </a:lnTo>
                <a:lnTo>
                  <a:pt x="58" y="3318"/>
                </a:lnTo>
                <a:lnTo>
                  <a:pt x="87" y="3284"/>
                </a:lnTo>
                <a:lnTo>
                  <a:pt x="121" y="3256"/>
                </a:lnTo>
                <a:lnTo>
                  <a:pt x="160" y="3232"/>
                </a:lnTo>
                <a:lnTo>
                  <a:pt x="203" y="3214"/>
                </a:lnTo>
                <a:lnTo>
                  <a:pt x="249" y="3203"/>
                </a:lnTo>
                <a:lnTo>
                  <a:pt x="296" y="3201"/>
                </a:lnTo>
                <a:close/>
                <a:moveTo>
                  <a:pt x="2341" y="3053"/>
                </a:moveTo>
                <a:lnTo>
                  <a:pt x="2399" y="3057"/>
                </a:lnTo>
                <a:lnTo>
                  <a:pt x="2455" y="3068"/>
                </a:lnTo>
                <a:lnTo>
                  <a:pt x="2507" y="3086"/>
                </a:lnTo>
                <a:lnTo>
                  <a:pt x="2557" y="3110"/>
                </a:lnTo>
                <a:lnTo>
                  <a:pt x="2603" y="3140"/>
                </a:lnTo>
                <a:lnTo>
                  <a:pt x="2643" y="3176"/>
                </a:lnTo>
                <a:lnTo>
                  <a:pt x="2679" y="3215"/>
                </a:lnTo>
                <a:lnTo>
                  <a:pt x="2709" y="3260"/>
                </a:lnTo>
                <a:lnTo>
                  <a:pt x="2734" y="3309"/>
                </a:lnTo>
                <a:lnTo>
                  <a:pt x="2753" y="3360"/>
                </a:lnTo>
                <a:lnTo>
                  <a:pt x="2765" y="3414"/>
                </a:lnTo>
                <a:lnTo>
                  <a:pt x="2769" y="3471"/>
                </a:lnTo>
                <a:lnTo>
                  <a:pt x="2769" y="4223"/>
                </a:lnTo>
                <a:lnTo>
                  <a:pt x="2303" y="4223"/>
                </a:lnTo>
                <a:lnTo>
                  <a:pt x="2303" y="3389"/>
                </a:lnTo>
                <a:lnTo>
                  <a:pt x="2298" y="3321"/>
                </a:lnTo>
                <a:lnTo>
                  <a:pt x="2287" y="3255"/>
                </a:lnTo>
                <a:lnTo>
                  <a:pt x="2271" y="3192"/>
                </a:lnTo>
                <a:lnTo>
                  <a:pt x="2249" y="3130"/>
                </a:lnTo>
                <a:lnTo>
                  <a:pt x="2222" y="3072"/>
                </a:lnTo>
                <a:lnTo>
                  <a:pt x="2260" y="3063"/>
                </a:lnTo>
                <a:lnTo>
                  <a:pt x="2300" y="3056"/>
                </a:lnTo>
                <a:lnTo>
                  <a:pt x="2341" y="3053"/>
                </a:lnTo>
                <a:close/>
                <a:moveTo>
                  <a:pt x="830" y="3053"/>
                </a:moveTo>
                <a:lnTo>
                  <a:pt x="871" y="3056"/>
                </a:lnTo>
                <a:lnTo>
                  <a:pt x="911" y="3063"/>
                </a:lnTo>
                <a:lnTo>
                  <a:pt x="950" y="3073"/>
                </a:lnTo>
                <a:lnTo>
                  <a:pt x="922" y="3132"/>
                </a:lnTo>
                <a:lnTo>
                  <a:pt x="899" y="3192"/>
                </a:lnTo>
                <a:lnTo>
                  <a:pt x="882" y="3256"/>
                </a:lnTo>
                <a:lnTo>
                  <a:pt x="871" y="3321"/>
                </a:lnTo>
                <a:lnTo>
                  <a:pt x="868" y="3389"/>
                </a:lnTo>
                <a:lnTo>
                  <a:pt x="868" y="4223"/>
                </a:lnTo>
                <a:lnTo>
                  <a:pt x="403" y="4223"/>
                </a:lnTo>
                <a:lnTo>
                  <a:pt x="403" y="3471"/>
                </a:lnTo>
                <a:lnTo>
                  <a:pt x="408" y="3414"/>
                </a:lnTo>
                <a:lnTo>
                  <a:pt x="419" y="3360"/>
                </a:lnTo>
                <a:lnTo>
                  <a:pt x="437" y="3309"/>
                </a:lnTo>
                <a:lnTo>
                  <a:pt x="462" y="3260"/>
                </a:lnTo>
                <a:lnTo>
                  <a:pt x="492" y="3215"/>
                </a:lnTo>
                <a:lnTo>
                  <a:pt x="528" y="3176"/>
                </a:lnTo>
                <a:lnTo>
                  <a:pt x="568" y="3140"/>
                </a:lnTo>
                <a:lnTo>
                  <a:pt x="614" y="3110"/>
                </a:lnTo>
                <a:lnTo>
                  <a:pt x="664" y="3086"/>
                </a:lnTo>
                <a:lnTo>
                  <a:pt x="716" y="3068"/>
                </a:lnTo>
                <a:lnTo>
                  <a:pt x="771" y="3057"/>
                </a:lnTo>
                <a:lnTo>
                  <a:pt x="830" y="3053"/>
                </a:lnTo>
                <a:close/>
                <a:moveTo>
                  <a:pt x="1586" y="2783"/>
                </a:moveTo>
                <a:lnTo>
                  <a:pt x="1658" y="2787"/>
                </a:lnTo>
                <a:lnTo>
                  <a:pt x="1727" y="2799"/>
                </a:lnTo>
                <a:lnTo>
                  <a:pt x="1795" y="2818"/>
                </a:lnTo>
                <a:lnTo>
                  <a:pt x="1859" y="2845"/>
                </a:lnTo>
                <a:lnTo>
                  <a:pt x="1918" y="2877"/>
                </a:lnTo>
                <a:lnTo>
                  <a:pt x="1973" y="2916"/>
                </a:lnTo>
                <a:lnTo>
                  <a:pt x="2023" y="2960"/>
                </a:lnTo>
                <a:lnTo>
                  <a:pt x="2069" y="3010"/>
                </a:lnTo>
                <a:lnTo>
                  <a:pt x="2109" y="3064"/>
                </a:lnTo>
                <a:lnTo>
                  <a:pt x="2142" y="3122"/>
                </a:lnTo>
                <a:lnTo>
                  <a:pt x="2170" y="3184"/>
                </a:lnTo>
                <a:lnTo>
                  <a:pt x="2189" y="3249"/>
                </a:lnTo>
                <a:lnTo>
                  <a:pt x="2202" y="3318"/>
                </a:lnTo>
                <a:lnTo>
                  <a:pt x="2206" y="3389"/>
                </a:lnTo>
                <a:lnTo>
                  <a:pt x="2206" y="4464"/>
                </a:lnTo>
                <a:lnTo>
                  <a:pt x="966" y="4464"/>
                </a:lnTo>
                <a:lnTo>
                  <a:pt x="966" y="3389"/>
                </a:lnTo>
                <a:lnTo>
                  <a:pt x="971" y="3318"/>
                </a:lnTo>
                <a:lnTo>
                  <a:pt x="983" y="3249"/>
                </a:lnTo>
                <a:lnTo>
                  <a:pt x="1002" y="3184"/>
                </a:lnTo>
                <a:lnTo>
                  <a:pt x="1029" y="3122"/>
                </a:lnTo>
                <a:lnTo>
                  <a:pt x="1063" y="3064"/>
                </a:lnTo>
                <a:lnTo>
                  <a:pt x="1102" y="3010"/>
                </a:lnTo>
                <a:lnTo>
                  <a:pt x="1148" y="2960"/>
                </a:lnTo>
                <a:lnTo>
                  <a:pt x="1199" y="2916"/>
                </a:lnTo>
                <a:lnTo>
                  <a:pt x="1254" y="2877"/>
                </a:lnTo>
                <a:lnTo>
                  <a:pt x="1314" y="2845"/>
                </a:lnTo>
                <a:lnTo>
                  <a:pt x="1377" y="2818"/>
                </a:lnTo>
                <a:lnTo>
                  <a:pt x="1444" y="2799"/>
                </a:lnTo>
                <a:lnTo>
                  <a:pt x="1514" y="2787"/>
                </a:lnTo>
                <a:lnTo>
                  <a:pt x="1586" y="2783"/>
                </a:lnTo>
                <a:close/>
                <a:moveTo>
                  <a:pt x="2877" y="2750"/>
                </a:moveTo>
                <a:lnTo>
                  <a:pt x="2913" y="2753"/>
                </a:lnTo>
                <a:lnTo>
                  <a:pt x="2946" y="2764"/>
                </a:lnTo>
                <a:lnTo>
                  <a:pt x="2976" y="2780"/>
                </a:lnTo>
                <a:lnTo>
                  <a:pt x="3002" y="2801"/>
                </a:lnTo>
                <a:lnTo>
                  <a:pt x="3025" y="2827"/>
                </a:lnTo>
                <a:lnTo>
                  <a:pt x="3041" y="2857"/>
                </a:lnTo>
                <a:lnTo>
                  <a:pt x="3051" y="2889"/>
                </a:lnTo>
                <a:lnTo>
                  <a:pt x="3055" y="2925"/>
                </a:lnTo>
                <a:lnTo>
                  <a:pt x="3051" y="2960"/>
                </a:lnTo>
                <a:lnTo>
                  <a:pt x="3041" y="2994"/>
                </a:lnTo>
                <a:lnTo>
                  <a:pt x="3025" y="3023"/>
                </a:lnTo>
                <a:lnTo>
                  <a:pt x="3002" y="3049"/>
                </a:lnTo>
                <a:lnTo>
                  <a:pt x="2976" y="3071"/>
                </a:lnTo>
                <a:lnTo>
                  <a:pt x="2946" y="3087"/>
                </a:lnTo>
                <a:lnTo>
                  <a:pt x="2913" y="3098"/>
                </a:lnTo>
                <a:lnTo>
                  <a:pt x="2877" y="3100"/>
                </a:lnTo>
                <a:lnTo>
                  <a:pt x="2841" y="3098"/>
                </a:lnTo>
                <a:lnTo>
                  <a:pt x="2806" y="3087"/>
                </a:lnTo>
                <a:lnTo>
                  <a:pt x="2776" y="3071"/>
                </a:lnTo>
                <a:lnTo>
                  <a:pt x="2749" y="3049"/>
                </a:lnTo>
                <a:lnTo>
                  <a:pt x="2727" y="3023"/>
                </a:lnTo>
                <a:lnTo>
                  <a:pt x="2711" y="2994"/>
                </a:lnTo>
                <a:lnTo>
                  <a:pt x="2700" y="2960"/>
                </a:lnTo>
                <a:lnTo>
                  <a:pt x="2695" y="2925"/>
                </a:lnTo>
                <a:lnTo>
                  <a:pt x="2700" y="2889"/>
                </a:lnTo>
                <a:lnTo>
                  <a:pt x="2711" y="2857"/>
                </a:lnTo>
                <a:lnTo>
                  <a:pt x="2727" y="2827"/>
                </a:lnTo>
                <a:lnTo>
                  <a:pt x="2749" y="2801"/>
                </a:lnTo>
                <a:lnTo>
                  <a:pt x="2776" y="2780"/>
                </a:lnTo>
                <a:lnTo>
                  <a:pt x="2806" y="2764"/>
                </a:lnTo>
                <a:lnTo>
                  <a:pt x="2841" y="2753"/>
                </a:lnTo>
                <a:lnTo>
                  <a:pt x="2877" y="2750"/>
                </a:lnTo>
                <a:close/>
                <a:moveTo>
                  <a:pt x="296" y="2750"/>
                </a:moveTo>
                <a:lnTo>
                  <a:pt x="332" y="2753"/>
                </a:lnTo>
                <a:lnTo>
                  <a:pt x="365" y="2764"/>
                </a:lnTo>
                <a:lnTo>
                  <a:pt x="395" y="2780"/>
                </a:lnTo>
                <a:lnTo>
                  <a:pt x="421" y="2801"/>
                </a:lnTo>
                <a:lnTo>
                  <a:pt x="444" y="2827"/>
                </a:lnTo>
                <a:lnTo>
                  <a:pt x="460" y="2857"/>
                </a:lnTo>
                <a:lnTo>
                  <a:pt x="471" y="2889"/>
                </a:lnTo>
                <a:lnTo>
                  <a:pt x="474" y="2925"/>
                </a:lnTo>
                <a:lnTo>
                  <a:pt x="471" y="2960"/>
                </a:lnTo>
                <a:lnTo>
                  <a:pt x="460" y="2994"/>
                </a:lnTo>
                <a:lnTo>
                  <a:pt x="444" y="3023"/>
                </a:lnTo>
                <a:lnTo>
                  <a:pt x="421" y="3049"/>
                </a:lnTo>
                <a:lnTo>
                  <a:pt x="395" y="3071"/>
                </a:lnTo>
                <a:lnTo>
                  <a:pt x="365" y="3087"/>
                </a:lnTo>
                <a:lnTo>
                  <a:pt x="332" y="3098"/>
                </a:lnTo>
                <a:lnTo>
                  <a:pt x="296" y="3100"/>
                </a:lnTo>
                <a:lnTo>
                  <a:pt x="260" y="3098"/>
                </a:lnTo>
                <a:lnTo>
                  <a:pt x="226" y="3087"/>
                </a:lnTo>
                <a:lnTo>
                  <a:pt x="196" y="3071"/>
                </a:lnTo>
                <a:lnTo>
                  <a:pt x="168" y="3049"/>
                </a:lnTo>
                <a:lnTo>
                  <a:pt x="148" y="3023"/>
                </a:lnTo>
                <a:lnTo>
                  <a:pt x="131" y="2994"/>
                </a:lnTo>
                <a:lnTo>
                  <a:pt x="120" y="2960"/>
                </a:lnTo>
                <a:lnTo>
                  <a:pt x="116" y="2925"/>
                </a:lnTo>
                <a:lnTo>
                  <a:pt x="120" y="2889"/>
                </a:lnTo>
                <a:lnTo>
                  <a:pt x="131" y="2857"/>
                </a:lnTo>
                <a:lnTo>
                  <a:pt x="148" y="2827"/>
                </a:lnTo>
                <a:lnTo>
                  <a:pt x="168" y="2801"/>
                </a:lnTo>
                <a:lnTo>
                  <a:pt x="196" y="2780"/>
                </a:lnTo>
                <a:lnTo>
                  <a:pt x="226" y="2764"/>
                </a:lnTo>
                <a:lnTo>
                  <a:pt x="260" y="2753"/>
                </a:lnTo>
                <a:lnTo>
                  <a:pt x="296" y="2750"/>
                </a:lnTo>
                <a:close/>
                <a:moveTo>
                  <a:pt x="2341" y="2429"/>
                </a:moveTo>
                <a:lnTo>
                  <a:pt x="2390" y="2434"/>
                </a:lnTo>
                <a:lnTo>
                  <a:pt x="2435" y="2446"/>
                </a:lnTo>
                <a:lnTo>
                  <a:pt x="2477" y="2466"/>
                </a:lnTo>
                <a:lnTo>
                  <a:pt x="2514" y="2492"/>
                </a:lnTo>
                <a:lnTo>
                  <a:pt x="2546" y="2523"/>
                </a:lnTo>
                <a:lnTo>
                  <a:pt x="2572" y="2559"/>
                </a:lnTo>
                <a:lnTo>
                  <a:pt x="2593" y="2600"/>
                </a:lnTo>
                <a:lnTo>
                  <a:pt x="2605" y="2645"/>
                </a:lnTo>
                <a:lnTo>
                  <a:pt x="2610" y="2691"/>
                </a:lnTo>
                <a:lnTo>
                  <a:pt x="2605" y="2738"/>
                </a:lnTo>
                <a:lnTo>
                  <a:pt x="2593" y="2783"/>
                </a:lnTo>
                <a:lnTo>
                  <a:pt x="2572" y="2823"/>
                </a:lnTo>
                <a:lnTo>
                  <a:pt x="2546" y="2860"/>
                </a:lnTo>
                <a:lnTo>
                  <a:pt x="2514" y="2891"/>
                </a:lnTo>
                <a:lnTo>
                  <a:pt x="2477" y="2916"/>
                </a:lnTo>
                <a:lnTo>
                  <a:pt x="2435" y="2937"/>
                </a:lnTo>
                <a:lnTo>
                  <a:pt x="2390" y="2949"/>
                </a:lnTo>
                <a:lnTo>
                  <a:pt x="2341" y="2953"/>
                </a:lnTo>
                <a:lnTo>
                  <a:pt x="2294" y="2949"/>
                </a:lnTo>
                <a:lnTo>
                  <a:pt x="2249" y="2937"/>
                </a:lnTo>
                <a:lnTo>
                  <a:pt x="2207" y="2916"/>
                </a:lnTo>
                <a:lnTo>
                  <a:pt x="2170" y="2891"/>
                </a:lnTo>
                <a:lnTo>
                  <a:pt x="2138" y="2860"/>
                </a:lnTo>
                <a:lnTo>
                  <a:pt x="2112" y="2823"/>
                </a:lnTo>
                <a:lnTo>
                  <a:pt x="2091" y="2783"/>
                </a:lnTo>
                <a:lnTo>
                  <a:pt x="2078" y="2738"/>
                </a:lnTo>
                <a:lnTo>
                  <a:pt x="2074" y="2691"/>
                </a:lnTo>
                <a:lnTo>
                  <a:pt x="2078" y="2645"/>
                </a:lnTo>
                <a:lnTo>
                  <a:pt x="2091" y="2600"/>
                </a:lnTo>
                <a:lnTo>
                  <a:pt x="2112" y="2559"/>
                </a:lnTo>
                <a:lnTo>
                  <a:pt x="2138" y="2523"/>
                </a:lnTo>
                <a:lnTo>
                  <a:pt x="2170" y="2492"/>
                </a:lnTo>
                <a:lnTo>
                  <a:pt x="2207" y="2466"/>
                </a:lnTo>
                <a:lnTo>
                  <a:pt x="2249" y="2446"/>
                </a:lnTo>
                <a:lnTo>
                  <a:pt x="2294" y="2434"/>
                </a:lnTo>
                <a:lnTo>
                  <a:pt x="2341" y="2429"/>
                </a:lnTo>
                <a:close/>
                <a:moveTo>
                  <a:pt x="830" y="2429"/>
                </a:moveTo>
                <a:lnTo>
                  <a:pt x="878" y="2434"/>
                </a:lnTo>
                <a:lnTo>
                  <a:pt x="922" y="2446"/>
                </a:lnTo>
                <a:lnTo>
                  <a:pt x="964" y="2466"/>
                </a:lnTo>
                <a:lnTo>
                  <a:pt x="1001" y="2492"/>
                </a:lnTo>
                <a:lnTo>
                  <a:pt x="1034" y="2523"/>
                </a:lnTo>
                <a:lnTo>
                  <a:pt x="1060" y="2559"/>
                </a:lnTo>
                <a:lnTo>
                  <a:pt x="1080" y="2600"/>
                </a:lnTo>
                <a:lnTo>
                  <a:pt x="1092" y="2645"/>
                </a:lnTo>
                <a:lnTo>
                  <a:pt x="1096" y="2691"/>
                </a:lnTo>
                <a:lnTo>
                  <a:pt x="1092" y="2738"/>
                </a:lnTo>
                <a:lnTo>
                  <a:pt x="1080" y="2783"/>
                </a:lnTo>
                <a:lnTo>
                  <a:pt x="1060" y="2823"/>
                </a:lnTo>
                <a:lnTo>
                  <a:pt x="1034" y="2860"/>
                </a:lnTo>
                <a:lnTo>
                  <a:pt x="1001" y="2891"/>
                </a:lnTo>
                <a:lnTo>
                  <a:pt x="964" y="2916"/>
                </a:lnTo>
                <a:lnTo>
                  <a:pt x="922" y="2937"/>
                </a:lnTo>
                <a:lnTo>
                  <a:pt x="878" y="2949"/>
                </a:lnTo>
                <a:lnTo>
                  <a:pt x="830" y="2953"/>
                </a:lnTo>
                <a:lnTo>
                  <a:pt x="781" y="2949"/>
                </a:lnTo>
                <a:lnTo>
                  <a:pt x="737" y="2937"/>
                </a:lnTo>
                <a:lnTo>
                  <a:pt x="695" y="2916"/>
                </a:lnTo>
                <a:lnTo>
                  <a:pt x="658" y="2891"/>
                </a:lnTo>
                <a:lnTo>
                  <a:pt x="625" y="2860"/>
                </a:lnTo>
                <a:lnTo>
                  <a:pt x="599" y="2823"/>
                </a:lnTo>
                <a:lnTo>
                  <a:pt x="579" y="2783"/>
                </a:lnTo>
                <a:lnTo>
                  <a:pt x="567" y="2738"/>
                </a:lnTo>
                <a:lnTo>
                  <a:pt x="563" y="2691"/>
                </a:lnTo>
                <a:lnTo>
                  <a:pt x="567" y="2645"/>
                </a:lnTo>
                <a:lnTo>
                  <a:pt x="579" y="2600"/>
                </a:lnTo>
                <a:lnTo>
                  <a:pt x="599" y="2559"/>
                </a:lnTo>
                <a:lnTo>
                  <a:pt x="625" y="2523"/>
                </a:lnTo>
                <a:lnTo>
                  <a:pt x="658" y="2492"/>
                </a:lnTo>
                <a:lnTo>
                  <a:pt x="695" y="2466"/>
                </a:lnTo>
                <a:lnTo>
                  <a:pt x="737" y="2446"/>
                </a:lnTo>
                <a:lnTo>
                  <a:pt x="781" y="2434"/>
                </a:lnTo>
                <a:lnTo>
                  <a:pt x="830" y="2429"/>
                </a:lnTo>
                <a:close/>
                <a:moveTo>
                  <a:pt x="1586" y="1907"/>
                </a:moveTo>
                <a:lnTo>
                  <a:pt x="1644" y="1913"/>
                </a:lnTo>
                <a:lnTo>
                  <a:pt x="1699" y="1925"/>
                </a:lnTo>
                <a:lnTo>
                  <a:pt x="1752" y="1944"/>
                </a:lnTo>
                <a:lnTo>
                  <a:pt x="1800" y="1970"/>
                </a:lnTo>
                <a:lnTo>
                  <a:pt x="1845" y="2003"/>
                </a:lnTo>
                <a:lnTo>
                  <a:pt x="1883" y="2041"/>
                </a:lnTo>
                <a:lnTo>
                  <a:pt x="1917" y="2085"/>
                </a:lnTo>
                <a:lnTo>
                  <a:pt x="1944" y="2132"/>
                </a:lnTo>
                <a:lnTo>
                  <a:pt x="1964" y="2183"/>
                </a:lnTo>
                <a:lnTo>
                  <a:pt x="1976" y="2237"/>
                </a:lnTo>
                <a:lnTo>
                  <a:pt x="1980" y="2294"/>
                </a:lnTo>
                <a:lnTo>
                  <a:pt x="1976" y="2351"/>
                </a:lnTo>
                <a:lnTo>
                  <a:pt x="1964" y="2405"/>
                </a:lnTo>
                <a:lnTo>
                  <a:pt x="1944" y="2457"/>
                </a:lnTo>
                <a:lnTo>
                  <a:pt x="1917" y="2504"/>
                </a:lnTo>
                <a:lnTo>
                  <a:pt x="1883" y="2547"/>
                </a:lnTo>
                <a:lnTo>
                  <a:pt x="1845" y="2585"/>
                </a:lnTo>
                <a:lnTo>
                  <a:pt x="1800" y="2619"/>
                </a:lnTo>
                <a:lnTo>
                  <a:pt x="1752" y="2645"/>
                </a:lnTo>
                <a:lnTo>
                  <a:pt x="1699" y="2665"/>
                </a:lnTo>
                <a:lnTo>
                  <a:pt x="1644" y="2677"/>
                </a:lnTo>
                <a:lnTo>
                  <a:pt x="1586" y="2681"/>
                </a:lnTo>
                <a:lnTo>
                  <a:pt x="1527" y="2677"/>
                </a:lnTo>
                <a:lnTo>
                  <a:pt x="1471" y="2665"/>
                </a:lnTo>
                <a:lnTo>
                  <a:pt x="1419" y="2645"/>
                </a:lnTo>
                <a:lnTo>
                  <a:pt x="1370" y="2619"/>
                </a:lnTo>
                <a:lnTo>
                  <a:pt x="1326" y="2585"/>
                </a:lnTo>
                <a:lnTo>
                  <a:pt x="1287" y="2547"/>
                </a:lnTo>
                <a:lnTo>
                  <a:pt x="1254" y="2504"/>
                </a:lnTo>
                <a:lnTo>
                  <a:pt x="1228" y="2457"/>
                </a:lnTo>
                <a:lnTo>
                  <a:pt x="1207" y="2405"/>
                </a:lnTo>
                <a:lnTo>
                  <a:pt x="1195" y="2351"/>
                </a:lnTo>
                <a:lnTo>
                  <a:pt x="1191" y="2294"/>
                </a:lnTo>
                <a:lnTo>
                  <a:pt x="1195" y="2237"/>
                </a:lnTo>
                <a:lnTo>
                  <a:pt x="1207" y="2183"/>
                </a:lnTo>
                <a:lnTo>
                  <a:pt x="1228" y="2132"/>
                </a:lnTo>
                <a:lnTo>
                  <a:pt x="1254" y="2085"/>
                </a:lnTo>
                <a:lnTo>
                  <a:pt x="1287" y="2041"/>
                </a:lnTo>
                <a:lnTo>
                  <a:pt x="1326" y="2003"/>
                </a:lnTo>
                <a:lnTo>
                  <a:pt x="1370" y="1970"/>
                </a:lnTo>
                <a:lnTo>
                  <a:pt x="1419" y="1944"/>
                </a:lnTo>
                <a:lnTo>
                  <a:pt x="1471" y="1925"/>
                </a:lnTo>
                <a:lnTo>
                  <a:pt x="1527" y="1913"/>
                </a:lnTo>
                <a:lnTo>
                  <a:pt x="1586" y="1907"/>
                </a:lnTo>
                <a:close/>
                <a:moveTo>
                  <a:pt x="1955" y="158"/>
                </a:moveTo>
                <a:lnTo>
                  <a:pt x="1908" y="162"/>
                </a:lnTo>
                <a:lnTo>
                  <a:pt x="1864" y="173"/>
                </a:lnTo>
                <a:lnTo>
                  <a:pt x="1823" y="189"/>
                </a:lnTo>
                <a:lnTo>
                  <a:pt x="1785" y="212"/>
                </a:lnTo>
                <a:lnTo>
                  <a:pt x="1751" y="241"/>
                </a:lnTo>
                <a:lnTo>
                  <a:pt x="1722" y="275"/>
                </a:lnTo>
                <a:lnTo>
                  <a:pt x="1698" y="311"/>
                </a:lnTo>
                <a:lnTo>
                  <a:pt x="1680" y="352"/>
                </a:lnTo>
                <a:lnTo>
                  <a:pt x="1669" y="395"/>
                </a:lnTo>
                <a:lnTo>
                  <a:pt x="1666" y="441"/>
                </a:lnTo>
                <a:lnTo>
                  <a:pt x="1666" y="1163"/>
                </a:lnTo>
                <a:lnTo>
                  <a:pt x="1669" y="1209"/>
                </a:lnTo>
                <a:lnTo>
                  <a:pt x="1680" y="1253"/>
                </a:lnTo>
                <a:lnTo>
                  <a:pt x="1698" y="1293"/>
                </a:lnTo>
                <a:lnTo>
                  <a:pt x="1722" y="1331"/>
                </a:lnTo>
                <a:lnTo>
                  <a:pt x="1751" y="1364"/>
                </a:lnTo>
                <a:lnTo>
                  <a:pt x="1785" y="1392"/>
                </a:lnTo>
                <a:lnTo>
                  <a:pt x="1823" y="1415"/>
                </a:lnTo>
                <a:lnTo>
                  <a:pt x="1864" y="1433"/>
                </a:lnTo>
                <a:lnTo>
                  <a:pt x="1908" y="1443"/>
                </a:lnTo>
                <a:lnTo>
                  <a:pt x="1955" y="1447"/>
                </a:lnTo>
                <a:lnTo>
                  <a:pt x="2278" y="1447"/>
                </a:lnTo>
                <a:lnTo>
                  <a:pt x="2278" y="1800"/>
                </a:lnTo>
                <a:lnTo>
                  <a:pt x="2639" y="1447"/>
                </a:lnTo>
                <a:lnTo>
                  <a:pt x="3517" y="1447"/>
                </a:lnTo>
                <a:lnTo>
                  <a:pt x="3564" y="1443"/>
                </a:lnTo>
                <a:lnTo>
                  <a:pt x="3608" y="1433"/>
                </a:lnTo>
                <a:lnTo>
                  <a:pt x="3650" y="1415"/>
                </a:lnTo>
                <a:lnTo>
                  <a:pt x="3687" y="1392"/>
                </a:lnTo>
                <a:lnTo>
                  <a:pt x="3720" y="1364"/>
                </a:lnTo>
                <a:lnTo>
                  <a:pt x="3749" y="1331"/>
                </a:lnTo>
                <a:lnTo>
                  <a:pt x="3773" y="1293"/>
                </a:lnTo>
                <a:lnTo>
                  <a:pt x="3791" y="1253"/>
                </a:lnTo>
                <a:lnTo>
                  <a:pt x="3802" y="1209"/>
                </a:lnTo>
                <a:lnTo>
                  <a:pt x="3806" y="1163"/>
                </a:lnTo>
                <a:lnTo>
                  <a:pt x="3806" y="441"/>
                </a:lnTo>
                <a:lnTo>
                  <a:pt x="3802" y="395"/>
                </a:lnTo>
                <a:lnTo>
                  <a:pt x="3791" y="352"/>
                </a:lnTo>
                <a:lnTo>
                  <a:pt x="3773" y="311"/>
                </a:lnTo>
                <a:lnTo>
                  <a:pt x="3749" y="275"/>
                </a:lnTo>
                <a:lnTo>
                  <a:pt x="3720" y="241"/>
                </a:lnTo>
                <a:lnTo>
                  <a:pt x="3687" y="212"/>
                </a:lnTo>
                <a:lnTo>
                  <a:pt x="3650" y="189"/>
                </a:lnTo>
                <a:lnTo>
                  <a:pt x="3608" y="173"/>
                </a:lnTo>
                <a:lnTo>
                  <a:pt x="3564" y="162"/>
                </a:lnTo>
                <a:lnTo>
                  <a:pt x="3517" y="158"/>
                </a:lnTo>
                <a:lnTo>
                  <a:pt x="1955" y="158"/>
                </a:lnTo>
                <a:close/>
                <a:moveTo>
                  <a:pt x="1955" y="0"/>
                </a:moveTo>
                <a:lnTo>
                  <a:pt x="3517" y="0"/>
                </a:lnTo>
                <a:lnTo>
                  <a:pt x="3578" y="4"/>
                </a:lnTo>
                <a:lnTo>
                  <a:pt x="3637" y="16"/>
                </a:lnTo>
                <a:lnTo>
                  <a:pt x="3693" y="35"/>
                </a:lnTo>
                <a:lnTo>
                  <a:pt x="3744" y="61"/>
                </a:lnTo>
                <a:lnTo>
                  <a:pt x="3792" y="92"/>
                </a:lnTo>
                <a:lnTo>
                  <a:pt x="3835" y="129"/>
                </a:lnTo>
                <a:lnTo>
                  <a:pt x="3874" y="172"/>
                </a:lnTo>
                <a:lnTo>
                  <a:pt x="3906" y="218"/>
                </a:lnTo>
                <a:lnTo>
                  <a:pt x="3932" y="269"/>
                </a:lnTo>
                <a:lnTo>
                  <a:pt x="3951" y="323"/>
                </a:lnTo>
                <a:lnTo>
                  <a:pt x="3964" y="380"/>
                </a:lnTo>
                <a:lnTo>
                  <a:pt x="3968" y="441"/>
                </a:lnTo>
                <a:lnTo>
                  <a:pt x="3968" y="1163"/>
                </a:lnTo>
                <a:lnTo>
                  <a:pt x="3964" y="1224"/>
                </a:lnTo>
                <a:lnTo>
                  <a:pt x="3951" y="1281"/>
                </a:lnTo>
                <a:lnTo>
                  <a:pt x="3932" y="1335"/>
                </a:lnTo>
                <a:lnTo>
                  <a:pt x="3906" y="1387"/>
                </a:lnTo>
                <a:lnTo>
                  <a:pt x="3874" y="1433"/>
                </a:lnTo>
                <a:lnTo>
                  <a:pt x="3835" y="1474"/>
                </a:lnTo>
                <a:lnTo>
                  <a:pt x="3792" y="1512"/>
                </a:lnTo>
                <a:lnTo>
                  <a:pt x="3744" y="1543"/>
                </a:lnTo>
                <a:lnTo>
                  <a:pt x="3693" y="1569"/>
                </a:lnTo>
                <a:lnTo>
                  <a:pt x="3637" y="1588"/>
                </a:lnTo>
                <a:lnTo>
                  <a:pt x="3578" y="1600"/>
                </a:lnTo>
                <a:lnTo>
                  <a:pt x="3517" y="1604"/>
                </a:lnTo>
                <a:lnTo>
                  <a:pt x="2706" y="1604"/>
                </a:lnTo>
                <a:lnTo>
                  <a:pt x="2114" y="2182"/>
                </a:lnTo>
                <a:lnTo>
                  <a:pt x="2114" y="1604"/>
                </a:lnTo>
                <a:lnTo>
                  <a:pt x="1955" y="1604"/>
                </a:lnTo>
                <a:lnTo>
                  <a:pt x="1895" y="1600"/>
                </a:lnTo>
                <a:lnTo>
                  <a:pt x="1836" y="1588"/>
                </a:lnTo>
                <a:lnTo>
                  <a:pt x="1781" y="1569"/>
                </a:lnTo>
                <a:lnTo>
                  <a:pt x="1729" y="1543"/>
                </a:lnTo>
                <a:lnTo>
                  <a:pt x="1680" y="1512"/>
                </a:lnTo>
                <a:lnTo>
                  <a:pt x="1637" y="1474"/>
                </a:lnTo>
                <a:lnTo>
                  <a:pt x="1600" y="1433"/>
                </a:lnTo>
                <a:lnTo>
                  <a:pt x="1567" y="1387"/>
                </a:lnTo>
                <a:lnTo>
                  <a:pt x="1540" y="1335"/>
                </a:lnTo>
                <a:lnTo>
                  <a:pt x="1521" y="1281"/>
                </a:lnTo>
                <a:lnTo>
                  <a:pt x="1510" y="1224"/>
                </a:lnTo>
                <a:lnTo>
                  <a:pt x="1506" y="1163"/>
                </a:lnTo>
                <a:lnTo>
                  <a:pt x="1506" y="441"/>
                </a:lnTo>
                <a:lnTo>
                  <a:pt x="1509" y="380"/>
                </a:lnTo>
                <a:lnTo>
                  <a:pt x="1521" y="323"/>
                </a:lnTo>
                <a:lnTo>
                  <a:pt x="1540" y="269"/>
                </a:lnTo>
                <a:lnTo>
                  <a:pt x="1567" y="218"/>
                </a:lnTo>
                <a:lnTo>
                  <a:pt x="1599" y="172"/>
                </a:lnTo>
                <a:lnTo>
                  <a:pt x="1637" y="129"/>
                </a:lnTo>
                <a:lnTo>
                  <a:pt x="1680" y="92"/>
                </a:lnTo>
                <a:lnTo>
                  <a:pt x="1729" y="61"/>
                </a:lnTo>
                <a:lnTo>
                  <a:pt x="1780" y="35"/>
                </a:lnTo>
                <a:lnTo>
                  <a:pt x="1836" y="16"/>
                </a:lnTo>
                <a:lnTo>
                  <a:pt x="1895" y="4"/>
                </a:lnTo>
                <a:lnTo>
                  <a:pt x="1955" y="0"/>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ar-SA"/>
          </a:p>
        </p:txBody>
      </p:sp>
      <p:grpSp>
        <p:nvGrpSpPr>
          <p:cNvPr id="38" name="Group 4"/>
          <p:cNvGrpSpPr>
            <a:grpSpLocks noChangeAspect="1"/>
          </p:cNvGrpSpPr>
          <p:nvPr/>
        </p:nvGrpSpPr>
        <p:grpSpPr bwMode="auto">
          <a:xfrm>
            <a:off x="7727598" y="3222815"/>
            <a:ext cx="480540" cy="660257"/>
            <a:chOff x="1905" y="153"/>
            <a:chExt cx="869" cy="1194"/>
          </a:xfrm>
          <a:solidFill>
            <a:schemeClr val="bg1"/>
          </a:solidFill>
        </p:grpSpPr>
        <p:sp>
          <p:nvSpPr>
            <p:cNvPr id="39" name="Freeform 6"/>
            <p:cNvSpPr>
              <a:spLocks/>
            </p:cNvSpPr>
            <p:nvPr/>
          </p:nvSpPr>
          <p:spPr bwMode="auto">
            <a:xfrm>
              <a:off x="2085" y="153"/>
              <a:ext cx="510" cy="508"/>
            </a:xfrm>
            <a:custGeom>
              <a:avLst/>
              <a:gdLst>
                <a:gd name="T0" fmla="*/ 838 w 1530"/>
                <a:gd name="T1" fmla="*/ 4 h 1522"/>
                <a:gd name="T2" fmla="*/ 979 w 1530"/>
                <a:gd name="T3" fmla="*/ 31 h 1522"/>
                <a:gd name="T4" fmla="*/ 1110 w 1530"/>
                <a:gd name="T5" fmla="*/ 82 h 1522"/>
                <a:gd name="T6" fmla="*/ 1228 w 1530"/>
                <a:gd name="T7" fmla="*/ 156 h 1522"/>
                <a:gd name="T8" fmla="*/ 1329 w 1530"/>
                <a:gd name="T9" fmla="*/ 248 h 1522"/>
                <a:gd name="T10" fmla="*/ 1414 w 1530"/>
                <a:gd name="T11" fmla="*/ 358 h 1522"/>
                <a:gd name="T12" fmla="*/ 1476 w 1530"/>
                <a:gd name="T13" fmla="*/ 482 h 1522"/>
                <a:gd name="T14" fmla="*/ 1516 w 1530"/>
                <a:gd name="T15" fmla="*/ 616 h 1522"/>
                <a:gd name="T16" fmla="*/ 1530 w 1530"/>
                <a:gd name="T17" fmla="*/ 761 h 1522"/>
                <a:gd name="T18" fmla="*/ 1516 w 1530"/>
                <a:gd name="T19" fmla="*/ 906 h 1522"/>
                <a:gd name="T20" fmla="*/ 1476 w 1530"/>
                <a:gd name="T21" fmla="*/ 1040 h 1522"/>
                <a:gd name="T22" fmla="*/ 1414 w 1530"/>
                <a:gd name="T23" fmla="*/ 1164 h 1522"/>
                <a:gd name="T24" fmla="*/ 1329 w 1530"/>
                <a:gd name="T25" fmla="*/ 1273 h 1522"/>
                <a:gd name="T26" fmla="*/ 1228 w 1530"/>
                <a:gd name="T27" fmla="*/ 1366 h 1522"/>
                <a:gd name="T28" fmla="*/ 1110 w 1530"/>
                <a:gd name="T29" fmla="*/ 1440 h 1522"/>
                <a:gd name="T30" fmla="*/ 979 w 1530"/>
                <a:gd name="T31" fmla="*/ 1491 h 1522"/>
                <a:gd name="T32" fmla="*/ 838 w 1530"/>
                <a:gd name="T33" fmla="*/ 1519 h 1522"/>
                <a:gd name="T34" fmla="*/ 692 w 1530"/>
                <a:gd name="T35" fmla="*/ 1519 h 1522"/>
                <a:gd name="T36" fmla="*/ 551 w 1530"/>
                <a:gd name="T37" fmla="*/ 1491 h 1522"/>
                <a:gd name="T38" fmla="*/ 419 w 1530"/>
                <a:gd name="T39" fmla="*/ 1440 h 1522"/>
                <a:gd name="T40" fmla="*/ 302 w 1530"/>
                <a:gd name="T41" fmla="*/ 1366 h 1522"/>
                <a:gd name="T42" fmla="*/ 200 w 1530"/>
                <a:gd name="T43" fmla="*/ 1273 h 1522"/>
                <a:gd name="T44" fmla="*/ 116 w 1530"/>
                <a:gd name="T45" fmla="*/ 1164 h 1522"/>
                <a:gd name="T46" fmla="*/ 53 w 1530"/>
                <a:gd name="T47" fmla="*/ 1040 h 1522"/>
                <a:gd name="T48" fmla="*/ 14 w 1530"/>
                <a:gd name="T49" fmla="*/ 906 h 1522"/>
                <a:gd name="T50" fmla="*/ 0 w 1530"/>
                <a:gd name="T51" fmla="*/ 761 h 1522"/>
                <a:gd name="T52" fmla="*/ 14 w 1530"/>
                <a:gd name="T53" fmla="*/ 616 h 1522"/>
                <a:gd name="T54" fmla="*/ 53 w 1530"/>
                <a:gd name="T55" fmla="*/ 482 h 1522"/>
                <a:gd name="T56" fmla="*/ 116 w 1530"/>
                <a:gd name="T57" fmla="*/ 358 h 1522"/>
                <a:gd name="T58" fmla="*/ 200 w 1530"/>
                <a:gd name="T59" fmla="*/ 248 h 1522"/>
                <a:gd name="T60" fmla="*/ 302 w 1530"/>
                <a:gd name="T61" fmla="*/ 156 h 1522"/>
                <a:gd name="T62" fmla="*/ 419 w 1530"/>
                <a:gd name="T63" fmla="*/ 82 h 1522"/>
                <a:gd name="T64" fmla="*/ 551 w 1530"/>
                <a:gd name="T65" fmla="*/ 31 h 1522"/>
                <a:gd name="T66" fmla="*/ 692 w 1530"/>
                <a:gd name="T67" fmla="*/ 4 h 1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30" h="1522">
                  <a:moveTo>
                    <a:pt x="765" y="0"/>
                  </a:moveTo>
                  <a:lnTo>
                    <a:pt x="838" y="4"/>
                  </a:lnTo>
                  <a:lnTo>
                    <a:pt x="910" y="14"/>
                  </a:lnTo>
                  <a:lnTo>
                    <a:pt x="979" y="31"/>
                  </a:lnTo>
                  <a:lnTo>
                    <a:pt x="1046" y="53"/>
                  </a:lnTo>
                  <a:lnTo>
                    <a:pt x="1110" y="82"/>
                  </a:lnTo>
                  <a:lnTo>
                    <a:pt x="1170" y="116"/>
                  </a:lnTo>
                  <a:lnTo>
                    <a:pt x="1228" y="156"/>
                  </a:lnTo>
                  <a:lnTo>
                    <a:pt x="1280" y="200"/>
                  </a:lnTo>
                  <a:lnTo>
                    <a:pt x="1329" y="248"/>
                  </a:lnTo>
                  <a:lnTo>
                    <a:pt x="1374" y="300"/>
                  </a:lnTo>
                  <a:lnTo>
                    <a:pt x="1414" y="358"/>
                  </a:lnTo>
                  <a:lnTo>
                    <a:pt x="1448" y="417"/>
                  </a:lnTo>
                  <a:lnTo>
                    <a:pt x="1476" y="482"/>
                  </a:lnTo>
                  <a:lnTo>
                    <a:pt x="1499" y="548"/>
                  </a:lnTo>
                  <a:lnTo>
                    <a:pt x="1516" y="616"/>
                  </a:lnTo>
                  <a:lnTo>
                    <a:pt x="1526" y="688"/>
                  </a:lnTo>
                  <a:lnTo>
                    <a:pt x="1530" y="761"/>
                  </a:lnTo>
                  <a:lnTo>
                    <a:pt x="1526" y="834"/>
                  </a:lnTo>
                  <a:lnTo>
                    <a:pt x="1516" y="906"/>
                  </a:lnTo>
                  <a:lnTo>
                    <a:pt x="1499" y="974"/>
                  </a:lnTo>
                  <a:lnTo>
                    <a:pt x="1476" y="1040"/>
                  </a:lnTo>
                  <a:lnTo>
                    <a:pt x="1448" y="1104"/>
                  </a:lnTo>
                  <a:lnTo>
                    <a:pt x="1414" y="1164"/>
                  </a:lnTo>
                  <a:lnTo>
                    <a:pt x="1374" y="1222"/>
                  </a:lnTo>
                  <a:lnTo>
                    <a:pt x="1329" y="1273"/>
                  </a:lnTo>
                  <a:lnTo>
                    <a:pt x="1280" y="1322"/>
                  </a:lnTo>
                  <a:lnTo>
                    <a:pt x="1228" y="1366"/>
                  </a:lnTo>
                  <a:lnTo>
                    <a:pt x="1170" y="1406"/>
                  </a:lnTo>
                  <a:lnTo>
                    <a:pt x="1110" y="1440"/>
                  </a:lnTo>
                  <a:lnTo>
                    <a:pt x="1046" y="1469"/>
                  </a:lnTo>
                  <a:lnTo>
                    <a:pt x="979" y="1491"/>
                  </a:lnTo>
                  <a:lnTo>
                    <a:pt x="910" y="1508"/>
                  </a:lnTo>
                  <a:lnTo>
                    <a:pt x="838" y="1519"/>
                  </a:lnTo>
                  <a:lnTo>
                    <a:pt x="765" y="1522"/>
                  </a:lnTo>
                  <a:lnTo>
                    <a:pt x="692" y="1519"/>
                  </a:lnTo>
                  <a:lnTo>
                    <a:pt x="619" y="1508"/>
                  </a:lnTo>
                  <a:lnTo>
                    <a:pt x="551" y="1491"/>
                  </a:lnTo>
                  <a:lnTo>
                    <a:pt x="483" y="1469"/>
                  </a:lnTo>
                  <a:lnTo>
                    <a:pt x="419" y="1440"/>
                  </a:lnTo>
                  <a:lnTo>
                    <a:pt x="358" y="1406"/>
                  </a:lnTo>
                  <a:lnTo>
                    <a:pt x="302" y="1366"/>
                  </a:lnTo>
                  <a:lnTo>
                    <a:pt x="248" y="1322"/>
                  </a:lnTo>
                  <a:lnTo>
                    <a:pt x="200" y="1273"/>
                  </a:lnTo>
                  <a:lnTo>
                    <a:pt x="156" y="1222"/>
                  </a:lnTo>
                  <a:lnTo>
                    <a:pt x="116" y="1164"/>
                  </a:lnTo>
                  <a:lnTo>
                    <a:pt x="82" y="1104"/>
                  </a:lnTo>
                  <a:lnTo>
                    <a:pt x="53" y="1040"/>
                  </a:lnTo>
                  <a:lnTo>
                    <a:pt x="31" y="974"/>
                  </a:lnTo>
                  <a:lnTo>
                    <a:pt x="14" y="906"/>
                  </a:lnTo>
                  <a:lnTo>
                    <a:pt x="3" y="834"/>
                  </a:lnTo>
                  <a:lnTo>
                    <a:pt x="0" y="761"/>
                  </a:lnTo>
                  <a:lnTo>
                    <a:pt x="3" y="688"/>
                  </a:lnTo>
                  <a:lnTo>
                    <a:pt x="14" y="616"/>
                  </a:lnTo>
                  <a:lnTo>
                    <a:pt x="31" y="548"/>
                  </a:lnTo>
                  <a:lnTo>
                    <a:pt x="53" y="482"/>
                  </a:lnTo>
                  <a:lnTo>
                    <a:pt x="82" y="417"/>
                  </a:lnTo>
                  <a:lnTo>
                    <a:pt x="116" y="358"/>
                  </a:lnTo>
                  <a:lnTo>
                    <a:pt x="156" y="300"/>
                  </a:lnTo>
                  <a:lnTo>
                    <a:pt x="200" y="248"/>
                  </a:lnTo>
                  <a:lnTo>
                    <a:pt x="248" y="200"/>
                  </a:lnTo>
                  <a:lnTo>
                    <a:pt x="302" y="156"/>
                  </a:lnTo>
                  <a:lnTo>
                    <a:pt x="358" y="116"/>
                  </a:lnTo>
                  <a:lnTo>
                    <a:pt x="419" y="82"/>
                  </a:lnTo>
                  <a:lnTo>
                    <a:pt x="483" y="53"/>
                  </a:lnTo>
                  <a:lnTo>
                    <a:pt x="551" y="31"/>
                  </a:lnTo>
                  <a:lnTo>
                    <a:pt x="619" y="14"/>
                  </a:lnTo>
                  <a:lnTo>
                    <a:pt x="692" y="4"/>
                  </a:lnTo>
                  <a:lnTo>
                    <a:pt x="765" y="0"/>
                  </a:lnTo>
                  <a:close/>
                </a:path>
              </a:pathLst>
            </a:custGeom>
            <a:grpFill/>
            <a:ln w="0">
              <a:noFill/>
              <a:prstDash val="solid"/>
              <a:round/>
              <a:headEnd/>
              <a:tailEnd/>
            </a:ln>
          </p:spPr>
          <p:txBody>
            <a:bodyPr/>
            <a:lstStyle/>
            <a:p>
              <a:pPr>
                <a:defRPr/>
              </a:pPr>
              <a:endParaRPr lang="en-US"/>
            </a:p>
          </p:txBody>
        </p:sp>
        <p:sp>
          <p:nvSpPr>
            <p:cNvPr id="40" name="Freeform 7"/>
            <p:cNvSpPr>
              <a:spLocks noEditPoints="1"/>
            </p:cNvSpPr>
            <p:nvPr/>
          </p:nvSpPr>
          <p:spPr bwMode="auto">
            <a:xfrm>
              <a:off x="1905" y="678"/>
              <a:ext cx="869" cy="669"/>
            </a:xfrm>
            <a:custGeom>
              <a:avLst/>
              <a:gdLst>
                <a:gd name="T0" fmla="*/ 1237 w 2608"/>
                <a:gd name="T1" fmla="*/ 527 h 2006"/>
                <a:gd name="T2" fmla="*/ 1233 w 2608"/>
                <a:gd name="T3" fmla="*/ 531 h 2006"/>
                <a:gd name="T4" fmla="*/ 1166 w 2608"/>
                <a:gd name="T5" fmla="*/ 1525 h 2006"/>
                <a:gd name="T6" fmla="*/ 1168 w 2608"/>
                <a:gd name="T7" fmla="*/ 1531 h 2006"/>
                <a:gd name="T8" fmla="*/ 1301 w 2608"/>
                <a:gd name="T9" fmla="*/ 1737 h 2006"/>
                <a:gd name="T10" fmla="*/ 1306 w 2608"/>
                <a:gd name="T11" fmla="*/ 1740 h 2006"/>
                <a:gd name="T12" fmla="*/ 1309 w 2608"/>
                <a:gd name="T13" fmla="*/ 1740 h 2006"/>
                <a:gd name="T14" fmla="*/ 1315 w 2608"/>
                <a:gd name="T15" fmla="*/ 1735 h 2006"/>
                <a:gd name="T16" fmla="*/ 1456 w 2608"/>
                <a:gd name="T17" fmla="*/ 1529 h 2006"/>
                <a:gd name="T18" fmla="*/ 1386 w 2608"/>
                <a:gd name="T19" fmla="*/ 536 h 2006"/>
                <a:gd name="T20" fmla="*/ 1384 w 2608"/>
                <a:gd name="T21" fmla="*/ 529 h 2006"/>
                <a:gd name="T22" fmla="*/ 1376 w 2608"/>
                <a:gd name="T23" fmla="*/ 527 h 2006"/>
                <a:gd name="T24" fmla="*/ 1142 w 2608"/>
                <a:gd name="T25" fmla="*/ 160 h 2006"/>
                <a:gd name="T26" fmla="*/ 1112 w 2608"/>
                <a:gd name="T27" fmla="*/ 169 h 2006"/>
                <a:gd name="T28" fmla="*/ 1094 w 2608"/>
                <a:gd name="T29" fmla="*/ 193 h 2006"/>
                <a:gd name="T30" fmla="*/ 1231 w 2608"/>
                <a:gd name="T31" fmla="*/ 496 h 2006"/>
                <a:gd name="T32" fmla="*/ 1527 w 2608"/>
                <a:gd name="T33" fmla="*/ 210 h 2006"/>
                <a:gd name="T34" fmla="*/ 1517 w 2608"/>
                <a:gd name="T35" fmla="*/ 180 h 2006"/>
                <a:gd name="T36" fmla="*/ 1493 w 2608"/>
                <a:gd name="T37" fmla="*/ 162 h 2006"/>
                <a:gd name="T38" fmla="*/ 1142 w 2608"/>
                <a:gd name="T39" fmla="*/ 160 h 2006"/>
                <a:gd name="T40" fmla="*/ 1628 w 2608"/>
                <a:gd name="T41" fmla="*/ 0 h 2006"/>
                <a:gd name="T42" fmla="*/ 1787 w 2608"/>
                <a:gd name="T43" fmla="*/ 12 h 2006"/>
                <a:gd name="T44" fmla="*/ 1937 w 2608"/>
                <a:gd name="T45" fmla="*/ 50 h 2006"/>
                <a:gd name="T46" fmla="*/ 2078 w 2608"/>
                <a:gd name="T47" fmla="*/ 108 h 2006"/>
                <a:gd name="T48" fmla="*/ 2206 w 2608"/>
                <a:gd name="T49" fmla="*/ 188 h 2006"/>
                <a:gd name="T50" fmla="*/ 2320 w 2608"/>
                <a:gd name="T51" fmla="*/ 285 h 2006"/>
                <a:gd name="T52" fmla="*/ 2418 w 2608"/>
                <a:gd name="T53" fmla="*/ 399 h 2006"/>
                <a:gd name="T54" fmla="*/ 2498 w 2608"/>
                <a:gd name="T55" fmla="*/ 526 h 2006"/>
                <a:gd name="T56" fmla="*/ 2558 w 2608"/>
                <a:gd name="T57" fmla="*/ 666 h 2006"/>
                <a:gd name="T58" fmla="*/ 2594 w 2608"/>
                <a:gd name="T59" fmla="*/ 816 h 2006"/>
                <a:gd name="T60" fmla="*/ 2608 w 2608"/>
                <a:gd name="T61" fmla="*/ 973 h 2006"/>
                <a:gd name="T62" fmla="*/ 2602 w 2608"/>
                <a:gd name="T63" fmla="*/ 1763 h 2006"/>
                <a:gd name="T64" fmla="*/ 2544 w 2608"/>
                <a:gd name="T65" fmla="*/ 1793 h 2006"/>
                <a:gd name="T66" fmla="*/ 2513 w 2608"/>
                <a:gd name="T67" fmla="*/ 1806 h 2006"/>
                <a:gd name="T68" fmla="*/ 2460 w 2608"/>
                <a:gd name="T69" fmla="*/ 1828 h 2006"/>
                <a:gd name="T70" fmla="*/ 2383 w 2608"/>
                <a:gd name="T71" fmla="*/ 1856 h 2006"/>
                <a:gd name="T72" fmla="*/ 2287 w 2608"/>
                <a:gd name="T73" fmla="*/ 1886 h 2006"/>
                <a:gd name="T74" fmla="*/ 2168 w 2608"/>
                <a:gd name="T75" fmla="*/ 1917 h 2006"/>
                <a:gd name="T76" fmla="*/ 2029 w 2608"/>
                <a:gd name="T77" fmla="*/ 1947 h 2006"/>
                <a:gd name="T78" fmla="*/ 1870 w 2608"/>
                <a:gd name="T79" fmla="*/ 1974 h 2006"/>
                <a:gd name="T80" fmla="*/ 1692 w 2608"/>
                <a:gd name="T81" fmla="*/ 1994 h 2006"/>
                <a:gd name="T82" fmla="*/ 1494 w 2608"/>
                <a:gd name="T83" fmla="*/ 2005 h 2006"/>
                <a:gd name="T84" fmla="*/ 1286 w 2608"/>
                <a:gd name="T85" fmla="*/ 2005 h 2006"/>
                <a:gd name="T86" fmla="*/ 1070 w 2608"/>
                <a:gd name="T87" fmla="*/ 1993 h 2006"/>
                <a:gd name="T88" fmla="*/ 837 w 2608"/>
                <a:gd name="T89" fmla="*/ 1967 h 2006"/>
                <a:gd name="T90" fmla="*/ 592 w 2608"/>
                <a:gd name="T91" fmla="*/ 1927 h 2006"/>
                <a:gd name="T92" fmla="*/ 331 w 2608"/>
                <a:gd name="T93" fmla="*/ 1869 h 2006"/>
                <a:gd name="T94" fmla="*/ 57 w 2608"/>
                <a:gd name="T95" fmla="*/ 1793 h 2006"/>
                <a:gd name="T96" fmla="*/ 0 w 2608"/>
                <a:gd name="T97" fmla="*/ 1763 h 2006"/>
                <a:gd name="T98" fmla="*/ 3 w 2608"/>
                <a:gd name="T99" fmla="*/ 893 h 2006"/>
                <a:gd name="T100" fmla="*/ 29 w 2608"/>
                <a:gd name="T101" fmla="*/ 740 h 2006"/>
                <a:gd name="T102" fmla="*/ 77 w 2608"/>
                <a:gd name="T103" fmla="*/ 594 h 2006"/>
                <a:gd name="T104" fmla="*/ 147 w 2608"/>
                <a:gd name="T105" fmla="*/ 461 h 2006"/>
                <a:gd name="T106" fmla="*/ 235 w 2608"/>
                <a:gd name="T107" fmla="*/ 340 h 2006"/>
                <a:gd name="T108" fmla="*/ 342 w 2608"/>
                <a:gd name="T109" fmla="*/ 234 h 2006"/>
                <a:gd name="T110" fmla="*/ 464 w 2608"/>
                <a:gd name="T111" fmla="*/ 146 h 2006"/>
                <a:gd name="T112" fmla="*/ 599 w 2608"/>
                <a:gd name="T113" fmla="*/ 76 h 2006"/>
                <a:gd name="T114" fmla="*/ 744 w 2608"/>
                <a:gd name="T115" fmla="*/ 28 h 2006"/>
                <a:gd name="T116" fmla="*/ 899 w 2608"/>
                <a:gd name="T117" fmla="*/ 3 h 2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08" h="2006">
                  <a:moveTo>
                    <a:pt x="1242" y="527"/>
                  </a:moveTo>
                  <a:lnTo>
                    <a:pt x="1237" y="527"/>
                  </a:lnTo>
                  <a:lnTo>
                    <a:pt x="1235" y="529"/>
                  </a:lnTo>
                  <a:lnTo>
                    <a:pt x="1233" y="531"/>
                  </a:lnTo>
                  <a:lnTo>
                    <a:pt x="1232" y="536"/>
                  </a:lnTo>
                  <a:lnTo>
                    <a:pt x="1166" y="1525"/>
                  </a:lnTo>
                  <a:lnTo>
                    <a:pt x="1167" y="1529"/>
                  </a:lnTo>
                  <a:lnTo>
                    <a:pt x="1168" y="1531"/>
                  </a:lnTo>
                  <a:lnTo>
                    <a:pt x="1298" y="1735"/>
                  </a:lnTo>
                  <a:lnTo>
                    <a:pt x="1301" y="1737"/>
                  </a:lnTo>
                  <a:lnTo>
                    <a:pt x="1303" y="1740"/>
                  </a:lnTo>
                  <a:lnTo>
                    <a:pt x="1306" y="1740"/>
                  </a:lnTo>
                  <a:lnTo>
                    <a:pt x="1306" y="1740"/>
                  </a:lnTo>
                  <a:lnTo>
                    <a:pt x="1309" y="1740"/>
                  </a:lnTo>
                  <a:lnTo>
                    <a:pt x="1313" y="1737"/>
                  </a:lnTo>
                  <a:lnTo>
                    <a:pt x="1315" y="1735"/>
                  </a:lnTo>
                  <a:lnTo>
                    <a:pt x="1455" y="1532"/>
                  </a:lnTo>
                  <a:lnTo>
                    <a:pt x="1456" y="1529"/>
                  </a:lnTo>
                  <a:lnTo>
                    <a:pt x="1456" y="1525"/>
                  </a:lnTo>
                  <a:lnTo>
                    <a:pt x="1386" y="536"/>
                  </a:lnTo>
                  <a:lnTo>
                    <a:pt x="1386" y="531"/>
                  </a:lnTo>
                  <a:lnTo>
                    <a:pt x="1384" y="529"/>
                  </a:lnTo>
                  <a:lnTo>
                    <a:pt x="1381" y="527"/>
                  </a:lnTo>
                  <a:lnTo>
                    <a:pt x="1376" y="527"/>
                  </a:lnTo>
                  <a:lnTo>
                    <a:pt x="1242" y="527"/>
                  </a:lnTo>
                  <a:close/>
                  <a:moveTo>
                    <a:pt x="1142" y="160"/>
                  </a:moveTo>
                  <a:lnTo>
                    <a:pt x="1126" y="162"/>
                  </a:lnTo>
                  <a:lnTo>
                    <a:pt x="1112" y="169"/>
                  </a:lnTo>
                  <a:lnTo>
                    <a:pt x="1101" y="180"/>
                  </a:lnTo>
                  <a:lnTo>
                    <a:pt x="1094" y="193"/>
                  </a:lnTo>
                  <a:lnTo>
                    <a:pt x="1092" y="210"/>
                  </a:lnTo>
                  <a:lnTo>
                    <a:pt x="1231" y="496"/>
                  </a:lnTo>
                  <a:lnTo>
                    <a:pt x="1392" y="496"/>
                  </a:lnTo>
                  <a:lnTo>
                    <a:pt x="1527" y="210"/>
                  </a:lnTo>
                  <a:lnTo>
                    <a:pt x="1524" y="193"/>
                  </a:lnTo>
                  <a:lnTo>
                    <a:pt x="1517" y="180"/>
                  </a:lnTo>
                  <a:lnTo>
                    <a:pt x="1506" y="169"/>
                  </a:lnTo>
                  <a:lnTo>
                    <a:pt x="1493" y="162"/>
                  </a:lnTo>
                  <a:lnTo>
                    <a:pt x="1477" y="160"/>
                  </a:lnTo>
                  <a:lnTo>
                    <a:pt x="1142" y="160"/>
                  </a:lnTo>
                  <a:close/>
                  <a:moveTo>
                    <a:pt x="980" y="0"/>
                  </a:moveTo>
                  <a:lnTo>
                    <a:pt x="1628" y="0"/>
                  </a:lnTo>
                  <a:lnTo>
                    <a:pt x="1708" y="3"/>
                  </a:lnTo>
                  <a:lnTo>
                    <a:pt x="1787" y="12"/>
                  </a:lnTo>
                  <a:lnTo>
                    <a:pt x="1864" y="28"/>
                  </a:lnTo>
                  <a:lnTo>
                    <a:pt x="1937" y="50"/>
                  </a:lnTo>
                  <a:lnTo>
                    <a:pt x="2009" y="76"/>
                  </a:lnTo>
                  <a:lnTo>
                    <a:pt x="2078" y="108"/>
                  </a:lnTo>
                  <a:lnTo>
                    <a:pt x="2144" y="146"/>
                  </a:lnTo>
                  <a:lnTo>
                    <a:pt x="2206" y="188"/>
                  </a:lnTo>
                  <a:lnTo>
                    <a:pt x="2265" y="234"/>
                  </a:lnTo>
                  <a:lnTo>
                    <a:pt x="2320" y="285"/>
                  </a:lnTo>
                  <a:lnTo>
                    <a:pt x="2371" y="340"/>
                  </a:lnTo>
                  <a:lnTo>
                    <a:pt x="2418" y="399"/>
                  </a:lnTo>
                  <a:lnTo>
                    <a:pt x="2460" y="461"/>
                  </a:lnTo>
                  <a:lnTo>
                    <a:pt x="2498" y="526"/>
                  </a:lnTo>
                  <a:lnTo>
                    <a:pt x="2530" y="594"/>
                  </a:lnTo>
                  <a:lnTo>
                    <a:pt x="2558" y="666"/>
                  </a:lnTo>
                  <a:lnTo>
                    <a:pt x="2579" y="740"/>
                  </a:lnTo>
                  <a:lnTo>
                    <a:pt x="2594" y="816"/>
                  </a:lnTo>
                  <a:lnTo>
                    <a:pt x="2604" y="893"/>
                  </a:lnTo>
                  <a:lnTo>
                    <a:pt x="2608" y="973"/>
                  </a:lnTo>
                  <a:lnTo>
                    <a:pt x="2608" y="1763"/>
                  </a:lnTo>
                  <a:lnTo>
                    <a:pt x="2602" y="1763"/>
                  </a:lnTo>
                  <a:lnTo>
                    <a:pt x="2551" y="1789"/>
                  </a:lnTo>
                  <a:lnTo>
                    <a:pt x="2544" y="1793"/>
                  </a:lnTo>
                  <a:lnTo>
                    <a:pt x="2531" y="1798"/>
                  </a:lnTo>
                  <a:lnTo>
                    <a:pt x="2513" y="1806"/>
                  </a:lnTo>
                  <a:lnTo>
                    <a:pt x="2489" y="1816"/>
                  </a:lnTo>
                  <a:lnTo>
                    <a:pt x="2460" y="1828"/>
                  </a:lnTo>
                  <a:lnTo>
                    <a:pt x="2425" y="1841"/>
                  </a:lnTo>
                  <a:lnTo>
                    <a:pt x="2383" y="1856"/>
                  </a:lnTo>
                  <a:lnTo>
                    <a:pt x="2338" y="1871"/>
                  </a:lnTo>
                  <a:lnTo>
                    <a:pt x="2287" y="1886"/>
                  </a:lnTo>
                  <a:lnTo>
                    <a:pt x="2230" y="1902"/>
                  </a:lnTo>
                  <a:lnTo>
                    <a:pt x="2168" y="1917"/>
                  </a:lnTo>
                  <a:lnTo>
                    <a:pt x="2101" y="1933"/>
                  </a:lnTo>
                  <a:lnTo>
                    <a:pt x="2029" y="1947"/>
                  </a:lnTo>
                  <a:lnTo>
                    <a:pt x="1951" y="1962"/>
                  </a:lnTo>
                  <a:lnTo>
                    <a:pt x="1870" y="1974"/>
                  </a:lnTo>
                  <a:lnTo>
                    <a:pt x="1783" y="1985"/>
                  </a:lnTo>
                  <a:lnTo>
                    <a:pt x="1692" y="1994"/>
                  </a:lnTo>
                  <a:lnTo>
                    <a:pt x="1595" y="2000"/>
                  </a:lnTo>
                  <a:lnTo>
                    <a:pt x="1494" y="2005"/>
                  </a:lnTo>
                  <a:lnTo>
                    <a:pt x="1388" y="2006"/>
                  </a:lnTo>
                  <a:lnTo>
                    <a:pt x="1286" y="2005"/>
                  </a:lnTo>
                  <a:lnTo>
                    <a:pt x="1179" y="2000"/>
                  </a:lnTo>
                  <a:lnTo>
                    <a:pt x="1070" y="1993"/>
                  </a:lnTo>
                  <a:lnTo>
                    <a:pt x="955" y="1981"/>
                  </a:lnTo>
                  <a:lnTo>
                    <a:pt x="837" y="1967"/>
                  </a:lnTo>
                  <a:lnTo>
                    <a:pt x="716" y="1949"/>
                  </a:lnTo>
                  <a:lnTo>
                    <a:pt x="592" y="1927"/>
                  </a:lnTo>
                  <a:lnTo>
                    <a:pt x="463" y="1901"/>
                  </a:lnTo>
                  <a:lnTo>
                    <a:pt x="331" y="1869"/>
                  </a:lnTo>
                  <a:lnTo>
                    <a:pt x="195" y="1833"/>
                  </a:lnTo>
                  <a:lnTo>
                    <a:pt x="57" y="1793"/>
                  </a:lnTo>
                  <a:lnTo>
                    <a:pt x="2" y="1775"/>
                  </a:lnTo>
                  <a:lnTo>
                    <a:pt x="0" y="1763"/>
                  </a:lnTo>
                  <a:lnTo>
                    <a:pt x="0" y="973"/>
                  </a:lnTo>
                  <a:lnTo>
                    <a:pt x="3" y="893"/>
                  </a:lnTo>
                  <a:lnTo>
                    <a:pt x="13" y="816"/>
                  </a:lnTo>
                  <a:lnTo>
                    <a:pt x="29" y="740"/>
                  </a:lnTo>
                  <a:lnTo>
                    <a:pt x="50" y="666"/>
                  </a:lnTo>
                  <a:lnTo>
                    <a:pt x="77" y="594"/>
                  </a:lnTo>
                  <a:lnTo>
                    <a:pt x="110" y="526"/>
                  </a:lnTo>
                  <a:lnTo>
                    <a:pt x="147" y="461"/>
                  </a:lnTo>
                  <a:lnTo>
                    <a:pt x="189" y="399"/>
                  </a:lnTo>
                  <a:lnTo>
                    <a:pt x="235" y="340"/>
                  </a:lnTo>
                  <a:lnTo>
                    <a:pt x="288" y="285"/>
                  </a:lnTo>
                  <a:lnTo>
                    <a:pt x="342" y="234"/>
                  </a:lnTo>
                  <a:lnTo>
                    <a:pt x="401" y="188"/>
                  </a:lnTo>
                  <a:lnTo>
                    <a:pt x="464" y="146"/>
                  </a:lnTo>
                  <a:lnTo>
                    <a:pt x="530" y="108"/>
                  </a:lnTo>
                  <a:lnTo>
                    <a:pt x="599" y="76"/>
                  </a:lnTo>
                  <a:lnTo>
                    <a:pt x="670" y="50"/>
                  </a:lnTo>
                  <a:lnTo>
                    <a:pt x="744" y="28"/>
                  </a:lnTo>
                  <a:lnTo>
                    <a:pt x="821" y="12"/>
                  </a:lnTo>
                  <a:lnTo>
                    <a:pt x="899" y="3"/>
                  </a:lnTo>
                  <a:lnTo>
                    <a:pt x="980" y="0"/>
                  </a:lnTo>
                  <a:close/>
                </a:path>
              </a:pathLst>
            </a:custGeom>
            <a:grpFill/>
            <a:ln w="0">
              <a:noFill/>
              <a:prstDash val="solid"/>
              <a:round/>
              <a:headEnd/>
              <a:tailEnd/>
            </a:ln>
          </p:spPr>
          <p:txBody>
            <a:bodyPr/>
            <a:lstStyle/>
            <a:p>
              <a:pPr>
                <a:defRPr/>
              </a:pPr>
              <a:endParaRPr lang="en-US"/>
            </a:p>
          </p:txBody>
        </p:sp>
      </p:grpSp>
      <p:sp>
        <p:nvSpPr>
          <p:cNvPr id="9224" name="Textfeld 6"/>
          <p:cNvSpPr txBox="1">
            <a:spLocks noChangeArrowheads="1"/>
          </p:cNvSpPr>
          <p:nvPr/>
        </p:nvSpPr>
        <p:spPr bwMode="auto">
          <a:xfrm>
            <a:off x="7248525" y="3957638"/>
            <a:ext cx="18176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ヒラギノ角ゴ Pro W3"/>
                <a:cs typeface="ヒラギノ角ゴ Pro W3"/>
              </a:defRPr>
            </a:lvl1pPr>
            <a:lvl2pPr marL="742950" indent="-285750">
              <a:defRPr>
                <a:solidFill>
                  <a:schemeClr val="tx1"/>
                </a:solidFill>
                <a:latin typeface="Verdana" pitchFamily="34" charset="0"/>
                <a:ea typeface="ヒラギノ角ゴ Pro W3"/>
                <a:cs typeface="ヒラギノ角ゴ Pro W3"/>
              </a:defRPr>
            </a:lvl2pPr>
            <a:lvl3pPr marL="1143000" indent="-228600">
              <a:defRPr>
                <a:solidFill>
                  <a:schemeClr val="tx1"/>
                </a:solidFill>
                <a:latin typeface="Verdana" pitchFamily="34" charset="0"/>
                <a:ea typeface="ヒラギノ角ゴ Pro W3"/>
                <a:cs typeface="ヒラギノ角ゴ Pro W3"/>
              </a:defRPr>
            </a:lvl3pPr>
            <a:lvl4pPr marL="1600200" indent="-228600">
              <a:defRPr>
                <a:solidFill>
                  <a:schemeClr val="tx1"/>
                </a:solidFill>
                <a:latin typeface="Verdana" pitchFamily="34" charset="0"/>
                <a:ea typeface="ヒラギノ角ゴ Pro W3"/>
                <a:cs typeface="ヒラギノ角ゴ Pro W3"/>
              </a:defRPr>
            </a:lvl4pPr>
            <a:lvl5pPr marL="2057400" indent="-228600">
              <a:defRPr>
                <a:solidFill>
                  <a:schemeClr val="tx1"/>
                </a:solidFill>
                <a:latin typeface="Verdana" pitchFamily="34" charset="0"/>
                <a:ea typeface="ヒラギノ角ゴ Pro W3"/>
                <a:cs typeface="ヒラギノ角ゴ Pro W3"/>
              </a:defRPr>
            </a:lvl5pPr>
            <a:lvl6pPr marL="25146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6pPr>
            <a:lvl7pPr marL="29718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7pPr>
            <a:lvl8pPr marL="34290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8pPr>
            <a:lvl9pPr marL="38862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9pPr>
          </a:lstStyle>
          <a:p>
            <a:r>
              <a:rPr lang="hr-HR" sz="1600">
                <a:solidFill>
                  <a:schemeClr val="bg1"/>
                </a:solidFill>
              </a:rPr>
              <a:t>Service consumers</a:t>
            </a:r>
            <a:endParaRPr lang="en-US" sz="1600">
              <a:solidFill>
                <a:schemeClr val="bg1"/>
              </a:solidFill>
            </a:endParaRPr>
          </a:p>
        </p:txBody>
      </p:sp>
      <p:sp>
        <p:nvSpPr>
          <p:cNvPr id="9225" name="Textfeld 31"/>
          <p:cNvSpPr txBox="1">
            <a:spLocks noChangeArrowheads="1"/>
          </p:cNvSpPr>
          <p:nvPr/>
        </p:nvSpPr>
        <p:spPr bwMode="auto">
          <a:xfrm>
            <a:off x="8932863" y="3971925"/>
            <a:ext cx="14922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ヒラギノ角ゴ Pro W3"/>
                <a:cs typeface="ヒラギノ角ゴ Pro W3"/>
              </a:defRPr>
            </a:lvl1pPr>
            <a:lvl2pPr marL="742950" indent="-285750">
              <a:defRPr>
                <a:solidFill>
                  <a:schemeClr val="tx1"/>
                </a:solidFill>
                <a:latin typeface="Verdana" pitchFamily="34" charset="0"/>
                <a:ea typeface="ヒラギノ角ゴ Pro W3"/>
                <a:cs typeface="ヒラギノ角ゴ Pro W3"/>
              </a:defRPr>
            </a:lvl2pPr>
            <a:lvl3pPr marL="1143000" indent="-228600">
              <a:defRPr>
                <a:solidFill>
                  <a:schemeClr val="tx1"/>
                </a:solidFill>
                <a:latin typeface="Verdana" pitchFamily="34" charset="0"/>
                <a:ea typeface="ヒラギノ角ゴ Pro W3"/>
                <a:cs typeface="ヒラギノ角ゴ Pro W3"/>
              </a:defRPr>
            </a:lvl3pPr>
            <a:lvl4pPr marL="1600200" indent="-228600">
              <a:defRPr>
                <a:solidFill>
                  <a:schemeClr val="tx1"/>
                </a:solidFill>
                <a:latin typeface="Verdana" pitchFamily="34" charset="0"/>
                <a:ea typeface="ヒラギノ角ゴ Pro W3"/>
                <a:cs typeface="ヒラギノ角ゴ Pro W3"/>
              </a:defRPr>
            </a:lvl4pPr>
            <a:lvl5pPr marL="2057400" indent="-228600">
              <a:defRPr>
                <a:solidFill>
                  <a:schemeClr val="tx1"/>
                </a:solidFill>
                <a:latin typeface="Verdana" pitchFamily="34" charset="0"/>
                <a:ea typeface="ヒラギノ角ゴ Pro W3"/>
                <a:cs typeface="ヒラギノ角ゴ Pro W3"/>
              </a:defRPr>
            </a:lvl5pPr>
            <a:lvl6pPr marL="25146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6pPr>
            <a:lvl7pPr marL="29718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7pPr>
            <a:lvl8pPr marL="34290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8pPr>
            <a:lvl9pPr marL="38862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9pPr>
          </a:lstStyle>
          <a:p>
            <a:r>
              <a:rPr lang="hr-HR" sz="1600">
                <a:solidFill>
                  <a:schemeClr val="bg1"/>
                </a:solidFill>
              </a:rPr>
              <a:t>Employees</a:t>
            </a:r>
            <a:endParaRPr lang="en-US" sz="1600">
              <a:solidFill>
                <a:schemeClr val="bg1"/>
              </a:solidFill>
            </a:endParaRPr>
          </a:p>
        </p:txBody>
      </p:sp>
      <p:sp>
        <p:nvSpPr>
          <p:cNvPr id="9226" name="Textfeld 32"/>
          <p:cNvSpPr txBox="1">
            <a:spLocks noChangeArrowheads="1"/>
          </p:cNvSpPr>
          <p:nvPr/>
        </p:nvSpPr>
        <p:spPr bwMode="auto">
          <a:xfrm>
            <a:off x="10136188" y="3971925"/>
            <a:ext cx="14906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ヒラギノ角ゴ Pro W3"/>
                <a:cs typeface="ヒラギノ角ゴ Pro W3"/>
              </a:defRPr>
            </a:lvl1pPr>
            <a:lvl2pPr marL="742950" indent="-285750">
              <a:defRPr>
                <a:solidFill>
                  <a:schemeClr val="tx1"/>
                </a:solidFill>
                <a:latin typeface="Verdana" pitchFamily="34" charset="0"/>
                <a:ea typeface="ヒラギノ角ゴ Pro W3"/>
                <a:cs typeface="ヒラギノ角ゴ Pro W3"/>
              </a:defRPr>
            </a:lvl2pPr>
            <a:lvl3pPr marL="1143000" indent="-228600">
              <a:defRPr>
                <a:solidFill>
                  <a:schemeClr val="tx1"/>
                </a:solidFill>
                <a:latin typeface="Verdana" pitchFamily="34" charset="0"/>
                <a:ea typeface="ヒラギノ角ゴ Pro W3"/>
                <a:cs typeface="ヒラギノ角ゴ Pro W3"/>
              </a:defRPr>
            </a:lvl3pPr>
            <a:lvl4pPr marL="1600200" indent="-228600">
              <a:defRPr>
                <a:solidFill>
                  <a:schemeClr val="tx1"/>
                </a:solidFill>
                <a:latin typeface="Verdana" pitchFamily="34" charset="0"/>
                <a:ea typeface="ヒラギノ角ゴ Pro W3"/>
                <a:cs typeface="ヒラギノ角ゴ Pro W3"/>
              </a:defRPr>
            </a:lvl4pPr>
            <a:lvl5pPr marL="2057400" indent="-228600">
              <a:defRPr>
                <a:solidFill>
                  <a:schemeClr val="tx1"/>
                </a:solidFill>
                <a:latin typeface="Verdana" pitchFamily="34" charset="0"/>
                <a:ea typeface="ヒラギノ角ゴ Pro W3"/>
                <a:cs typeface="ヒラギノ角ゴ Pro W3"/>
              </a:defRPr>
            </a:lvl5pPr>
            <a:lvl6pPr marL="25146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6pPr>
            <a:lvl7pPr marL="29718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7pPr>
            <a:lvl8pPr marL="34290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8pPr>
            <a:lvl9pPr marL="38862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9pPr>
          </a:lstStyle>
          <a:p>
            <a:r>
              <a:rPr lang="hr-HR" sz="1600">
                <a:solidFill>
                  <a:schemeClr val="bg1"/>
                </a:solidFill>
              </a:rPr>
              <a:t>Community</a:t>
            </a:r>
            <a:endParaRPr lang="en-US" sz="1600">
              <a:solidFill>
                <a:schemeClr val="bg1"/>
              </a:solidFill>
            </a:endParaRPr>
          </a:p>
        </p:txBody>
      </p:sp>
      <p:sp>
        <p:nvSpPr>
          <p:cNvPr id="9227" name="Textfeld 44"/>
          <p:cNvSpPr txBox="1">
            <a:spLocks noChangeArrowheads="1"/>
          </p:cNvSpPr>
          <p:nvPr/>
        </p:nvSpPr>
        <p:spPr bwMode="auto">
          <a:xfrm>
            <a:off x="8758238" y="4922838"/>
            <a:ext cx="15398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ea typeface="ヒラギノ角ゴ Pro W3"/>
                <a:cs typeface="ヒラギノ角ゴ Pro W3"/>
              </a:defRPr>
            </a:lvl1pPr>
            <a:lvl2pPr marL="742950" indent="-285750">
              <a:defRPr>
                <a:solidFill>
                  <a:schemeClr val="tx1"/>
                </a:solidFill>
                <a:latin typeface="Verdana" pitchFamily="34" charset="0"/>
                <a:ea typeface="ヒラギノ角ゴ Pro W3"/>
                <a:cs typeface="ヒラギノ角ゴ Pro W3"/>
              </a:defRPr>
            </a:lvl2pPr>
            <a:lvl3pPr marL="1143000" indent="-228600">
              <a:defRPr>
                <a:solidFill>
                  <a:schemeClr val="tx1"/>
                </a:solidFill>
                <a:latin typeface="Verdana" pitchFamily="34" charset="0"/>
                <a:ea typeface="ヒラギノ角ゴ Pro W3"/>
                <a:cs typeface="ヒラギノ角ゴ Pro W3"/>
              </a:defRPr>
            </a:lvl3pPr>
            <a:lvl4pPr marL="1600200" indent="-228600">
              <a:defRPr>
                <a:solidFill>
                  <a:schemeClr val="tx1"/>
                </a:solidFill>
                <a:latin typeface="Verdana" pitchFamily="34" charset="0"/>
                <a:ea typeface="ヒラギノ角ゴ Pro W3"/>
                <a:cs typeface="ヒラギノ角ゴ Pro W3"/>
              </a:defRPr>
            </a:lvl4pPr>
            <a:lvl5pPr marL="2057400" indent="-228600">
              <a:defRPr>
                <a:solidFill>
                  <a:schemeClr val="tx1"/>
                </a:solidFill>
                <a:latin typeface="Verdana" pitchFamily="34" charset="0"/>
                <a:ea typeface="ヒラギノ角ゴ Pro W3"/>
                <a:cs typeface="ヒラギノ角ゴ Pro W3"/>
              </a:defRPr>
            </a:lvl5pPr>
            <a:lvl6pPr marL="25146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6pPr>
            <a:lvl7pPr marL="29718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7pPr>
            <a:lvl8pPr marL="34290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8pPr>
            <a:lvl9pPr marL="3886200" indent="-228600" algn="l" rtl="0" eaLnBrk="0" fontAlgn="base" hangingPunct="0">
              <a:spcBef>
                <a:spcPct val="0"/>
              </a:spcBef>
              <a:spcAft>
                <a:spcPct val="0"/>
              </a:spcAft>
              <a:defRPr>
                <a:solidFill>
                  <a:schemeClr val="tx1"/>
                </a:solidFill>
                <a:latin typeface="Verdana" pitchFamily="34" charset="0"/>
                <a:ea typeface="ヒラギノ角ゴ Pro W3"/>
                <a:cs typeface="ヒラギノ角ゴ Pro W3"/>
              </a:defRPr>
            </a:lvl9pPr>
          </a:lstStyle>
          <a:p>
            <a:r>
              <a:rPr lang="hr-HR" sz="1600">
                <a:solidFill>
                  <a:schemeClr val="bg1"/>
                </a:solidFill>
              </a:rPr>
              <a:t>Shareholders</a:t>
            </a:r>
            <a:endParaRPr lang="en-US" sz="1600">
              <a:solidFill>
                <a:schemeClr val="bg1"/>
              </a:solidFill>
            </a:endParaRPr>
          </a:p>
        </p:txBody>
      </p:sp>
      <p:grpSp>
        <p:nvGrpSpPr>
          <p:cNvPr id="45" name="Group 67"/>
          <p:cNvGrpSpPr/>
          <p:nvPr/>
        </p:nvGrpSpPr>
        <p:grpSpPr>
          <a:xfrm>
            <a:off x="9194524" y="4397451"/>
            <a:ext cx="355488" cy="379212"/>
            <a:chOff x="8388351" y="1454151"/>
            <a:chExt cx="1427163" cy="1522413"/>
          </a:xfrm>
          <a:solidFill>
            <a:schemeClr val="bg1"/>
          </a:solidFill>
        </p:grpSpPr>
        <p:sp>
          <p:nvSpPr>
            <p:cNvPr id="46" name="Freeform 68"/>
            <p:cNvSpPr>
              <a:spLocks/>
            </p:cNvSpPr>
            <p:nvPr/>
          </p:nvSpPr>
          <p:spPr bwMode="auto">
            <a:xfrm>
              <a:off x="8388351" y="2416176"/>
              <a:ext cx="361950" cy="560388"/>
            </a:xfrm>
            <a:custGeom>
              <a:avLst/>
              <a:gdLst>
                <a:gd name="T0" fmla="*/ 96 w 96"/>
                <a:gd name="T1" fmla="*/ 138 h 149"/>
                <a:gd name="T2" fmla="*/ 85 w 96"/>
                <a:gd name="T3" fmla="*/ 149 h 149"/>
                <a:gd name="T4" fmla="*/ 12 w 96"/>
                <a:gd name="T5" fmla="*/ 149 h 149"/>
                <a:gd name="T6" fmla="*/ 0 w 96"/>
                <a:gd name="T7" fmla="*/ 138 h 149"/>
                <a:gd name="T8" fmla="*/ 0 w 96"/>
                <a:gd name="T9" fmla="*/ 11 h 149"/>
                <a:gd name="T10" fmla="*/ 12 w 96"/>
                <a:gd name="T11" fmla="*/ 0 h 149"/>
                <a:gd name="T12" fmla="*/ 85 w 96"/>
                <a:gd name="T13" fmla="*/ 0 h 149"/>
                <a:gd name="T14" fmla="*/ 96 w 96"/>
                <a:gd name="T15" fmla="*/ 11 h 149"/>
                <a:gd name="T16" fmla="*/ 96 w 96"/>
                <a:gd name="T17" fmla="*/ 13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149">
                  <a:moveTo>
                    <a:pt x="96" y="138"/>
                  </a:moveTo>
                  <a:cubicBezTo>
                    <a:pt x="96" y="144"/>
                    <a:pt x="91" y="149"/>
                    <a:pt x="85" y="149"/>
                  </a:cubicBezTo>
                  <a:cubicBezTo>
                    <a:pt x="12" y="149"/>
                    <a:pt x="12" y="149"/>
                    <a:pt x="12" y="149"/>
                  </a:cubicBezTo>
                  <a:cubicBezTo>
                    <a:pt x="6" y="149"/>
                    <a:pt x="0" y="144"/>
                    <a:pt x="0" y="138"/>
                  </a:cubicBezTo>
                  <a:cubicBezTo>
                    <a:pt x="0" y="11"/>
                    <a:pt x="0" y="11"/>
                    <a:pt x="0" y="11"/>
                  </a:cubicBezTo>
                  <a:cubicBezTo>
                    <a:pt x="0" y="5"/>
                    <a:pt x="6" y="0"/>
                    <a:pt x="12" y="0"/>
                  </a:cubicBezTo>
                  <a:cubicBezTo>
                    <a:pt x="85" y="0"/>
                    <a:pt x="85" y="0"/>
                    <a:pt x="85" y="0"/>
                  </a:cubicBezTo>
                  <a:cubicBezTo>
                    <a:pt x="91" y="0"/>
                    <a:pt x="96" y="5"/>
                    <a:pt x="96" y="11"/>
                  </a:cubicBezTo>
                  <a:lnTo>
                    <a:pt x="96"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IN">
                <a:solidFill>
                  <a:schemeClr val="bg1">
                    <a:lumMod val="65000"/>
                  </a:schemeClr>
                </a:solidFill>
              </a:endParaRPr>
            </a:p>
          </p:txBody>
        </p:sp>
        <p:sp>
          <p:nvSpPr>
            <p:cNvPr id="47" name="Freeform 69"/>
            <p:cNvSpPr>
              <a:spLocks/>
            </p:cNvSpPr>
            <p:nvPr/>
          </p:nvSpPr>
          <p:spPr bwMode="auto">
            <a:xfrm>
              <a:off x="8921751" y="1987551"/>
              <a:ext cx="360363" cy="989013"/>
            </a:xfrm>
            <a:custGeom>
              <a:avLst/>
              <a:gdLst>
                <a:gd name="T0" fmla="*/ 96 w 96"/>
                <a:gd name="T1" fmla="*/ 252 h 263"/>
                <a:gd name="T2" fmla="*/ 85 w 96"/>
                <a:gd name="T3" fmla="*/ 263 h 263"/>
                <a:gd name="T4" fmla="*/ 12 w 96"/>
                <a:gd name="T5" fmla="*/ 263 h 263"/>
                <a:gd name="T6" fmla="*/ 0 w 96"/>
                <a:gd name="T7" fmla="*/ 252 h 263"/>
                <a:gd name="T8" fmla="*/ 0 w 96"/>
                <a:gd name="T9" fmla="*/ 12 h 263"/>
                <a:gd name="T10" fmla="*/ 12 w 96"/>
                <a:gd name="T11" fmla="*/ 0 h 263"/>
                <a:gd name="T12" fmla="*/ 85 w 96"/>
                <a:gd name="T13" fmla="*/ 0 h 263"/>
                <a:gd name="T14" fmla="*/ 96 w 96"/>
                <a:gd name="T15" fmla="*/ 12 h 263"/>
                <a:gd name="T16" fmla="*/ 96 w 96"/>
                <a:gd name="T17" fmla="*/ 25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263">
                  <a:moveTo>
                    <a:pt x="96" y="252"/>
                  </a:moveTo>
                  <a:cubicBezTo>
                    <a:pt x="96" y="258"/>
                    <a:pt x="91" y="263"/>
                    <a:pt x="85" y="263"/>
                  </a:cubicBezTo>
                  <a:cubicBezTo>
                    <a:pt x="12" y="263"/>
                    <a:pt x="12" y="263"/>
                    <a:pt x="12" y="263"/>
                  </a:cubicBezTo>
                  <a:cubicBezTo>
                    <a:pt x="5" y="263"/>
                    <a:pt x="0" y="258"/>
                    <a:pt x="0" y="252"/>
                  </a:cubicBezTo>
                  <a:cubicBezTo>
                    <a:pt x="0" y="12"/>
                    <a:pt x="0" y="12"/>
                    <a:pt x="0" y="12"/>
                  </a:cubicBezTo>
                  <a:cubicBezTo>
                    <a:pt x="0" y="6"/>
                    <a:pt x="5" y="0"/>
                    <a:pt x="12" y="0"/>
                  </a:cubicBezTo>
                  <a:cubicBezTo>
                    <a:pt x="85" y="0"/>
                    <a:pt x="85" y="0"/>
                    <a:pt x="85" y="0"/>
                  </a:cubicBezTo>
                  <a:cubicBezTo>
                    <a:pt x="91" y="0"/>
                    <a:pt x="96" y="6"/>
                    <a:pt x="96" y="12"/>
                  </a:cubicBezTo>
                  <a:lnTo>
                    <a:pt x="96" y="2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IN">
                <a:solidFill>
                  <a:schemeClr val="bg1">
                    <a:lumMod val="65000"/>
                  </a:schemeClr>
                </a:solidFill>
              </a:endParaRPr>
            </a:p>
          </p:txBody>
        </p:sp>
        <p:sp>
          <p:nvSpPr>
            <p:cNvPr id="48" name="Freeform 70"/>
            <p:cNvSpPr>
              <a:spLocks/>
            </p:cNvSpPr>
            <p:nvPr/>
          </p:nvSpPr>
          <p:spPr bwMode="auto">
            <a:xfrm>
              <a:off x="9455151" y="1454151"/>
              <a:ext cx="360363" cy="1522413"/>
            </a:xfrm>
            <a:custGeom>
              <a:avLst/>
              <a:gdLst>
                <a:gd name="T0" fmla="*/ 96 w 96"/>
                <a:gd name="T1" fmla="*/ 394 h 405"/>
                <a:gd name="T2" fmla="*/ 85 w 96"/>
                <a:gd name="T3" fmla="*/ 405 h 405"/>
                <a:gd name="T4" fmla="*/ 12 w 96"/>
                <a:gd name="T5" fmla="*/ 405 h 405"/>
                <a:gd name="T6" fmla="*/ 0 w 96"/>
                <a:gd name="T7" fmla="*/ 394 h 405"/>
                <a:gd name="T8" fmla="*/ 0 w 96"/>
                <a:gd name="T9" fmla="*/ 12 h 405"/>
                <a:gd name="T10" fmla="*/ 12 w 96"/>
                <a:gd name="T11" fmla="*/ 0 h 405"/>
                <a:gd name="T12" fmla="*/ 85 w 96"/>
                <a:gd name="T13" fmla="*/ 0 h 405"/>
                <a:gd name="T14" fmla="*/ 96 w 96"/>
                <a:gd name="T15" fmla="*/ 12 h 405"/>
                <a:gd name="T16" fmla="*/ 96 w 96"/>
                <a:gd name="T17" fmla="*/ 394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405">
                  <a:moveTo>
                    <a:pt x="96" y="394"/>
                  </a:moveTo>
                  <a:cubicBezTo>
                    <a:pt x="96" y="400"/>
                    <a:pt x="91" y="405"/>
                    <a:pt x="85" y="405"/>
                  </a:cubicBezTo>
                  <a:cubicBezTo>
                    <a:pt x="12" y="405"/>
                    <a:pt x="12" y="405"/>
                    <a:pt x="12" y="405"/>
                  </a:cubicBezTo>
                  <a:cubicBezTo>
                    <a:pt x="5" y="405"/>
                    <a:pt x="0" y="400"/>
                    <a:pt x="0" y="394"/>
                  </a:cubicBezTo>
                  <a:cubicBezTo>
                    <a:pt x="0" y="12"/>
                    <a:pt x="0" y="12"/>
                    <a:pt x="0" y="12"/>
                  </a:cubicBezTo>
                  <a:cubicBezTo>
                    <a:pt x="0" y="5"/>
                    <a:pt x="5" y="0"/>
                    <a:pt x="12" y="0"/>
                  </a:cubicBezTo>
                  <a:cubicBezTo>
                    <a:pt x="85" y="0"/>
                    <a:pt x="85" y="0"/>
                    <a:pt x="85" y="0"/>
                  </a:cubicBezTo>
                  <a:cubicBezTo>
                    <a:pt x="91" y="0"/>
                    <a:pt x="96" y="5"/>
                    <a:pt x="96" y="12"/>
                  </a:cubicBezTo>
                  <a:lnTo>
                    <a:pt x="96" y="3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IN">
                <a:solidFill>
                  <a:schemeClr val="bg1">
                    <a:lumMod val="65000"/>
                  </a:schemeClr>
                </a:solidFill>
              </a:endParaRPr>
            </a:p>
          </p:txBody>
        </p:sp>
      </p:grpSp>
      <p:sp>
        <p:nvSpPr>
          <p:cNvPr id="11" name="Rectangle 10"/>
          <p:cNvSpPr/>
          <p:nvPr/>
        </p:nvSpPr>
        <p:spPr>
          <a:xfrm>
            <a:off x="301625" y="244475"/>
            <a:ext cx="3519488" cy="523875"/>
          </a:xfrm>
          <a:prstGeom prst="rect">
            <a:avLst/>
          </a:prstGeom>
        </p:spPr>
        <p:txBody>
          <a:bodyPr wrap="none">
            <a:spAutoFit/>
          </a:bodyPr>
          <a:lstStyle/>
          <a:p>
            <a:pPr>
              <a:defRPr/>
            </a:pPr>
            <a:r>
              <a:rPr lang="en-US" sz="2800" dirty="0">
                <a:solidFill>
                  <a:srgbClr val="FFFFFF"/>
                </a:solidFill>
                <a:latin typeface="QTPSPV+DIN Next LT W23 Bold"/>
                <a:cs typeface="QTPSPV+DIN Next LT W23 Bold"/>
              </a:rPr>
              <a:t>Service</a:t>
            </a:r>
            <a:r>
              <a:rPr lang="en-US" sz="2800" spc="61" dirty="0">
                <a:solidFill>
                  <a:srgbClr val="FFFFFF"/>
                </a:solidFill>
                <a:latin typeface="QTPSPV+DIN Next LT W23 Bold"/>
                <a:cs typeface="QTPSPV+DIN Next LT W23 Bold"/>
              </a:rPr>
              <a:t> </a:t>
            </a:r>
            <a:r>
              <a:rPr lang="en-US" sz="2800" dirty="0">
                <a:solidFill>
                  <a:srgbClr val="FFFFFF"/>
                </a:solidFill>
                <a:latin typeface="QTPSPV+DIN Next LT W23 Bold"/>
                <a:cs typeface="QTPSPV+DIN Next LT W23 Bold"/>
              </a:rPr>
              <a:t>Management</a:t>
            </a:r>
            <a:endParaRPr lang="en-US" sz="2800" dirty="0"/>
          </a:p>
        </p:txBody>
      </p:sp>
      <p:pic>
        <p:nvPicPr>
          <p:cNvPr id="9231" name="Picture 2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7375" y="249238"/>
            <a:ext cx="371475"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Shape 0"/>
          <p:cNvSpPr/>
          <p:nvPr/>
        </p:nvSpPr>
        <p:spPr>
          <a:xfrm flipV="1">
            <a:off x="0" y="0"/>
            <a:ext cx="1924050" cy="1924050"/>
          </a:xfrm>
          <a:custGeom>
            <a:avLst/>
            <a:gdLst/>
            <a:ahLst/>
            <a:cxnLst/>
            <a:rect l="l" t="t" r="r" b="b"/>
            <a:pathLst>
              <a:path w="1924242" h="1924242">
                <a:moveTo>
                  <a:pt x="0" y="0"/>
                </a:moveTo>
                <a:lnTo>
                  <a:pt x="0" y="1924242"/>
                </a:lnTo>
                <a:lnTo>
                  <a:pt x="1924242" y="1924242"/>
                </a:lnTo>
                <a:close/>
              </a:path>
            </a:pathLst>
          </a:custGeom>
          <a:solidFill>
            <a:srgbClr val="0070C0"/>
          </a:solidFill>
          <a:ln>
            <a:solidFill>
              <a:schemeClr val="accent6">
                <a:lumMod val="60000"/>
                <a:lumOff val="40000"/>
              </a:schemeClr>
            </a:solidFill>
          </a:ln>
        </p:spPr>
      </p:sp>
      <p:sp>
        <p:nvSpPr>
          <p:cNvPr id="2" name="Rectangle 1"/>
          <p:cNvSpPr/>
          <p:nvPr/>
        </p:nvSpPr>
        <p:spPr>
          <a:xfrm>
            <a:off x="5611381" y="4637078"/>
            <a:ext cx="877163" cy="769441"/>
          </a:xfrm>
          <a:prstGeom prst="rect">
            <a:avLst/>
          </a:prstGeom>
        </p:spPr>
        <p:txBody>
          <a:bodyPr wrap="none">
            <a:spAutoFit/>
          </a:bodyPr>
          <a:lstStyle/>
          <a:p>
            <a:r>
              <a:rPr lang="en-US" sz="4400" b="1" dirty="0" smtClean="0"/>
              <a:t>IT</a:t>
            </a:r>
            <a:endParaRPr lang="ar-SA" sz="4400" dirty="0"/>
          </a:p>
        </p:txBody>
      </p:sp>
    </p:spTree>
    <p:extLst>
      <p:ext uri="{BB962C8B-B14F-4D97-AF65-F5344CB8AC3E}">
        <p14:creationId xmlns:p14="http://schemas.microsoft.com/office/powerpoint/2010/main" val="2669914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0"/>
          <p:cNvSpPr/>
          <p:nvPr/>
        </p:nvSpPr>
        <p:spPr>
          <a:xfrm flipV="1">
            <a:off x="0" y="0"/>
            <a:ext cx="1924050" cy="1924050"/>
          </a:xfrm>
          <a:custGeom>
            <a:avLst/>
            <a:gdLst/>
            <a:ahLst/>
            <a:cxnLst/>
            <a:rect l="l" t="t" r="r" b="b"/>
            <a:pathLst>
              <a:path w="1924242" h="1924242">
                <a:moveTo>
                  <a:pt x="0" y="0"/>
                </a:moveTo>
                <a:lnTo>
                  <a:pt x="0" y="1924242"/>
                </a:lnTo>
                <a:lnTo>
                  <a:pt x="1924242" y="1924242"/>
                </a:lnTo>
                <a:close/>
              </a:path>
            </a:pathLst>
          </a:custGeom>
          <a:solidFill>
            <a:srgbClr val="0070C0"/>
          </a:solidFill>
          <a:ln>
            <a:solidFill>
              <a:schemeClr val="accent6">
                <a:lumMod val="60000"/>
                <a:lumOff val="40000"/>
              </a:schemeClr>
            </a:solidFill>
          </a:ln>
        </p:spPr>
      </p:sp>
      <p:pic>
        <p:nvPicPr>
          <p:cNvPr id="1229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4400" y="1447800"/>
            <a:ext cx="32766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ounded Rectangle 2"/>
          <p:cNvSpPr/>
          <p:nvPr/>
        </p:nvSpPr>
        <p:spPr>
          <a:xfrm>
            <a:off x="457200" y="1295400"/>
            <a:ext cx="7772400" cy="4419600"/>
          </a:xfrm>
          <a:prstGeom prst="roundRect">
            <a:avLst/>
          </a:prstGeom>
          <a:solidFill>
            <a:schemeClr val="bg1"/>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1" anchor="ctr"/>
          <a:lstStyle/>
          <a:p>
            <a:r>
              <a:rPr lang="en-US" dirty="0" smtClean="0">
                <a:solidFill>
                  <a:schemeClr val="tx1"/>
                </a:solidFill>
              </a:rPr>
              <a:t>  </a:t>
            </a:r>
          </a:p>
          <a:p>
            <a:endParaRPr lang="en-US" sz="4000" b="1" dirty="0">
              <a:solidFill>
                <a:schemeClr val="tx1"/>
              </a:solidFill>
            </a:endParaRPr>
          </a:p>
          <a:p>
            <a:endParaRPr lang="en-US" sz="4000" b="1" dirty="0" smtClean="0">
              <a:solidFill>
                <a:schemeClr val="tx1"/>
              </a:solidFill>
            </a:endParaRPr>
          </a:p>
          <a:p>
            <a:r>
              <a:rPr lang="en-US" sz="4000" b="1" dirty="0" smtClean="0">
                <a:solidFill>
                  <a:schemeClr val="tx1"/>
                </a:solidFill>
              </a:rPr>
              <a:t>Value </a:t>
            </a:r>
          </a:p>
          <a:p>
            <a:pPr algn="ctr"/>
            <a:endParaRPr lang="en-US" dirty="0">
              <a:solidFill>
                <a:schemeClr val="tx1"/>
              </a:solidFill>
            </a:endParaRPr>
          </a:p>
          <a:p>
            <a:r>
              <a:rPr lang="en-US" sz="2400" dirty="0">
                <a:solidFill>
                  <a:schemeClr val="tx1"/>
                </a:solidFill>
              </a:rPr>
              <a:t>T</a:t>
            </a:r>
            <a:r>
              <a:rPr lang="en-US" sz="2400" dirty="0" smtClean="0">
                <a:solidFill>
                  <a:schemeClr val="tx1"/>
                </a:solidFill>
              </a:rPr>
              <a:t>he </a:t>
            </a:r>
            <a:r>
              <a:rPr lang="en-US" sz="2400" dirty="0">
                <a:solidFill>
                  <a:schemeClr val="tx1"/>
                </a:solidFill>
              </a:rPr>
              <a:t>intersection of </a:t>
            </a:r>
            <a:r>
              <a:rPr lang="en-US" sz="2400" dirty="0" smtClean="0">
                <a:solidFill>
                  <a:schemeClr val="tx1"/>
                </a:solidFill>
              </a:rPr>
              <a:t>benefit (what you gain) and the cost and risk imposed by the service. </a:t>
            </a:r>
          </a:p>
          <a:p>
            <a:pPr algn="ctr"/>
            <a:endParaRPr lang="ar-SA" dirty="0">
              <a:solidFill>
                <a:schemeClr val="tx1"/>
              </a:solidFill>
            </a:endParaRPr>
          </a:p>
        </p:txBody>
      </p:sp>
      <p:sp>
        <p:nvSpPr>
          <p:cNvPr id="6" name="Rectangle 5"/>
          <p:cNvSpPr/>
          <p:nvPr/>
        </p:nvSpPr>
        <p:spPr>
          <a:xfrm>
            <a:off x="1981200" y="228600"/>
            <a:ext cx="2359941" cy="646331"/>
          </a:xfrm>
          <a:prstGeom prst="rect">
            <a:avLst/>
          </a:prstGeom>
        </p:spPr>
        <p:txBody>
          <a:bodyPr wrap="none">
            <a:spAutoFit/>
          </a:bodyPr>
          <a:lstStyle/>
          <a:p>
            <a:r>
              <a:rPr lang="en-US" sz="3600" b="1" dirty="0" smtClean="0"/>
              <a:t>IT Value</a:t>
            </a:r>
            <a:endParaRPr lang="ar-SA" sz="3600" b="1" dirty="0"/>
          </a:p>
        </p:txBody>
      </p:sp>
      <p:cxnSp>
        <p:nvCxnSpPr>
          <p:cNvPr id="8" name="Straight Connector 7"/>
          <p:cNvCxnSpPr/>
          <p:nvPr/>
        </p:nvCxnSpPr>
        <p:spPr>
          <a:xfrm>
            <a:off x="1066800" y="838200"/>
            <a:ext cx="10502900" cy="0"/>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91753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0"/>
          <p:cNvSpPr/>
          <p:nvPr/>
        </p:nvSpPr>
        <p:spPr>
          <a:xfrm flipV="1">
            <a:off x="0" y="0"/>
            <a:ext cx="1924050" cy="1924050"/>
          </a:xfrm>
          <a:custGeom>
            <a:avLst/>
            <a:gdLst/>
            <a:ahLst/>
            <a:cxnLst/>
            <a:rect l="l" t="t" r="r" b="b"/>
            <a:pathLst>
              <a:path w="1924242" h="1924242">
                <a:moveTo>
                  <a:pt x="0" y="0"/>
                </a:moveTo>
                <a:lnTo>
                  <a:pt x="0" y="1924242"/>
                </a:lnTo>
                <a:lnTo>
                  <a:pt x="1924242" y="1924242"/>
                </a:lnTo>
                <a:close/>
              </a:path>
            </a:pathLst>
          </a:custGeom>
          <a:solidFill>
            <a:srgbClr val="0070C0"/>
          </a:solidFill>
          <a:ln>
            <a:solidFill>
              <a:schemeClr val="accent6">
                <a:lumMod val="60000"/>
                <a:lumOff val="40000"/>
              </a:schemeClr>
            </a:solidFill>
          </a:ln>
        </p:spPr>
      </p:sp>
      <p:sp>
        <p:nvSpPr>
          <p:cNvPr id="9221" name="Text 5"/>
          <p:cNvSpPr>
            <a:spLocks noChangeArrowheads="1"/>
          </p:cNvSpPr>
          <p:nvPr/>
        </p:nvSpPr>
        <p:spPr bwMode="auto">
          <a:xfrm>
            <a:off x="1066800" y="914400"/>
            <a:ext cx="7620000" cy="2841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7000" tIns="127000" rIns="127000" bIns="127000">
            <a:spAutoFit/>
          </a:bodyPr>
          <a:lstStyle/>
          <a:p>
            <a:pPr>
              <a:defRPr/>
            </a:pPr>
            <a:endParaRPr lang="en-US" sz="2800" dirty="0"/>
          </a:p>
          <a:p>
            <a:pPr marL="457200" indent="-457200">
              <a:buFontTx/>
              <a:buChar char="-"/>
              <a:defRPr/>
            </a:pPr>
            <a:r>
              <a:rPr lang="en-US" sz="2800" dirty="0"/>
              <a:t>Solves a customer’s problem, </a:t>
            </a:r>
          </a:p>
          <a:p>
            <a:pPr marL="457200" indent="-457200">
              <a:buFontTx/>
              <a:buChar char="-"/>
              <a:defRPr/>
            </a:pPr>
            <a:r>
              <a:rPr lang="en-US" sz="2800" dirty="0"/>
              <a:t>Delivers specific benefits, </a:t>
            </a:r>
          </a:p>
          <a:p>
            <a:pPr marL="457200" indent="-457200">
              <a:buFontTx/>
              <a:buChar char="-"/>
              <a:defRPr/>
            </a:pPr>
            <a:r>
              <a:rPr lang="en-US" sz="2800" dirty="0"/>
              <a:t>Distinguishes you from competitors.</a:t>
            </a:r>
          </a:p>
          <a:p>
            <a:pPr>
              <a:defRPr/>
            </a:pPr>
            <a:r>
              <a:rPr lang="en-US" sz="2800" dirty="0"/>
              <a:t> </a:t>
            </a:r>
            <a:endParaRPr lang="en-US" sz="2800" dirty="0" smtClean="0"/>
          </a:p>
          <a:p>
            <a:pPr>
              <a:defRPr/>
            </a:pPr>
            <a:endParaRPr lang="en-US" sz="2800" dirty="0"/>
          </a:p>
        </p:txBody>
      </p:sp>
      <p:pic>
        <p:nvPicPr>
          <p:cNvPr id="15366"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0600" y="1447800"/>
            <a:ext cx="3178175"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609600" y="3810000"/>
            <a:ext cx="7772400" cy="1754326"/>
          </a:xfrm>
          <a:prstGeom prst="rect">
            <a:avLst/>
          </a:prstGeom>
        </p:spPr>
        <p:txBody>
          <a:bodyPr wrap="square">
            <a:spAutoFit/>
          </a:bodyPr>
          <a:lstStyle/>
          <a:p>
            <a:pPr algn="ctr">
              <a:defRPr/>
            </a:pPr>
            <a:r>
              <a:rPr lang="en-US" sz="3600" b="1" i="1" dirty="0"/>
              <a:t>"Why should someone choose you over alternatives?"</a:t>
            </a:r>
            <a:r>
              <a:rPr lang="en-US" sz="3600" b="1" dirty="0"/>
              <a:t>.</a:t>
            </a:r>
          </a:p>
        </p:txBody>
      </p:sp>
    </p:spTree>
    <p:extLst>
      <p:ext uri="{BB962C8B-B14F-4D97-AF65-F5344CB8AC3E}">
        <p14:creationId xmlns:p14="http://schemas.microsoft.com/office/powerpoint/2010/main" val="35964662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99" y="1219200"/>
            <a:ext cx="11658601"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hape 0"/>
          <p:cNvSpPr/>
          <p:nvPr/>
        </p:nvSpPr>
        <p:spPr>
          <a:xfrm flipV="1">
            <a:off x="0" y="0"/>
            <a:ext cx="1924050" cy="1924050"/>
          </a:xfrm>
          <a:custGeom>
            <a:avLst/>
            <a:gdLst/>
            <a:ahLst/>
            <a:cxnLst/>
            <a:rect l="l" t="t" r="r" b="b"/>
            <a:pathLst>
              <a:path w="1924242" h="1924242">
                <a:moveTo>
                  <a:pt x="0" y="0"/>
                </a:moveTo>
                <a:lnTo>
                  <a:pt x="0" y="1924242"/>
                </a:lnTo>
                <a:lnTo>
                  <a:pt x="1924242" y="1924242"/>
                </a:lnTo>
                <a:close/>
              </a:path>
            </a:pathLst>
          </a:custGeom>
          <a:solidFill>
            <a:srgbClr val="0070C0"/>
          </a:solidFill>
          <a:ln>
            <a:solidFill>
              <a:schemeClr val="accent6">
                <a:lumMod val="60000"/>
                <a:lumOff val="40000"/>
              </a:schemeClr>
            </a:solidFill>
          </a:ln>
        </p:spPr>
      </p:sp>
    </p:spTree>
    <p:extLst>
      <p:ext uri="{BB962C8B-B14F-4D97-AF65-F5344CB8AC3E}">
        <p14:creationId xmlns:p14="http://schemas.microsoft.com/office/powerpoint/2010/main" val="38040627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2363" y="1447800"/>
            <a:ext cx="10231437"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hape 0"/>
          <p:cNvSpPr/>
          <p:nvPr/>
        </p:nvSpPr>
        <p:spPr>
          <a:xfrm flipV="1">
            <a:off x="0" y="0"/>
            <a:ext cx="1924050" cy="1924050"/>
          </a:xfrm>
          <a:custGeom>
            <a:avLst/>
            <a:gdLst/>
            <a:ahLst/>
            <a:cxnLst/>
            <a:rect l="l" t="t" r="r" b="b"/>
            <a:pathLst>
              <a:path w="1924242" h="1924242">
                <a:moveTo>
                  <a:pt x="0" y="0"/>
                </a:moveTo>
                <a:lnTo>
                  <a:pt x="0" y="1924242"/>
                </a:lnTo>
                <a:lnTo>
                  <a:pt x="1924242" y="1924242"/>
                </a:lnTo>
                <a:close/>
              </a:path>
            </a:pathLst>
          </a:custGeom>
          <a:solidFill>
            <a:srgbClr val="0070C0"/>
          </a:solidFill>
          <a:ln>
            <a:solidFill>
              <a:schemeClr val="accent6">
                <a:lumMod val="60000"/>
                <a:lumOff val="40000"/>
              </a:schemeClr>
            </a:solidFill>
          </a:ln>
        </p:spPr>
      </p:sp>
      <p:sp>
        <p:nvSpPr>
          <p:cNvPr id="2" name="Rectangle 1"/>
          <p:cNvSpPr/>
          <p:nvPr/>
        </p:nvSpPr>
        <p:spPr>
          <a:xfrm>
            <a:off x="1773298" y="152400"/>
            <a:ext cx="5541902" cy="646331"/>
          </a:xfrm>
          <a:prstGeom prst="rect">
            <a:avLst/>
          </a:prstGeom>
        </p:spPr>
        <p:txBody>
          <a:bodyPr wrap="none">
            <a:spAutoFit/>
          </a:bodyPr>
          <a:lstStyle/>
          <a:p>
            <a:pPr lvl="0" rtl="1"/>
            <a:r>
              <a:rPr lang="en-GB" sz="3600" b="1" dirty="0" smtClean="0"/>
              <a:t>IT Technical Mindset</a:t>
            </a:r>
            <a:endParaRPr lang="ar-SA" sz="3600" b="1" dirty="0"/>
          </a:p>
        </p:txBody>
      </p:sp>
      <p:cxnSp>
        <p:nvCxnSpPr>
          <p:cNvPr id="5" name="Straight Connector 4"/>
          <p:cNvCxnSpPr/>
          <p:nvPr/>
        </p:nvCxnSpPr>
        <p:spPr>
          <a:xfrm>
            <a:off x="1155700" y="762000"/>
            <a:ext cx="10502900" cy="0"/>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50125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hape 0"/>
          <p:cNvSpPr/>
          <p:nvPr/>
        </p:nvSpPr>
        <p:spPr>
          <a:xfrm flipV="1">
            <a:off x="0" y="0"/>
            <a:ext cx="1924050" cy="1924050"/>
          </a:xfrm>
          <a:custGeom>
            <a:avLst/>
            <a:gdLst/>
            <a:ahLst/>
            <a:cxnLst/>
            <a:rect l="l" t="t" r="r" b="b"/>
            <a:pathLst>
              <a:path w="1924242" h="1924242">
                <a:moveTo>
                  <a:pt x="0" y="0"/>
                </a:moveTo>
                <a:lnTo>
                  <a:pt x="0" y="1924242"/>
                </a:lnTo>
                <a:lnTo>
                  <a:pt x="1924242" y="1924242"/>
                </a:lnTo>
                <a:close/>
              </a:path>
            </a:pathLst>
          </a:custGeom>
          <a:solidFill>
            <a:srgbClr val="0070C0"/>
          </a:solidFill>
          <a:ln>
            <a:solidFill>
              <a:schemeClr val="accent6">
                <a:lumMod val="60000"/>
                <a:lumOff val="40000"/>
              </a:schemeClr>
            </a:solidFill>
          </a:ln>
        </p:spPr>
      </p:sp>
      <p:sp>
        <p:nvSpPr>
          <p:cNvPr id="25" name="Rectangle 24"/>
          <p:cNvSpPr/>
          <p:nvPr/>
        </p:nvSpPr>
        <p:spPr>
          <a:xfrm>
            <a:off x="1295400" y="4609253"/>
            <a:ext cx="2031999" cy="584775"/>
          </a:xfrm>
          <a:prstGeom prst="rect">
            <a:avLst/>
          </a:prstGeom>
        </p:spPr>
        <p:txBody>
          <a:bodyPr wrap="square">
            <a:spAutoFit/>
          </a:bodyPr>
          <a:lstStyle/>
          <a:p>
            <a:pPr marL="0" indent="0" algn="ctr" rtl="1">
              <a:buNone/>
            </a:pPr>
            <a:r>
              <a:rPr lang="en-GB" sz="3200" b="1" dirty="0"/>
              <a:t>L</a:t>
            </a:r>
            <a:r>
              <a:rPr lang="en-GB" sz="3200" b="1" dirty="0" smtClean="0"/>
              <a:t>imited</a:t>
            </a:r>
            <a:endParaRPr lang="ar-SA" sz="3200" b="1" dirty="0"/>
          </a:p>
        </p:txBody>
      </p:sp>
      <p:sp>
        <p:nvSpPr>
          <p:cNvPr id="3" name="Rectangle 2"/>
          <p:cNvSpPr/>
          <p:nvPr/>
        </p:nvSpPr>
        <p:spPr>
          <a:xfrm>
            <a:off x="839058" y="1717463"/>
            <a:ext cx="3236784" cy="584775"/>
          </a:xfrm>
          <a:prstGeom prst="rect">
            <a:avLst/>
          </a:prstGeom>
        </p:spPr>
        <p:txBody>
          <a:bodyPr wrap="none">
            <a:spAutoFit/>
          </a:bodyPr>
          <a:lstStyle/>
          <a:p>
            <a:pPr algn="ctr"/>
            <a:r>
              <a:rPr lang="en-GB" sz="3200" b="1" dirty="0" smtClean="0"/>
              <a:t>Contribute to</a:t>
            </a:r>
            <a:endParaRPr lang="ar-SA" sz="3200" b="1" dirty="0"/>
          </a:p>
        </p:txBody>
      </p:sp>
      <p:graphicFrame>
        <p:nvGraphicFramePr>
          <p:cNvPr id="5" name="Diagram 4"/>
          <p:cNvGraphicFramePr/>
          <p:nvPr>
            <p:extLst>
              <p:ext uri="{D42A27DB-BD31-4B8C-83A1-F6EECF244321}">
                <p14:modId xmlns:p14="http://schemas.microsoft.com/office/powerpoint/2010/main" val="3024019248"/>
              </p:ext>
            </p:extLst>
          </p:nvPr>
        </p:nvGraphicFramePr>
        <p:xfrm>
          <a:off x="4380865" y="990600"/>
          <a:ext cx="5448935" cy="2551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9" name="Diagram 18"/>
          <p:cNvGraphicFramePr/>
          <p:nvPr>
            <p:extLst>
              <p:ext uri="{D42A27DB-BD31-4B8C-83A1-F6EECF244321}">
                <p14:modId xmlns:p14="http://schemas.microsoft.com/office/powerpoint/2010/main" val="1058072321"/>
              </p:ext>
            </p:extLst>
          </p:nvPr>
        </p:nvGraphicFramePr>
        <p:xfrm>
          <a:off x="4380865" y="3620885"/>
          <a:ext cx="5448935" cy="255185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638802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19"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7" name="Picture 2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7375" y="179388"/>
            <a:ext cx="373063"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Shape 0"/>
          <p:cNvSpPr/>
          <p:nvPr/>
        </p:nvSpPr>
        <p:spPr>
          <a:xfrm flipV="1">
            <a:off x="0" y="0"/>
            <a:ext cx="1924050" cy="1924050"/>
          </a:xfrm>
          <a:custGeom>
            <a:avLst/>
            <a:gdLst/>
            <a:ahLst/>
            <a:cxnLst/>
            <a:rect l="l" t="t" r="r" b="b"/>
            <a:pathLst>
              <a:path w="1924242" h="1924242">
                <a:moveTo>
                  <a:pt x="0" y="0"/>
                </a:moveTo>
                <a:lnTo>
                  <a:pt x="0" y="1924242"/>
                </a:lnTo>
                <a:lnTo>
                  <a:pt x="1924242" y="1924242"/>
                </a:lnTo>
                <a:close/>
              </a:path>
            </a:pathLst>
          </a:custGeom>
          <a:solidFill>
            <a:srgbClr val="0070C0"/>
          </a:solidFill>
          <a:ln>
            <a:solidFill>
              <a:schemeClr val="accent6">
                <a:lumMod val="60000"/>
                <a:lumOff val="40000"/>
              </a:schemeClr>
            </a:solidFill>
          </a:ln>
        </p:spPr>
      </p:sp>
      <p:sp>
        <p:nvSpPr>
          <p:cNvPr id="3" name="Rectangle 2"/>
          <p:cNvSpPr/>
          <p:nvPr/>
        </p:nvSpPr>
        <p:spPr>
          <a:xfrm>
            <a:off x="6248400" y="2209800"/>
            <a:ext cx="5181600" cy="523220"/>
          </a:xfrm>
          <a:prstGeom prst="rect">
            <a:avLst/>
          </a:prstGeom>
          <a:solidFill>
            <a:schemeClr val="bg1"/>
          </a:solidFill>
          <a:ln>
            <a:solidFill>
              <a:srgbClr val="0070C0"/>
            </a:solidFill>
          </a:ln>
        </p:spPr>
        <p:txBody>
          <a:bodyPr wrap="square">
            <a:spAutoFit/>
          </a:bodyPr>
          <a:lstStyle/>
          <a:p>
            <a:pPr algn="ctr" rtl="1"/>
            <a:r>
              <a:rPr lang="en-GB" sz="2800" b="1" dirty="0" smtClean="0"/>
              <a:t>Proactive &amp; Innovation</a:t>
            </a:r>
            <a:endParaRPr lang="ar-SA" sz="2800" dirty="0"/>
          </a:p>
        </p:txBody>
      </p:sp>
      <p:sp>
        <p:nvSpPr>
          <p:cNvPr id="4" name="Rectangle 3"/>
          <p:cNvSpPr/>
          <p:nvPr/>
        </p:nvSpPr>
        <p:spPr>
          <a:xfrm>
            <a:off x="892174" y="2209800"/>
            <a:ext cx="3908425" cy="523220"/>
          </a:xfrm>
          <a:prstGeom prst="rect">
            <a:avLst/>
          </a:prstGeom>
          <a:solidFill>
            <a:schemeClr val="bg1"/>
          </a:solidFill>
          <a:ln>
            <a:solidFill>
              <a:srgbClr val="0070C0"/>
            </a:solidFill>
          </a:ln>
        </p:spPr>
        <p:txBody>
          <a:bodyPr wrap="square">
            <a:spAutoFit/>
          </a:bodyPr>
          <a:lstStyle/>
          <a:p>
            <a:pPr algn="ctr" rtl="1"/>
            <a:r>
              <a:rPr lang="en-GB" sz="2800" b="1" dirty="0" smtClean="0"/>
              <a:t>Reactive</a:t>
            </a:r>
            <a:endParaRPr lang="ar-SA" sz="2800" dirty="0"/>
          </a:p>
        </p:txBody>
      </p:sp>
      <p:sp>
        <p:nvSpPr>
          <p:cNvPr id="8" name="Rectangle 7"/>
          <p:cNvSpPr/>
          <p:nvPr/>
        </p:nvSpPr>
        <p:spPr>
          <a:xfrm>
            <a:off x="6248400" y="2926317"/>
            <a:ext cx="5181600" cy="523220"/>
          </a:xfrm>
          <a:prstGeom prst="rect">
            <a:avLst/>
          </a:prstGeom>
          <a:solidFill>
            <a:schemeClr val="bg1"/>
          </a:solidFill>
          <a:ln>
            <a:solidFill>
              <a:srgbClr val="0070C0"/>
            </a:solidFill>
          </a:ln>
        </p:spPr>
        <p:txBody>
          <a:bodyPr wrap="square">
            <a:spAutoFit/>
          </a:bodyPr>
          <a:lstStyle/>
          <a:p>
            <a:pPr algn="ctr" rtl="1"/>
            <a:r>
              <a:rPr lang="en-US" sz="2800" b="1" dirty="0"/>
              <a:t>B</a:t>
            </a:r>
            <a:r>
              <a:rPr lang="en-US" sz="2800" b="1" dirty="0" smtClean="0"/>
              <a:t>usiness </a:t>
            </a:r>
            <a:r>
              <a:rPr lang="en-US" sz="2800" b="1" dirty="0"/>
              <a:t>focus</a:t>
            </a:r>
            <a:endParaRPr lang="ar-SA" sz="2800" dirty="0"/>
          </a:p>
        </p:txBody>
      </p:sp>
      <p:sp>
        <p:nvSpPr>
          <p:cNvPr id="9" name="Rectangle 8"/>
          <p:cNvSpPr/>
          <p:nvPr/>
        </p:nvSpPr>
        <p:spPr>
          <a:xfrm>
            <a:off x="892174" y="2895600"/>
            <a:ext cx="3908425" cy="523220"/>
          </a:xfrm>
          <a:prstGeom prst="rect">
            <a:avLst/>
          </a:prstGeom>
          <a:solidFill>
            <a:schemeClr val="bg1"/>
          </a:solidFill>
          <a:ln>
            <a:solidFill>
              <a:srgbClr val="0070C0"/>
            </a:solidFill>
          </a:ln>
        </p:spPr>
        <p:txBody>
          <a:bodyPr wrap="square">
            <a:spAutoFit/>
          </a:bodyPr>
          <a:lstStyle/>
          <a:p>
            <a:pPr algn="ctr" rtl="1"/>
            <a:r>
              <a:rPr lang="en-US" sz="2800" b="1" dirty="0"/>
              <a:t>T</a:t>
            </a:r>
            <a:r>
              <a:rPr lang="en-US" sz="2800" b="1" dirty="0" smtClean="0"/>
              <a:t>echnical focus</a:t>
            </a:r>
            <a:endParaRPr lang="ar-SA" sz="2800" dirty="0"/>
          </a:p>
        </p:txBody>
      </p:sp>
      <p:sp>
        <p:nvSpPr>
          <p:cNvPr id="12" name="Rectangle 11"/>
          <p:cNvSpPr/>
          <p:nvPr/>
        </p:nvSpPr>
        <p:spPr>
          <a:xfrm>
            <a:off x="6263641" y="3659385"/>
            <a:ext cx="5162756" cy="523220"/>
          </a:xfrm>
          <a:prstGeom prst="rect">
            <a:avLst/>
          </a:prstGeom>
          <a:solidFill>
            <a:schemeClr val="bg1"/>
          </a:solidFill>
          <a:ln>
            <a:solidFill>
              <a:srgbClr val="0070C0"/>
            </a:solidFill>
          </a:ln>
        </p:spPr>
        <p:txBody>
          <a:bodyPr wrap="square">
            <a:spAutoFit/>
          </a:bodyPr>
          <a:lstStyle/>
          <a:p>
            <a:pPr algn="ctr" rtl="1"/>
            <a:r>
              <a:rPr lang="en-US" sz="2800" b="1" dirty="0" smtClean="0"/>
              <a:t>Partnership</a:t>
            </a:r>
            <a:endParaRPr lang="ar-SA" sz="2800" b="1" dirty="0"/>
          </a:p>
        </p:txBody>
      </p:sp>
      <p:sp>
        <p:nvSpPr>
          <p:cNvPr id="13" name="Rectangle 12"/>
          <p:cNvSpPr/>
          <p:nvPr/>
        </p:nvSpPr>
        <p:spPr>
          <a:xfrm>
            <a:off x="892174" y="3657600"/>
            <a:ext cx="3908425" cy="523220"/>
          </a:xfrm>
          <a:prstGeom prst="rect">
            <a:avLst/>
          </a:prstGeom>
          <a:solidFill>
            <a:schemeClr val="bg1"/>
          </a:solidFill>
          <a:ln>
            <a:solidFill>
              <a:srgbClr val="0070C0"/>
            </a:solidFill>
          </a:ln>
        </p:spPr>
        <p:txBody>
          <a:bodyPr wrap="square">
            <a:spAutoFit/>
          </a:bodyPr>
          <a:lstStyle/>
          <a:p>
            <a:pPr algn="ctr" rtl="1"/>
            <a:r>
              <a:rPr lang="en-US" sz="2800" b="1" dirty="0" smtClean="0"/>
              <a:t>Isolation</a:t>
            </a:r>
            <a:endParaRPr lang="ar-SA" sz="2800" b="1" dirty="0"/>
          </a:p>
        </p:txBody>
      </p:sp>
      <p:sp>
        <p:nvSpPr>
          <p:cNvPr id="16" name="Rectangle 15"/>
          <p:cNvSpPr/>
          <p:nvPr/>
        </p:nvSpPr>
        <p:spPr>
          <a:xfrm>
            <a:off x="6263641" y="4419600"/>
            <a:ext cx="5162756" cy="523220"/>
          </a:xfrm>
          <a:prstGeom prst="rect">
            <a:avLst/>
          </a:prstGeom>
          <a:solidFill>
            <a:schemeClr val="bg1"/>
          </a:solidFill>
          <a:ln>
            <a:solidFill>
              <a:srgbClr val="0070C0"/>
            </a:solidFill>
          </a:ln>
        </p:spPr>
        <p:txBody>
          <a:bodyPr wrap="square">
            <a:spAutoFit/>
          </a:bodyPr>
          <a:lstStyle/>
          <a:p>
            <a:pPr algn="ctr" rtl="1"/>
            <a:r>
              <a:rPr lang="en-US" sz="2800" b="1" dirty="0" smtClean="0"/>
              <a:t> Impact</a:t>
            </a:r>
            <a:endParaRPr lang="ar-SA" sz="2800" dirty="0"/>
          </a:p>
        </p:txBody>
      </p:sp>
      <p:sp>
        <p:nvSpPr>
          <p:cNvPr id="17" name="Rectangle 16"/>
          <p:cNvSpPr/>
          <p:nvPr/>
        </p:nvSpPr>
        <p:spPr>
          <a:xfrm>
            <a:off x="892174" y="4419600"/>
            <a:ext cx="3908426" cy="523220"/>
          </a:xfrm>
          <a:prstGeom prst="rect">
            <a:avLst/>
          </a:prstGeom>
          <a:solidFill>
            <a:schemeClr val="bg1"/>
          </a:solidFill>
          <a:ln>
            <a:solidFill>
              <a:srgbClr val="0070C0"/>
            </a:solidFill>
          </a:ln>
        </p:spPr>
        <p:txBody>
          <a:bodyPr wrap="square">
            <a:spAutoFit/>
          </a:bodyPr>
          <a:lstStyle/>
          <a:p>
            <a:pPr algn="ctr" rtl="1"/>
            <a:r>
              <a:rPr lang="en-US" sz="2800" b="1" dirty="0" smtClean="0"/>
              <a:t>Effort</a:t>
            </a:r>
            <a:endParaRPr lang="ar-SA" sz="2800" dirty="0"/>
          </a:p>
        </p:txBody>
      </p:sp>
      <p:sp>
        <p:nvSpPr>
          <p:cNvPr id="20" name="Rectangle 19"/>
          <p:cNvSpPr/>
          <p:nvPr/>
        </p:nvSpPr>
        <p:spPr>
          <a:xfrm>
            <a:off x="6268721" y="5115580"/>
            <a:ext cx="5156475" cy="523220"/>
          </a:xfrm>
          <a:prstGeom prst="rect">
            <a:avLst/>
          </a:prstGeom>
          <a:solidFill>
            <a:schemeClr val="bg1"/>
          </a:solidFill>
          <a:ln>
            <a:solidFill>
              <a:srgbClr val="0070C0"/>
            </a:solidFill>
          </a:ln>
        </p:spPr>
        <p:txBody>
          <a:bodyPr wrap="square">
            <a:spAutoFit/>
          </a:bodyPr>
          <a:lstStyle/>
          <a:p>
            <a:pPr algn="ctr" rtl="1"/>
            <a:r>
              <a:rPr lang="en-US" sz="2800" b="1" dirty="0" smtClean="0"/>
              <a:t>Investment</a:t>
            </a:r>
            <a:endParaRPr lang="ar-SA" sz="2800" dirty="0"/>
          </a:p>
        </p:txBody>
      </p:sp>
      <p:sp>
        <p:nvSpPr>
          <p:cNvPr id="23" name="Rectangle 22"/>
          <p:cNvSpPr/>
          <p:nvPr/>
        </p:nvSpPr>
        <p:spPr>
          <a:xfrm>
            <a:off x="892174" y="5115580"/>
            <a:ext cx="3908426" cy="523220"/>
          </a:xfrm>
          <a:prstGeom prst="rect">
            <a:avLst/>
          </a:prstGeom>
          <a:solidFill>
            <a:schemeClr val="bg1"/>
          </a:solidFill>
          <a:ln>
            <a:solidFill>
              <a:srgbClr val="0070C0"/>
            </a:solidFill>
          </a:ln>
        </p:spPr>
        <p:txBody>
          <a:bodyPr wrap="square">
            <a:spAutoFit/>
          </a:bodyPr>
          <a:lstStyle/>
          <a:p>
            <a:pPr algn="ctr" rtl="1"/>
            <a:r>
              <a:rPr lang="en-US" sz="2800" b="1" dirty="0" smtClean="0"/>
              <a:t>Cost</a:t>
            </a:r>
            <a:endParaRPr lang="ar-SA" sz="2800" dirty="0"/>
          </a:p>
        </p:txBody>
      </p:sp>
      <p:sp>
        <p:nvSpPr>
          <p:cNvPr id="2" name="Left Arrow 1"/>
          <p:cNvSpPr/>
          <p:nvPr/>
        </p:nvSpPr>
        <p:spPr>
          <a:xfrm rot="10800000">
            <a:off x="4915478" y="2295159"/>
            <a:ext cx="1219777" cy="290945"/>
          </a:xfrm>
          <a:prstGeom prst="leftArrow">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bg1"/>
              </a:solidFill>
            </a:endParaRPr>
          </a:p>
        </p:txBody>
      </p:sp>
      <p:sp>
        <p:nvSpPr>
          <p:cNvPr id="27" name="Left Arrow 26"/>
          <p:cNvSpPr/>
          <p:nvPr/>
        </p:nvSpPr>
        <p:spPr>
          <a:xfrm rot="10800000">
            <a:off x="4915474" y="3011677"/>
            <a:ext cx="1219777" cy="290945"/>
          </a:xfrm>
          <a:prstGeom prst="leftArrow">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bg1"/>
              </a:solidFill>
            </a:endParaRPr>
          </a:p>
        </p:txBody>
      </p:sp>
      <p:sp>
        <p:nvSpPr>
          <p:cNvPr id="28" name="Left Arrow 27"/>
          <p:cNvSpPr/>
          <p:nvPr/>
        </p:nvSpPr>
        <p:spPr>
          <a:xfrm rot="10800000">
            <a:off x="4915478" y="3744745"/>
            <a:ext cx="1219777" cy="290945"/>
          </a:xfrm>
          <a:prstGeom prst="leftArrow">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bg1"/>
              </a:solidFill>
            </a:endParaRPr>
          </a:p>
        </p:txBody>
      </p:sp>
      <p:sp>
        <p:nvSpPr>
          <p:cNvPr id="29" name="Left Arrow 28"/>
          <p:cNvSpPr/>
          <p:nvPr/>
        </p:nvSpPr>
        <p:spPr>
          <a:xfrm rot="10800000">
            <a:off x="4915478" y="4532293"/>
            <a:ext cx="1219777" cy="290945"/>
          </a:xfrm>
          <a:prstGeom prst="leftArrow">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bg1"/>
              </a:solidFill>
            </a:endParaRPr>
          </a:p>
        </p:txBody>
      </p:sp>
      <p:sp>
        <p:nvSpPr>
          <p:cNvPr id="30" name="Left Arrow 29"/>
          <p:cNvSpPr/>
          <p:nvPr/>
        </p:nvSpPr>
        <p:spPr>
          <a:xfrm rot="10800000">
            <a:off x="4915473" y="5191780"/>
            <a:ext cx="1219777" cy="290945"/>
          </a:xfrm>
          <a:prstGeom prst="leftArrow">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bg1"/>
              </a:solidFill>
            </a:endParaRPr>
          </a:p>
        </p:txBody>
      </p:sp>
      <p:sp>
        <p:nvSpPr>
          <p:cNvPr id="21" name="Rectangle 20"/>
          <p:cNvSpPr/>
          <p:nvPr/>
        </p:nvSpPr>
        <p:spPr>
          <a:xfrm>
            <a:off x="1884134" y="115669"/>
            <a:ext cx="5735866" cy="646331"/>
          </a:xfrm>
          <a:prstGeom prst="rect">
            <a:avLst/>
          </a:prstGeom>
        </p:spPr>
        <p:txBody>
          <a:bodyPr wrap="none">
            <a:spAutoFit/>
          </a:bodyPr>
          <a:lstStyle/>
          <a:p>
            <a:pPr lvl="0" rtl="1"/>
            <a:r>
              <a:rPr lang="en-GB" sz="3600" b="1" dirty="0" smtClean="0"/>
              <a:t>Technical  vs. </a:t>
            </a:r>
            <a:r>
              <a:rPr lang="en-GB" sz="3600" b="1" dirty="0"/>
              <a:t>S</a:t>
            </a:r>
            <a:r>
              <a:rPr lang="en-GB" sz="3600" b="1" dirty="0" smtClean="0"/>
              <a:t>ervice</a:t>
            </a:r>
            <a:endParaRPr lang="ar-SA" sz="3600" b="1" dirty="0"/>
          </a:p>
        </p:txBody>
      </p:sp>
      <p:sp>
        <p:nvSpPr>
          <p:cNvPr id="5" name="Rectangle 4"/>
          <p:cNvSpPr/>
          <p:nvPr/>
        </p:nvSpPr>
        <p:spPr>
          <a:xfrm>
            <a:off x="1878813" y="1446996"/>
            <a:ext cx="1935145" cy="584775"/>
          </a:xfrm>
          <a:prstGeom prst="rect">
            <a:avLst/>
          </a:prstGeom>
        </p:spPr>
        <p:txBody>
          <a:bodyPr wrap="none">
            <a:spAutoFit/>
          </a:bodyPr>
          <a:lstStyle/>
          <a:p>
            <a:pPr lvl="0" rtl="1"/>
            <a:r>
              <a:rPr lang="en-GB" sz="3200" b="1" dirty="0" smtClean="0"/>
              <a:t>Enabler</a:t>
            </a:r>
            <a:endParaRPr lang="ar-SA" sz="3200" b="1" dirty="0"/>
          </a:p>
        </p:txBody>
      </p:sp>
      <p:sp>
        <p:nvSpPr>
          <p:cNvPr id="22" name="Rectangle 21"/>
          <p:cNvSpPr/>
          <p:nvPr/>
        </p:nvSpPr>
        <p:spPr>
          <a:xfrm>
            <a:off x="7904231" y="1446996"/>
            <a:ext cx="1885453" cy="584775"/>
          </a:xfrm>
          <a:prstGeom prst="rect">
            <a:avLst/>
          </a:prstGeom>
        </p:spPr>
        <p:txBody>
          <a:bodyPr wrap="none">
            <a:spAutoFit/>
          </a:bodyPr>
          <a:lstStyle/>
          <a:p>
            <a:pPr lvl="0" rtl="1"/>
            <a:r>
              <a:rPr lang="en-GB" sz="3200" b="1" dirty="0" smtClean="0"/>
              <a:t>Deriver</a:t>
            </a:r>
            <a:endParaRPr lang="ar-SA" sz="3200" b="1" dirty="0"/>
          </a:p>
        </p:txBody>
      </p:sp>
      <p:cxnSp>
        <p:nvCxnSpPr>
          <p:cNvPr id="24" name="Straight Connector 23"/>
          <p:cNvCxnSpPr/>
          <p:nvPr/>
        </p:nvCxnSpPr>
        <p:spPr>
          <a:xfrm>
            <a:off x="1155700" y="762000"/>
            <a:ext cx="10502900" cy="0"/>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6003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1000"/>
                                        <p:tgtEl>
                                          <p:spTgt spid="29"/>
                                        </p:tgtEl>
                                      </p:cBhvr>
                                    </p:animEffect>
                                    <p:anim calcmode="lin" valueType="num">
                                      <p:cBhvr>
                                        <p:cTn id="49" dur="1000" fill="hold"/>
                                        <p:tgtEl>
                                          <p:spTgt spid="29"/>
                                        </p:tgtEl>
                                        <p:attrNameLst>
                                          <p:attrName>ppt_x</p:attrName>
                                        </p:attrNameLst>
                                      </p:cBhvr>
                                      <p:tavLst>
                                        <p:tav tm="0">
                                          <p:val>
                                            <p:strVal val="#ppt_x"/>
                                          </p:val>
                                        </p:tav>
                                        <p:tav tm="100000">
                                          <p:val>
                                            <p:strVal val="#ppt_x"/>
                                          </p:val>
                                        </p:tav>
                                      </p:tavLst>
                                    </p:anim>
                                    <p:anim calcmode="lin" valueType="num">
                                      <p:cBhvr>
                                        <p:cTn id="5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1000"/>
                                        <p:tgtEl>
                                          <p:spTgt spid="30"/>
                                        </p:tgtEl>
                                      </p:cBhvr>
                                    </p:animEffect>
                                    <p:anim calcmode="lin" valueType="num">
                                      <p:cBhvr>
                                        <p:cTn id="56" dur="1000" fill="hold"/>
                                        <p:tgtEl>
                                          <p:spTgt spid="30"/>
                                        </p:tgtEl>
                                        <p:attrNameLst>
                                          <p:attrName>ppt_x</p:attrName>
                                        </p:attrNameLst>
                                      </p:cBhvr>
                                      <p:tavLst>
                                        <p:tav tm="0">
                                          <p:val>
                                            <p:strVal val="#ppt_x"/>
                                          </p:val>
                                        </p:tav>
                                        <p:tav tm="100000">
                                          <p:val>
                                            <p:strVal val="#ppt_x"/>
                                          </p:val>
                                        </p:tav>
                                      </p:tavLst>
                                    </p:anim>
                                    <p:anim calcmode="lin" valueType="num">
                                      <p:cBhvr>
                                        <p:cTn id="57" dur="1000" fill="hold"/>
                                        <p:tgtEl>
                                          <p:spTgt spid="3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1000"/>
                                        <p:tgtEl>
                                          <p:spTgt spid="20"/>
                                        </p:tgtEl>
                                      </p:cBhvr>
                                    </p:animEffect>
                                    <p:anim calcmode="lin" valueType="num">
                                      <p:cBhvr>
                                        <p:cTn id="61" dur="1000" fill="hold"/>
                                        <p:tgtEl>
                                          <p:spTgt spid="20"/>
                                        </p:tgtEl>
                                        <p:attrNameLst>
                                          <p:attrName>ppt_x</p:attrName>
                                        </p:attrNameLst>
                                      </p:cBhvr>
                                      <p:tavLst>
                                        <p:tav tm="0">
                                          <p:val>
                                            <p:strVal val="#ppt_x"/>
                                          </p:val>
                                        </p:tav>
                                        <p:tav tm="100000">
                                          <p:val>
                                            <p:strVal val="#ppt_x"/>
                                          </p:val>
                                        </p:tav>
                                      </p:tavLst>
                                    </p:anim>
                                    <p:anim calcmode="lin" valueType="num">
                                      <p:cBhvr>
                                        <p:cTn id="6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12" grpId="0" animBg="1"/>
      <p:bldP spid="16" grpId="0" animBg="1"/>
      <p:bldP spid="20" grpId="0" animBg="1"/>
      <p:bldP spid="2" grpId="0" animBg="1"/>
      <p:bldP spid="27" grpId="0" animBg="1"/>
      <p:bldP spid="28" grpId="0" animBg="1"/>
      <p:bldP spid="29" grpId="0" animBg="1"/>
      <p:bldP spid="3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0"/>
          <p:cNvSpPr/>
          <p:nvPr/>
        </p:nvSpPr>
        <p:spPr>
          <a:xfrm flipV="1">
            <a:off x="0" y="0"/>
            <a:ext cx="1924050" cy="1924050"/>
          </a:xfrm>
          <a:custGeom>
            <a:avLst/>
            <a:gdLst/>
            <a:ahLst/>
            <a:cxnLst/>
            <a:rect l="l" t="t" r="r" b="b"/>
            <a:pathLst>
              <a:path w="1924242" h="1924242">
                <a:moveTo>
                  <a:pt x="0" y="0"/>
                </a:moveTo>
                <a:lnTo>
                  <a:pt x="0" y="1924242"/>
                </a:lnTo>
                <a:lnTo>
                  <a:pt x="1924242" y="1924242"/>
                </a:lnTo>
                <a:close/>
              </a:path>
            </a:pathLst>
          </a:custGeom>
          <a:solidFill>
            <a:srgbClr val="0070C0"/>
          </a:solidFill>
          <a:ln>
            <a:solidFill>
              <a:schemeClr val="accent6">
                <a:lumMod val="60000"/>
                <a:lumOff val="40000"/>
              </a:schemeClr>
            </a:solidFill>
          </a:ln>
        </p:spPr>
      </p:sp>
      <p:sp>
        <p:nvSpPr>
          <p:cNvPr id="3" name="Rounded Rectangle 2"/>
          <p:cNvSpPr/>
          <p:nvPr/>
        </p:nvSpPr>
        <p:spPr>
          <a:xfrm>
            <a:off x="838200" y="1295400"/>
            <a:ext cx="8305800" cy="4419600"/>
          </a:xfrm>
          <a:prstGeom prst="roundRect">
            <a:avLst/>
          </a:prstGeom>
          <a:solidFill>
            <a:schemeClr val="bg1"/>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1" anchor="ctr"/>
          <a:lstStyle/>
          <a:p>
            <a:r>
              <a:rPr lang="en-US" dirty="0" smtClean="0">
                <a:solidFill>
                  <a:schemeClr val="tx1"/>
                </a:solidFill>
              </a:rPr>
              <a:t>  </a:t>
            </a:r>
          </a:p>
          <a:p>
            <a:r>
              <a:rPr lang="en-US" sz="4000" b="1" dirty="0" smtClean="0">
                <a:solidFill>
                  <a:schemeClr val="tx1"/>
                </a:solidFill>
              </a:rPr>
              <a:t>Artificial </a:t>
            </a:r>
            <a:r>
              <a:rPr lang="en-US" sz="4000" b="1" dirty="0">
                <a:solidFill>
                  <a:schemeClr val="tx1"/>
                </a:solidFill>
              </a:rPr>
              <a:t>I</a:t>
            </a:r>
            <a:r>
              <a:rPr lang="en-US" sz="4000" b="1" dirty="0" smtClean="0">
                <a:solidFill>
                  <a:schemeClr val="tx1"/>
                </a:solidFill>
              </a:rPr>
              <a:t>ntelligence (AI</a:t>
            </a:r>
            <a:r>
              <a:rPr lang="en-US" sz="4000" b="1" dirty="0" smtClean="0">
                <a:solidFill>
                  <a:schemeClr val="tx1"/>
                </a:solidFill>
              </a:rPr>
              <a:t>)</a:t>
            </a:r>
          </a:p>
          <a:p>
            <a:r>
              <a:rPr lang="en-US" sz="4000" b="1" dirty="0" smtClean="0">
                <a:solidFill>
                  <a:schemeClr val="tx1"/>
                </a:solidFill>
              </a:rPr>
              <a:t> </a:t>
            </a:r>
            <a:endParaRPr lang="en-US" sz="4000" b="1" dirty="0" smtClean="0">
              <a:solidFill>
                <a:schemeClr val="tx1"/>
              </a:solidFill>
            </a:endParaRPr>
          </a:p>
          <a:p>
            <a:pPr algn="ctr"/>
            <a:endParaRPr lang="en-US" dirty="0">
              <a:solidFill>
                <a:schemeClr val="tx1"/>
              </a:solidFill>
            </a:endParaRPr>
          </a:p>
          <a:p>
            <a:r>
              <a:rPr lang="en-US" sz="2800" dirty="0" smtClean="0">
                <a:solidFill>
                  <a:schemeClr val="tx1"/>
                </a:solidFill>
              </a:rPr>
              <a:t>is </a:t>
            </a:r>
            <a:r>
              <a:rPr lang="en-US" sz="2800" dirty="0">
                <a:solidFill>
                  <a:schemeClr val="tx1"/>
                </a:solidFill>
              </a:rPr>
              <a:t>revolutionizing value creation in the IT sector, but it doesn't eliminate the need for humans; rather, it is redefining their role.</a:t>
            </a:r>
            <a:endParaRPr lang="ar-SA" sz="2000" dirty="0">
              <a:solidFill>
                <a:schemeClr val="tx1"/>
              </a:solidFill>
            </a:endParaRPr>
          </a:p>
        </p:txBody>
      </p:sp>
      <p:sp>
        <p:nvSpPr>
          <p:cNvPr id="2" name="Rectangle 1"/>
          <p:cNvSpPr/>
          <p:nvPr/>
        </p:nvSpPr>
        <p:spPr>
          <a:xfrm>
            <a:off x="1866043" y="152400"/>
            <a:ext cx="5246949" cy="584775"/>
          </a:xfrm>
          <a:prstGeom prst="rect">
            <a:avLst/>
          </a:prstGeom>
        </p:spPr>
        <p:txBody>
          <a:bodyPr wrap="none">
            <a:spAutoFit/>
          </a:bodyPr>
          <a:lstStyle/>
          <a:p>
            <a:r>
              <a:rPr lang="en-US" sz="3200" b="1" dirty="0" smtClean="0">
                <a:latin typeface="+mj-lt"/>
                <a:cs typeface="+mj-cs"/>
              </a:rPr>
              <a:t>AI and </a:t>
            </a:r>
            <a:r>
              <a:rPr lang="en-US" sz="3200" b="1" dirty="0">
                <a:latin typeface="+mj-lt"/>
                <a:cs typeface="+mj-cs"/>
              </a:rPr>
              <a:t>V</a:t>
            </a:r>
            <a:r>
              <a:rPr lang="en-US" sz="3200" b="1" dirty="0" smtClean="0">
                <a:latin typeface="+mj-lt"/>
                <a:cs typeface="+mj-cs"/>
              </a:rPr>
              <a:t>alue Creation</a:t>
            </a:r>
            <a:endParaRPr lang="ar-SA" sz="3200" dirty="0">
              <a:latin typeface="+mj-lt"/>
              <a:cs typeface="+mj-cs"/>
            </a:endParaRPr>
          </a:p>
        </p:txBody>
      </p:sp>
      <p:cxnSp>
        <p:nvCxnSpPr>
          <p:cNvPr id="5" name="Straight Connector 4"/>
          <p:cNvCxnSpPr/>
          <p:nvPr/>
        </p:nvCxnSpPr>
        <p:spPr>
          <a:xfrm>
            <a:off x="1155700" y="762000"/>
            <a:ext cx="10502900" cy="0"/>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02194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hape 0"/>
          <p:cNvSpPr/>
          <p:nvPr/>
        </p:nvSpPr>
        <p:spPr>
          <a:xfrm flipV="1">
            <a:off x="0" y="0"/>
            <a:ext cx="1924050" cy="1924050"/>
          </a:xfrm>
          <a:custGeom>
            <a:avLst/>
            <a:gdLst/>
            <a:ahLst/>
            <a:cxnLst/>
            <a:rect l="l" t="t" r="r" b="b"/>
            <a:pathLst>
              <a:path w="1924242" h="1924242">
                <a:moveTo>
                  <a:pt x="0" y="0"/>
                </a:moveTo>
                <a:lnTo>
                  <a:pt x="0" y="1924242"/>
                </a:lnTo>
                <a:lnTo>
                  <a:pt x="1924242" y="1924242"/>
                </a:lnTo>
                <a:close/>
              </a:path>
            </a:pathLst>
          </a:custGeom>
          <a:solidFill>
            <a:srgbClr val="0070C0"/>
          </a:solidFill>
          <a:ln>
            <a:solidFill>
              <a:schemeClr val="accent6">
                <a:lumMod val="60000"/>
                <a:lumOff val="40000"/>
              </a:schemeClr>
            </a:solidFill>
          </a:ln>
        </p:spPr>
      </p:sp>
      <p:sp>
        <p:nvSpPr>
          <p:cNvPr id="13" name="Rounded Rectangle 12"/>
          <p:cNvSpPr/>
          <p:nvPr/>
        </p:nvSpPr>
        <p:spPr>
          <a:xfrm>
            <a:off x="838200" y="838200"/>
            <a:ext cx="5562600" cy="3337560"/>
          </a:xfrm>
          <a:prstGeom prst="roundRect">
            <a:avLst/>
          </a:prstGeom>
          <a:solidFill>
            <a:schemeClr val="bg1"/>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1" anchor="ctr"/>
          <a:lstStyle/>
          <a:p>
            <a:r>
              <a:rPr lang="en-US" sz="3200" b="1" dirty="0" smtClean="0">
                <a:solidFill>
                  <a:schemeClr val="tx1"/>
                </a:solidFill>
              </a:rPr>
              <a:t> </a:t>
            </a:r>
          </a:p>
          <a:p>
            <a:endParaRPr lang="en-US" sz="3200" b="1" dirty="0">
              <a:solidFill>
                <a:schemeClr val="tx1"/>
              </a:solidFill>
            </a:endParaRPr>
          </a:p>
          <a:p>
            <a:endParaRPr lang="en-US" sz="3200" b="1" dirty="0" smtClean="0">
              <a:solidFill>
                <a:schemeClr val="tx1"/>
              </a:solidFill>
            </a:endParaRPr>
          </a:p>
          <a:p>
            <a:endParaRPr lang="en-US" sz="3200" b="1" dirty="0" smtClean="0">
              <a:solidFill>
                <a:schemeClr val="tx1"/>
              </a:solidFill>
            </a:endParaRPr>
          </a:p>
          <a:p>
            <a:r>
              <a:rPr lang="en-US" sz="3200" b="1" dirty="0" smtClean="0">
                <a:solidFill>
                  <a:schemeClr val="tx1"/>
                </a:solidFill>
              </a:rPr>
              <a:t>AI</a:t>
            </a:r>
          </a:p>
          <a:p>
            <a:endParaRPr lang="en-US" sz="3200" b="1" dirty="0" smtClean="0">
              <a:solidFill>
                <a:schemeClr val="tx1"/>
              </a:solidFill>
            </a:endParaRPr>
          </a:p>
          <a:p>
            <a:pPr lvl="0"/>
            <a:r>
              <a:rPr lang="en-US" sz="3200" dirty="0" smtClean="0">
                <a:solidFill>
                  <a:schemeClr val="tx1"/>
                </a:solidFill>
              </a:rPr>
              <a:t>Automating routine     task</a:t>
            </a:r>
          </a:p>
          <a:p>
            <a:r>
              <a:rPr lang="en-US" sz="3200" dirty="0" smtClean="0">
                <a:solidFill>
                  <a:schemeClr val="tx1"/>
                </a:solidFill>
              </a:rPr>
              <a:t>Big data analysis</a:t>
            </a:r>
          </a:p>
          <a:p>
            <a:pPr lvl="0"/>
            <a:r>
              <a:rPr lang="en-US" sz="3200" dirty="0" smtClean="0">
                <a:solidFill>
                  <a:schemeClr val="tx1"/>
                </a:solidFill>
              </a:rPr>
              <a:t>Predictive </a:t>
            </a:r>
            <a:r>
              <a:rPr lang="en-US" sz="3200" dirty="0">
                <a:solidFill>
                  <a:schemeClr val="tx1"/>
                </a:solidFill>
              </a:rPr>
              <a:t>maintenance</a:t>
            </a:r>
            <a:endParaRPr lang="ar-SA" sz="3200" dirty="0">
              <a:solidFill>
                <a:schemeClr val="tx1"/>
              </a:solidFill>
            </a:endParaRPr>
          </a:p>
          <a:p>
            <a:endParaRPr lang="ar-SA" sz="3200" dirty="0">
              <a:solidFill>
                <a:schemeClr val="tx1"/>
              </a:solidFill>
            </a:endParaRPr>
          </a:p>
          <a:p>
            <a:pPr lvl="0"/>
            <a:endParaRPr lang="ar-SA" sz="3200" dirty="0">
              <a:solidFill>
                <a:schemeClr val="tx1"/>
              </a:solidFill>
            </a:endParaRPr>
          </a:p>
          <a:p>
            <a:r>
              <a:rPr lang="en-US" sz="3200" b="1" dirty="0" smtClean="0">
                <a:solidFill>
                  <a:schemeClr val="tx1"/>
                </a:solidFill>
              </a:rPr>
              <a:t> </a:t>
            </a:r>
          </a:p>
          <a:p>
            <a:pPr algn="ctr"/>
            <a:endParaRPr lang="en-US" dirty="0">
              <a:solidFill>
                <a:schemeClr val="tx1"/>
              </a:solidFill>
            </a:endParaRPr>
          </a:p>
        </p:txBody>
      </p:sp>
      <p:sp>
        <p:nvSpPr>
          <p:cNvPr id="15" name="Rounded Rectangle 14"/>
          <p:cNvSpPr/>
          <p:nvPr/>
        </p:nvSpPr>
        <p:spPr>
          <a:xfrm>
            <a:off x="6629400" y="838200"/>
            <a:ext cx="5257800" cy="3352800"/>
          </a:xfrm>
          <a:prstGeom prst="roundRect">
            <a:avLst/>
          </a:prstGeom>
          <a:solidFill>
            <a:schemeClr val="bg1"/>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1" anchor="ctr"/>
          <a:lstStyle/>
          <a:p>
            <a:r>
              <a:rPr lang="en-US" dirty="0" smtClean="0">
                <a:solidFill>
                  <a:schemeClr val="tx1"/>
                </a:solidFill>
              </a:rPr>
              <a:t>  </a:t>
            </a:r>
          </a:p>
          <a:p>
            <a:r>
              <a:rPr lang="en-US" sz="4000" b="1" dirty="0" smtClean="0">
                <a:solidFill>
                  <a:schemeClr val="tx1"/>
                </a:solidFill>
              </a:rPr>
              <a:t>Human</a:t>
            </a:r>
          </a:p>
          <a:p>
            <a:pPr algn="ctr"/>
            <a:endParaRPr lang="en-US" dirty="0">
              <a:solidFill>
                <a:schemeClr val="tx1"/>
              </a:solidFill>
            </a:endParaRPr>
          </a:p>
          <a:p>
            <a:pPr lvl="0" rtl="1"/>
            <a:endParaRPr lang="en-US" sz="2000" dirty="0">
              <a:solidFill>
                <a:schemeClr val="tx1"/>
              </a:solidFill>
            </a:endParaRPr>
          </a:p>
          <a:p>
            <a:pPr rtl="1"/>
            <a:r>
              <a:rPr lang="en-US" sz="3200" dirty="0" smtClean="0">
                <a:solidFill>
                  <a:schemeClr val="tx1"/>
                </a:solidFill>
              </a:rPr>
              <a:t>Creative thinking</a:t>
            </a:r>
            <a:endParaRPr lang="ar-YE" sz="2000" dirty="0" smtClean="0">
              <a:solidFill>
                <a:schemeClr val="tx1"/>
              </a:solidFill>
            </a:endParaRPr>
          </a:p>
          <a:p>
            <a:pPr rtl="1"/>
            <a:r>
              <a:rPr lang="en-US" sz="3200" dirty="0">
                <a:solidFill>
                  <a:schemeClr val="tx1"/>
                </a:solidFill>
              </a:rPr>
              <a:t>H</a:t>
            </a:r>
            <a:r>
              <a:rPr lang="en-US" sz="3200" dirty="0" smtClean="0">
                <a:solidFill>
                  <a:schemeClr val="tx1"/>
                </a:solidFill>
              </a:rPr>
              <a:t>uman interaction</a:t>
            </a:r>
          </a:p>
          <a:p>
            <a:pPr rtl="1"/>
            <a:endParaRPr lang="en-US" sz="3200" dirty="0" smtClean="0">
              <a:solidFill>
                <a:schemeClr val="tx1"/>
              </a:solidFill>
            </a:endParaRPr>
          </a:p>
          <a:p>
            <a:pPr rtl="1"/>
            <a:endParaRPr lang="ar-SA" sz="3200" dirty="0">
              <a:solidFill>
                <a:schemeClr val="tx1"/>
              </a:solidFill>
            </a:endParaRPr>
          </a:p>
        </p:txBody>
      </p:sp>
      <p:sp>
        <p:nvSpPr>
          <p:cNvPr id="2" name="Rectangle 1"/>
          <p:cNvSpPr/>
          <p:nvPr/>
        </p:nvSpPr>
        <p:spPr>
          <a:xfrm>
            <a:off x="4275532" y="5181600"/>
            <a:ext cx="6163867" cy="523220"/>
          </a:xfrm>
          <a:prstGeom prst="rect">
            <a:avLst/>
          </a:prstGeom>
          <a:ln>
            <a:solidFill>
              <a:srgbClr val="0070C0"/>
            </a:solidFill>
          </a:ln>
        </p:spPr>
        <p:txBody>
          <a:bodyPr wrap="square">
            <a:spAutoFit/>
          </a:bodyPr>
          <a:lstStyle/>
          <a:p>
            <a:pPr lvl="0" rtl="1"/>
            <a:r>
              <a:rPr lang="en-US" sz="2800" b="1" dirty="0"/>
              <a:t>Reliance on historical data</a:t>
            </a:r>
            <a:endParaRPr lang="ar-SA" sz="2800" b="1" dirty="0"/>
          </a:p>
        </p:txBody>
      </p:sp>
      <p:sp>
        <p:nvSpPr>
          <p:cNvPr id="4" name="Rectangle 3"/>
          <p:cNvSpPr/>
          <p:nvPr/>
        </p:nvSpPr>
        <p:spPr>
          <a:xfrm>
            <a:off x="4275532" y="4648200"/>
            <a:ext cx="6163867" cy="523220"/>
          </a:xfrm>
          <a:prstGeom prst="rect">
            <a:avLst/>
          </a:prstGeom>
          <a:ln>
            <a:solidFill>
              <a:srgbClr val="0070C0"/>
            </a:solidFill>
          </a:ln>
        </p:spPr>
        <p:txBody>
          <a:bodyPr wrap="square">
            <a:spAutoFit/>
          </a:bodyPr>
          <a:lstStyle/>
          <a:p>
            <a:pPr lvl="0" rtl="1"/>
            <a:r>
              <a:rPr lang="en-US" sz="2800" b="1" dirty="0"/>
              <a:t>Lack of human intuition</a:t>
            </a:r>
            <a:endParaRPr lang="ar-SA" sz="2800" b="1" dirty="0"/>
          </a:p>
        </p:txBody>
      </p:sp>
      <p:sp>
        <p:nvSpPr>
          <p:cNvPr id="6" name="Rectangle 5"/>
          <p:cNvSpPr/>
          <p:nvPr/>
        </p:nvSpPr>
        <p:spPr>
          <a:xfrm>
            <a:off x="4275533" y="5704820"/>
            <a:ext cx="6163867" cy="523220"/>
          </a:xfrm>
          <a:prstGeom prst="rect">
            <a:avLst/>
          </a:prstGeom>
          <a:ln>
            <a:solidFill>
              <a:srgbClr val="0070C0"/>
            </a:solidFill>
          </a:ln>
        </p:spPr>
        <p:txBody>
          <a:bodyPr wrap="none">
            <a:spAutoFit/>
          </a:bodyPr>
          <a:lstStyle/>
          <a:p>
            <a:pPr lvl="0" rtl="1"/>
            <a:r>
              <a:rPr lang="en-US" sz="2800" b="1" dirty="0"/>
              <a:t>Inability to innovate radically</a:t>
            </a:r>
            <a:endParaRPr lang="ar-SA" sz="2800" b="1" dirty="0"/>
          </a:p>
        </p:txBody>
      </p:sp>
      <p:sp>
        <p:nvSpPr>
          <p:cNvPr id="3" name="Oval 2"/>
          <p:cNvSpPr/>
          <p:nvPr/>
        </p:nvSpPr>
        <p:spPr>
          <a:xfrm>
            <a:off x="838200" y="4648200"/>
            <a:ext cx="3124199" cy="1676400"/>
          </a:xfrm>
          <a:prstGeom prst="ellipse">
            <a:avLst/>
          </a:prstGeom>
          <a:solidFill>
            <a:schemeClr val="bg1"/>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1" anchor="ctr"/>
          <a:lstStyle/>
          <a:p>
            <a:pPr algn="ctr"/>
            <a:r>
              <a:rPr lang="en-US" sz="3200" b="1" dirty="0" smtClean="0">
                <a:solidFill>
                  <a:schemeClr val="tx1"/>
                </a:solidFill>
              </a:rPr>
              <a:t>AI Limits</a:t>
            </a:r>
            <a:endParaRPr lang="ar-SA" sz="3200" b="1" dirty="0">
              <a:solidFill>
                <a:schemeClr val="tx1"/>
              </a:solidFill>
            </a:endParaRPr>
          </a:p>
        </p:txBody>
      </p:sp>
    </p:spTree>
    <p:extLst>
      <p:ext uri="{BB962C8B-B14F-4D97-AF65-F5344CB8AC3E}">
        <p14:creationId xmlns:p14="http://schemas.microsoft.com/office/powerpoint/2010/main" val="2666439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0"/>
          <p:cNvSpPr>
            <a:spLocks noChangeArrowheads="1"/>
          </p:cNvSpPr>
          <p:nvPr/>
        </p:nvSpPr>
        <p:spPr bwMode="auto">
          <a:xfrm>
            <a:off x="2514600" y="2819400"/>
            <a:ext cx="6440488" cy="906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7000" tIns="127000" rIns="127000" bIns="127000">
            <a:spAutoFit/>
          </a:bodyPr>
          <a:lstStyle/>
          <a:p>
            <a:pPr algn="ctr">
              <a:lnSpc>
                <a:spcPct val="96000"/>
              </a:lnSpc>
              <a:spcBef>
                <a:spcPts val="500"/>
              </a:spcBef>
            </a:pPr>
            <a:r>
              <a:rPr lang="ar-SA" sz="4400" b="1" dirty="0" smtClean="0">
                <a:solidFill>
                  <a:srgbClr val="000000"/>
                </a:solidFill>
                <a:latin typeface="Arial" pitchFamily="34" charset="0"/>
                <a:cs typeface="Arial" pitchFamily="34" charset="0"/>
              </a:rPr>
              <a:t>شكرا لكم</a:t>
            </a:r>
            <a:endParaRPr lang="en-US"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Keat_Template">
  <a:themeElements>
    <a:clrScheme name="Pearson_PowerPoint_Template_Bekaer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earson_PowerPoint_Template_Bekaer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Pearson_PowerPoint_Template_Bekaer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earson_PowerPoint_Template_Bekaer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earson_PowerPoint_Template_Bekaer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earson_PowerPoint_Template_Bekaer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earson_PowerPoint_Template_Bekaer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earson_PowerPoint_Template_Bekaer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earson_PowerPoint_Template_Bekaer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earson_PowerPoint_Template_Bekaer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earson_PowerPoint_Template_Bekaer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earson_PowerPoint_Template_Bekaer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earson_PowerPoint_Template_Bekaer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earson_PowerPoint_Template_Bekaer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Keat_Template.pot</Template>
  <TotalTime>26189</TotalTime>
  <Words>2197</Words>
  <Application>Microsoft Office PowerPoint</Application>
  <PresentationFormat>Widescreen</PresentationFormat>
  <Paragraphs>213</Paragraphs>
  <Slides>13</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QTPSPV+DIN Next LT W23 Bold</vt:lpstr>
      <vt:lpstr>Times New Roman</vt:lpstr>
      <vt:lpstr>Verdana</vt:lpstr>
      <vt:lpstr>ヒラギノ角ゴ Pro W3</vt:lpstr>
      <vt:lpstr>Keat_Template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Copyright ©2014 Pearson Education, Inc. All rights reserved.</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8</dc:title>
  <dc:subject>Managerial Economics, Economic Tools for Today's Decision Makers 7e</dc:subject>
  <dc:creator>Keat/Young/Erfle</dc:creator>
  <cp:lastModifiedBy>abdulsalam ghaleb</cp:lastModifiedBy>
  <cp:revision>982</cp:revision>
  <dcterms:created xsi:type="dcterms:W3CDTF">2013-04-07T14:39:05Z</dcterms:created>
  <dcterms:modified xsi:type="dcterms:W3CDTF">2025-08-13T11:50:17Z</dcterms:modified>
</cp:coreProperties>
</file>